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7" r:id="rId2"/>
    <p:sldId id="256" r:id="rId3"/>
    <p:sldId id="260" r:id="rId4"/>
    <p:sldId id="259" r:id="rId5"/>
    <p:sldId id="261" r:id="rId6"/>
    <p:sldId id="262" r:id="rId7"/>
    <p:sldId id="263" r:id="rId8"/>
    <p:sldId id="269" r:id="rId9"/>
    <p:sldId id="265" r:id="rId10"/>
    <p:sldId id="266" r:id="rId11"/>
    <p:sldId id="267" r:id="rId12"/>
    <p:sldId id="268" r:id="rId13"/>
    <p:sldId id="271" r:id="rId14"/>
    <p:sldId id="272" r:id="rId15"/>
    <p:sldId id="273" r:id="rId16"/>
    <p:sldId id="274" r:id="rId1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9" d="100"/>
          <a:sy n="109" d="100"/>
        </p:scale>
        <p:origin x="1674" y="102"/>
      </p:cViewPr>
      <p:guideLst>
        <p:guide orient="horz" pos="2160"/>
        <p:guide pos="2880"/>
      </p:guideLst>
    </p:cSldViewPr>
  </p:slideViewPr>
  <p:notesTextViewPr>
    <p:cViewPr>
      <p:scale>
        <a:sx n="100" d="100"/>
        <a:sy n="100" d="100"/>
      </p:scale>
      <p:origin x="0" y="-24"/>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E30F43C-CFAB-4C04-ABA2-AABDEE565E59}" type="datetimeFigureOut">
              <a:rPr lang="ru-RU" smtClean="0"/>
              <a:t>05.11.2023</a:t>
            </a:fld>
            <a:endParaRPr lang="ru-RU"/>
          </a:p>
        </p:txBody>
      </p:sp>
      <p:sp>
        <p:nvSpPr>
          <p:cNvPr id="4" name="Образ слайда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C5CF05F-7A41-41C0-A4ED-055546CEDFE8}" type="slidenum">
              <a:rPr lang="ru-RU" smtClean="0"/>
              <a:t>‹#›</a:t>
            </a:fld>
            <a:endParaRPr lang="ru-RU"/>
          </a:p>
        </p:txBody>
      </p:sp>
    </p:spTree>
    <p:extLst>
      <p:ext uri="{BB962C8B-B14F-4D97-AF65-F5344CB8AC3E}">
        <p14:creationId xmlns:p14="http://schemas.microsoft.com/office/powerpoint/2010/main" val="13416385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Кто</a:t>
            </a:r>
            <a:r>
              <a:rPr lang="ru-RU" baseline="0" dirty="0" smtClean="0"/>
              <a:t> это ?                                </a:t>
            </a:r>
            <a:r>
              <a:rPr lang="en-US" baseline="0" dirty="0" smtClean="0"/>
              <a:t>https://youtu.be/6R0saJ4WZug</a:t>
            </a:r>
            <a:r>
              <a:rPr lang="ru-RU" baseline="0" dirty="0" smtClean="0"/>
              <a:t>          (ссылка на мотивационное видео)</a:t>
            </a:r>
            <a:endParaRPr lang="ru-RU" dirty="0"/>
          </a:p>
        </p:txBody>
      </p:sp>
      <p:sp>
        <p:nvSpPr>
          <p:cNvPr id="4" name="Номер слайда 3"/>
          <p:cNvSpPr>
            <a:spLocks noGrp="1"/>
          </p:cNvSpPr>
          <p:nvPr>
            <p:ph type="sldNum" sz="quarter" idx="10"/>
          </p:nvPr>
        </p:nvSpPr>
        <p:spPr/>
        <p:txBody>
          <a:bodyPr/>
          <a:lstStyle/>
          <a:p>
            <a:fld id="{2C5CF05F-7A41-41C0-A4ED-055546CEDFE8}" type="slidenum">
              <a:rPr lang="ru-RU" smtClean="0"/>
              <a:t>2</a:t>
            </a:fld>
            <a:endParaRPr lang="ru-RU"/>
          </a:p>
        </p:txBody>
      </p:sp>
    </p:spTree>
    <p:extLst>
      <p:ext uri="{BB962C8B-B14F-4D97-AF65-F5344CB8AC3E}">
        <p14:creationId xmlns:p14="http://schemas.microsoft.com/office/powerpoint/2010/main" val="15911135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Особенности строения высокогорных кус            3.Густой мех             Причина(- Он мягкий</a:t>
            </a:r>
            <a:r>
              <a:rPr lang="ru-RU" baseline="0" dirty="0" smtClean="0"/>
              <a:t> </a:t>
            </a:r>
            <a:r>
              <a:rPr lang="ru-RU" dirty="0" smtClean="0"/>
              <a:t>для сна  - Он защищает от холодной погоды – чтобы прятаться от диких животных)</a:t>
            </a:r>
            <a:endParaRPr lang="ru-RU" dirty="0"/>
          </a:p>
        </p:txBody>
      </p:sp>
      <p:sp>
        <p:nvSpPr>
          <p:cNvPr id="4" name="Номер слайда 3"/>
          <p:cNvSpPr>
            <a:spLocks noGrp="1"/>
          </p:cNvSpPr>
          <p:nvPr>
            <p:ph type="sldNum" sz="quarter" idx="10"/>
          </p:nvPr>
        </p:nvSpPr>
        <p:spPr/>
        <p:txBody>
          <a:bodyPr/>
          <a:lstStyle/>
          <a:p>
            <a:fld id="{2C5CF05F-7A41-41C0-A4ED-055546CEDFE8}" type="slidenum">
              <a:rPr lang="ru-RU" smtClean="0"/>
              <a:t>11</a:t>
            </a:fld>
            <a:endParaRPr lang="ru-RU"/>
          </a:p>
        </p:txBody>
      </p:sp>
    </p:spTree>
    <p:extLst>
      <p:ext uri="{BB962C8B-B14F-4D97-AF65-F5344CB8AC3E}">
        <p14:creationId xmlns:p14="http://schemas.microsoft.com/office/powerpoint/2010/main" val="7957927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Особенности строения высокогорных кус             4. Острые рога              Причины(- Принимать участие в спортивных соревнованиях  - Для защиты от диких животных - Рыть землю)</a:t>
            </a:r>
            <a:endParaRPr lang="ru-RU" dirty="0"/>
          </a:p>
        </p:txBody>
      </p:sp>
      <p:sp>
        <p:nvSpPr>
          <p:cNvPr id="4" name="Номер слайда 3"/>
          <p:cNvSpPr>
            <a:spLocks noGrp="1"/>
          </p:cNvSpPr>
          <p:nvPr>
            <p:ph type="sldNum" sz="quarter" idx="10"/>
          </p:nvPr>
        </p:nvSpPr>
        <p:spPr/>
        <p:txBody>
          <a:bodyPr/>
          <a:lstStyle/>
          <a:p>
            <a:fld id="{2C5CF05F-7A41-41C0-A4ED-055546CEDFE8}" type="slidenum">
              <a:rPr lang="ru-RU" smtClean="0"/>
              <a:t>12</a:t>
            </a:fld>
            <a:endParaRPr lang="ru-RU"/>
          </a:p>
        </p:txBody>
      </p:sp>
    </p:spTree>
    <p:extLst>
      <p:ext uri="{BB962C8B-B14F-4D97-AF65-F5344CB8AC3E}">
        <p14:creationId xmlns:p14="http://schemas.microsoft.com/office/powerpoint/2010/main" val="17147473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Давайте устроим маленькое поэтическое соревнование</a:t>
            </a:r>
            <a:endParaRPr lang="ru-RU" dirty="0"/>
          </a:p>
        </p:txBody>
      </p:sp>
      <p:sp>
        <p:nvSpPr>
          <p:cNvPr id="4" name="Номер слайда 3"/>
          <p:cNvSpPr>
            <a:spLocks noGrp="1"/>
          </p:cNvSpPr>
          <p:nvPr>
            <p:ph type="sldNum" sz="quarter" idx="10"/>
          </p:nvPr>
        </p:nvSpPr>
        <p:spPr/>
        <p:txBody>
          <a:bodyPr/>
          <a:lstStyle/>
          <a:p>
            <a:fld id="{2C5CF05F-7A41-41C0-A4ED-055546CEDFE8}" type="slidenum">
              <a:rPr lang="ru-RU" smtClean="0"/>
              <a:t>13</a:t>
            </a:fld>
            <a:endParaRPr lang="ru-RU"/>
          </a:p>
        </p:txBody>
      </p:sp>
    </p:spTree>
    <p:extLst>
      <p:ext uri="{BB962C8B-B14F-4D97-AF65-F5344CB8AC3E}">
        <p14:creationId xmlns:p14="http://schemas.microsoft.com/office/powerpoint/2010/main" val="34298205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Отразите вашу эмоцию о нашем уроке в чате</a:t>
            </a:r>
            <a:endParaRPr lang="ru-RU" dirty="0"/>
          </a:p>
        </p:txBody>
      </p:sp>
      <p:sp>
        <p:nvSpPr>
          <p:cNvPr id="4" name="Номер слайда 3"/>
          <p:cNvSpPr>
            <a:spLocks noGrp="1"/>
          </p:cNvSpPr>
          <p:nvPr>
            <p:ph type="sldNum" sz="quarter" idx="10"/>
          </p:nvPr>
        </p:nvSpPr>
        <p:spPr/>
        <p:txBody>
          <a:bodyPr/>
          <a:lstStyle/>
          <a:p>
            <a:fld id="{2C5CF05F-7A41-41C0-A4ED-055546CEDFE8}" type="slidenum">
              <a:rPr lang="ru-RU" smtClean="0"/>
              <a:t>14</a:t>
            </a:fld>
            <a:endParaRPr lang="ru-RU"/>
          </a:p>
        </p:txBody>
      </p:sp>
    </p:spTree>
    <p:extLst>
      <p:ext uri="{BB962C8B-B14F-4D97-AF65-F5344CB8AC3E}">
        <p14:creationId xmlns:p14="http://schemas.microsoft.com/office/powerpoint/2010/main" val="4286650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Домашнее </a:t>
            </a:r>
            <a:r>
              <a:rPr lang="ru-RU" smtClean="0"/>
              <a:t>задание. Найдите </a:t>
            </a:r>
            <a:r>
              <a:rPr lang="ru-RU" dirty="0" smtClean="0"/>
              <a:t>в Интернете аналоги русских пословиц о коровах на английском языке или переведите их.</a:t>
            </a:r>
          </a:p>
          <a:p>
            <a:r>
              <a:rPr lang="ru-RU" dirty="0" smtClean="0"/>
              <a:t>Прочитайте и переведите текст на с.85</a:t>
            </a:r>
          </a:p>
          <a:p>
            <a:endParaRPr lang="ru-RU" dirty="0"/>
          </a:p>
        </p:txBody>
      </p:sp>
      <p:sp>
        <p:nvSpPr>
          <p:cNvPr id="4" name="Номер слайда 3"/>
          <p:cNvSpPr>
            <a:spLocks noGrp="1"/>
          </p:cNvSpPr>
          <p:nvPr>
            <p:ph type="sldNum" sz="quarter" idx="10"/>
          </p:nvPr>
        </p:nvSpPr>
        <p:spPr/>
        <p:txBody>
          <a:bodyPr/>
          <a:lstStyle/>
          <a:p>
            <a:fld id="{2C5CF05F-7A41-41C0-A4ED-055546CEDFE8}" type="slidenum">
              <a:rPr lang="ru-RU" smtClean="0"/>
              <a:t>15</a:t>
            </a:fld>
            <a:endParaRPr lang="ru-RU"/>
          </a:p>
        </p:txBody>
      </p:sp>
    </p:spTree>
    <p:extLst>
      <p:ext uri="{BB962C8B-B14F-4D97-AF65-F5344CB8AC3E}">
        <p14:creationId xmlns:p14="http://schemas.microsoft.com/office/powerpoint/2010/main" val="9965960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Как вы думаете, о чем мы будем говорить?</a:t>
            </a:r>
            <a:endParaRPr lang="ru-RU" dirty="0"/>
          </a:p>
        </p:txBody>
      </p:sp>
      <p:sp>
        <p:nvSpPr>
          <p:cNvPr id="4" name="Номер слайда 3"/>
          <p:cNvSpPr>
            <a:spLocks noGrp="1"/>
          </p:cNvSpPr>
          <p:nvPr>
            <p:ph type="sldNum" sz="quarter" idx="10"/>
          </p:nvPr>
        </p:nvSpPr>
        <p:spPr/>
        <p:txBody>
          <a:bodyPr/>
          <a:lstStyle/>
          <a:p>
            <a:fld id="{2C5CF05F-7A41-41C0-A4ED-055546CEDFE8}" type="slidenum">
              <a:rPr lang="ru-RU" smtClean="0"/>
              <a:t>3</a:t>
            </a:fld>
            <a:endParaRPr lang="ru-RU"/>
          </a:p>
        </p:txBody>
      </p:sp>
    </p:spTree>
    <p:extLst>
      <p:ext uri="{BB962C8B-B14F-4D97-AF65-F5344CB8AC3E}">
        <p14:creationId xmlns:p14="http://schemas.microsoft.com/office/powerpoint/2010/main" val="10992422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Да, именно так,  сегодня мы поговорим о “шотландских</a:t>
            </a:r>
            <a:r>
              <a:rPr lang="ru-RU" baseline="0" dirty="0" smtClean="0"/>
              <a:t> коровах</a:t>
            </a:r>
            <a:r>
              <a:rPr lang="ru-RU" dirty="0" smtClean="0"/>
              <a:t>”.</a:t>
            </a:r>
            <a:endParaRPr lang="ru-RU" dirty="0"/>
          </a:p>
        </p:txBody>
      </p:sp>
      <p:sp>
        <p:nvSpPr>
          <p:cNvPr id="4" name="Номер слайда 3"/>
          <p:cNvSpPr>
            <a:spLocks noGrp="1"/>
          </p:cNvSpPr>
          <p:nvPr>
            <p:ph type="sldNum" sz="quarter" idx="10"/>
          </p:nvPr>
        </p:nvSpPr>
        <p:spPr/>
        <p:txBody>
          <a:bodyPr/>
          <a:lstStyle/>
          <a:p>
            <a:fld id="{2C5CF05F-7A41-41C0-A4ED-055546CEDFE8}" type="slidenum">
              <a:rPr lang="ru-RU" smtClean="0"/>
              <a:t>4</a:t>
            </a:fld>
            <a:endParaRPr lang="ru-RU"/>
          </a:p>
        </p:txBody>
      </p:sp>
    </p:spTree>
    <p:extLst>
      <p:ext uri="{BB962C8B-B14F-4D97-AF65-F5344CB8AC3E}">
        <p14:creationId xmlns:p14="http://schemas.microsoft.com/office/powerpoint/2010/main" val="5854749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smtClean="0">
                <a:solidFill>
                  <a:schemeClr val="tx1"/>
                </a:solidFill>
                <a:effectLst/>
                <a:latin typeface="+mn-lt"/>
                <a:ea typeface="+mn-ea"/>
                <a:cs typeface="+mn-cs"/>
              </a:rPr>
              <a:t>Давайте вспомним, что мы знаем о коровах.  (Проверка лексики по теме «Части тела»)</a:t>
            </a:r>
            <a:endParaRPr lang="ru-RU" dirty="0"/>
          </a:p>
        </p:txBody>
      </p:sp>
      <p:sp>
        <p:nvSpPr>
          <p:cNvPr id="4" name="Номер слайда 3"/>
          <p:cNvSpPr>
            <a:spLocks noGrp="1"/>
          </p:cNvSpPr>
          <p:nvPr>
            <p:ph type="sldNum" sz="quarter" idx="10"/>
          </p:nvPr>
        </p:nvSpPr>
        <p:spPr/>
        <p:txBody>
          <a:bodyPr/>
          <a:lstStyle/>
          <a:p>
            <a:fld id="{2C5CF05F-7A41-41C0-A4ED-055546CEDFE8}" type="slidenum">
              <a:rPr lang="ru-RU" smtClean="0"/>
              <a:t>5</a:t>
            </a:fld>
            <a:endParaRPr lang="ru-RU"/>
          </a:p>
        </p:txBody>
      </p:sp>
    </p:spTree>
    <p:extLst>
      <p:ext uri="{BB962C8B-B14F-4D97-AF65-F5344CB8AC3E}">
        <p14:creationId xmlns:p14="http://schemas.microsoft.com/office/powerpoint/2010/main" val="33845104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Давайте посмотрим видео о прекрасных шотландских животных!                   (Ссылка на видео</a:t>
            </a:r>
            <a:r>
              <a:rPr lang="ru-RU" baseline="0" dirty="0" smtClean="0"/>
              <a:t>   </a:t>
            </a:r>
            <a:r>
              <a:rPr lang="en-US" dirty="0" smtClean="0"/>
              <a:t>https://youtu.be/MG-NTn43y60 </a:t>
            </a:r>
            <a:r>
              <a:rPr lang="ru-RU" dirty="0" smtClean="0"/>
              <a:t>)</a:t>
            </a:r>
            <a:endParaRPr lang="ru-RU" dirty="0"/>
          </a:p>
        </p:txBody>
      </p:sp>
      <p:sp>
        <p:nvSpPr>
          <p:cNvPr id="4" name="Номер слайда 3"/>
          <p:cNvSpPr>
            <a:spLocks noGrp="1"/>
          </p:cNvSpPr>
          <p:nvPr>
            <p:ph type="sldNum" sz="quarter" idx="10"/>
          </p:nvPr>
        </p:nvSpPr>
        <p:spPr/>
        <p:txBody>
          <a:bodyPr/>
          <a:lstStyle/>
          <a:p>
            <a:fld id="{2C5CF05F-7A41-41C0-A4ED-055546CEDFE8}" type="slidenum">
              <a:rPr lang="ru-RU" smtClean="0"/>
              <a:t>6</a:t>
            </a:fld>
            <a:endParaRPr lang="ru-RU"/>
          </a:p>
        </p:txBody>
      </p:sp>
    </p:spTree>
    <p:extLst>
      <p:ext uri="{BB962C8B-B14F-4D97-AF65-F5344CB8AC3E}">
        <p14:creationId xmlns:p14="http://schemas.microsoft.com/office/powerpoint/2010/main" val="25212863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effectLst/>
                <a:latin typeface="+mn-lt"/>
                <a:ea typeface="+mn-ea"/>
                <a:cs typeface="+mn-cs"/>
              </a:rPr>
              <a:t>Гимнастика для глаз с повторением  хором рифмовки </a:t>
            </a:r>
            <a:r>
              <a:rPr lang="en-US" sz="1200" kern="1200" dirty="0" smtClean="0">
                <a:solidFill>
                  <a:schemeClr val="tx1"/>
                </a:solidFill>
                <a:effectLst/>
                <a:latin typeface="+mn-lt"/>
                <a:ea typeface="+mn-ea"/>
                <a:cs typeface="+mn-cs"/>
              </a:rPr>
              <a:t>Look left, right</a:t>
            </a:r>
            <a:r>
              <a:rPr lang="ru-RU" sz="1200" kern="1200" dirty="0" smtClean="0">
                <a:solidFill>
                  <a:schemeClr val="tx1"/>
                </a:solidFill>
                <a:effectLst/>
                <a:latin typeface="+mn-lt"/>
                <a:ea typeface="+mn-ea"/>
                <a:cs typeface="+mn-cs"/>
              </a:rPr>
              <a:t>,</a:t>
            </a:r>
            <a:r>
              <a:rPr lang="en-US" sz="1200" kern="1200" dirty="0" smtClean="0">
                <a:solidFill>
                  <a:schemeClr val="tx1"/>
                </a:solidFill>
                <a:effectLst/>
                <a:latin typeface="+mn-lt"/>
                <a:ea typeface="+mn-ea"/>
                <a:cs typeface="+mn-cs"/>
              </a:rPr>
              <a:t>Look up, look down</a:t>
            </a:r>
            <a:r>
              <a:rPr lang="ru-RU" sz="1200" kern="1200" dirty="0" smtClean="0">
                <a:solidFill>
                  <a:schemeClr val="tx1"/>
                </a:solidFill>
                <a:effectLst/>
                <a:latin typeface="+mn-lt"/>
                <a:ea typeface="+mn-ea"/>
                <a:cs typeface="+mn-cs"/>
              </a:rPr>
              <a:t>,</a:t>
            </a:r>
            <a:r>
              <a:rPr lang="en-US" sz="1200" kern="1200" dirty="0" smtClean="0">
                <a:solidFill>
                  <a:schemeClr val="tx1"/>
                </a:solidFill>
                <a:effectLst/>
                <a:latin typeface="+mn-lt"/>
                <a:ea typeface="+mn-ea"/>
                <a:cs typeface="+mn-cs"/>
              </a:rPr>
              <a:t>Look around.</a:t>
            </a:r>
            <a:r>
              <a:rPr lang="ru-RU" sz="1200"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Look at your nose</a:t>
            </a:r>
            <a:r>
              <a:rPr lang="ru-RU" sz="1200"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Look at that rose</a:t>
            </a:r>
            <a:r>
              <a:rPr lang="ru-RU" sz="1200"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Close your eyes</a:t>
            </a:r>
            <a:r>
              <a:rPr lang="ru-RU" sz="1200"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Open, wink and smile.</a:t>
            </a:r>
            <a:r>
              <a:rPr lang="ru-RU" sz="1200"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Your eyes are happy again</a:t>
            </a:r>
            <a:endParaRPr lang="ru-RU" dirty="0"/>
          </a:p>
        </p:txBody>
      </p:sp>
      <p:sp>
        <p:nvSpPr>
          <p:cNvPr id="4" name="Номер слайда 3"/>
          <p:cNvSpPr>
            <a:spLocks noGrp="1"/>
          </p:cNvSpPr>
          <p:nvPr>
            <p:ph type="sldNum" sz="quarter" idx="10"/>
          </p:nvPr>
        </p:nvSpPr>
        <p:spPr/>
        <p:txBody>
          <a:bodyPr/>
          <a:lstStyle/>
          <a:p>
            <a:fld id="{2C5CF05F-7A41-41C0-A4ED-055546CEDFE8}" type="slidenum">
              <a:rPr lang="ru-RU" smtClean="0"/>
              <a:t>7</a:t>
            </a:fld>
            <a:endParaRPr lang="ru-RU"/>
          </a:p>
        </p:txBody>
      </p:sp>
    </p:spTree>
    <p:extLst>
      <p:ext uri="{BB962C8B-B14F-4D97-AF65-F5344CB8AC3E}">
        <p14:creationId xmlns:p14="http://schemas.microsoft.com/office/powerpoint/2010/main" val="19031595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  Время найти ответы на наши вопросы. Перед вами стоят задания. Пожалуйста, взгляните на них. Ваша задача - выбрать правильный вариант, который объясняет особенности строения высокогорных коров. Например, особенность строения - короткие ножки. Выберите правильную причину, почему у них короткие ноги.</a:t>
            </a:r>
            <a:endParaRPr lang="ru-RU" dirty="0"/>
          </a:p>
        </p:txBody>
      </p:sp>
      <p:sp>
        <p:nvSpPr>
          <p:cNvPr id="4" name="Номер слайда 3"/>
          <p:cNvSpPr>
            <a:spLocks noGrp="1"/>
          </p:cNvSpPr>
          <p:nvPr>
            <p:ph type="sldNum" sz="quarter" idx="10"/>
          </p:nvPr>
        </p:nvSpPr>
        <p:spPr/>
        <p:txBody>
          <a:bodyPr/>
          <a:lstStyle/>
          <a:p>
            <a:fld id="{2C5CF05F-7A41-41C0-A4ED-055546CEDFE8}" type="slidenum">
              <a:rPr lang="ru-RU" smtClean="0"/>
              <a:t>8</a:t>
            </a:fld>
            <a:endParaRPr lang="ru-RU"/>
          </a:p>
        </p:txBody>
      </p:sp>
    </p:spTree>
    <p:extLst>
      <p:ext uri="{BB962C8B-B14F-4D97-AF65-F5344CB8AC3E}">
        <p14:creationId xmlns:p14="http://schemas.microsoft.com/office/powerpoint/2010/main" val="26601096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Особенности строения высокогорных коров                           1.Короткие ножки       ( Причина</a:t>
            </a:r>
            <a:r>
              <a:rPr lang="ru-RU" baseline="0" dirty="0" smtClean="0"/>
              <a:t> </a:t>
            </a:r>
            <a:r>
              <a:rPr lang="ru-RU" dirty="0" smtClean="0"/>
              <a:t>- Это мелкий едок.- </a:t>
            </a:r>
            <a:r>
              <a:rPr lang="ru-RU" dirty="0" smtClean="0"/>
              <a:t>Удобно передвигаться п</a:t>
            </a:r>
            <a:r>
              <a:rPr lang="ru-RU" dirty="0" smtClean="0"/>
              <a:t>о холмам - Они ленивы.)</a:t>
            </a:r>
            <a:endParaRPr lang="ru-RU" dirty="0"/>
          </a:p>
        </p:txBody>
      </p:sp>
      <p:sp>
        <p:nvSpPr>
          <p:cNvPr id="4" name="Номер слайда 3"/>
          <p:cNvSpPr>
            <a:spLocks noGrp="1"/>
          </p:cNvSpPr>
          <p:nvPr>
            <p:ph type="sldNum" sz="quarter" idx="10"/>
          </p:nvPr>
        </p:nvSpPr>
        <p:spPr/>
        <p:txBody>
          <a:bodyPr/>
          <a:lstStyle/>
          <a:p>
            <a:fld id="{2C5CF05F-7A41-41C0-A4ED-055546CEDFE8}" type="slidenum">
              <a:rPr lang="ru-RU" smtClean="0"/>
              <a:t>9</a:t>
            </a:fld>
            <a:endParaRPr lang="ru-RU"/>
          </a:p>
        </p:txBody>
      </p:sp>
    </p:spTree>
    <p:extLst>
      <p:ext uri="{BB962C8B-B14F-4D97-AF65-F5344CB8AC3E}">
        <p14:creationId xmlns:p14="http://schemas.microsoft.com/office/powerpoint/2010/main" val="37974868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Особенности строения высокогорных кус                     2. Длинная челка         Причина(- Модная крутая - Люди забыли подстричь его челку -  Она защищает их от насекомых)</a:t>
            </a:r>
            <a:endParaRPr lang="ru-RU" dirty="0"/>
          </a:p>
        </p:txBody>
      </p:sp>
      <p:sp>
        <p:nvSpPr>
          <p:cNvPr id="4" name="Номер слайда 3"/>
          <p:cNvSpPr>
            <a:spLocks noGrp="1"/>
          </p:cNvSpPr>
          <p:nvPr>
            <p:ph type="sldNum" sz="quarter" idx="10"/>
          </p:nvPr>
        </p:nvSpPr>
        <p:spPr/>
        <p:txBody>
          <a:bodyPr/>
          <a:lstStyle/>
          <a:p>
            <a:fld id="{2C5CF05F-7A41-41C0-A4ED-055546CEDFE8}" type="slidenum">
              <a:rPr lang="ru-RU" smtClean="0"/>
              <a:t>10</a:t>
            </a:fld>
            <a:endParaRPr lang="ru-RU"/>
          </a:p>
        </p:txBody>
      </p:sp>
    </p:spTree>
    <p:extLst>
      <p:ext uri="{BB962C8B-B14F-4D97-AF65-F5344CB8AC3E}">
        <p14:creationId xmlns:p14="http://schemas.microsoft.com/office/powerpoint/2010/main" val="2628383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05.11.2023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05.11.2023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05.11.2023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05.11.2023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05.11.2023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05.11.2023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05.11.2023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05.11.2023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05.11.2023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05.11.2023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05.11.2023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l="-47000" r="-47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05.11.2023</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498178"/>
          </a:xfrm>
        </p:spPr>
        <p:txBody>
          <a:bodyPr>
            <a:noAutofit/>
          </a:bodyPr>
          <a:lstStyle/>
          <a:p>
            <a:r>
              <a:rPr lang="ru-RU" sz="2400" dirty="0" smtClean="0">
                <a:solidFill>
                  <a:srgbClr val="FFFF00"/>
                </a:solidFill>
                <a:latin typeface="Times New Roman" panose="02020603050405020304" pitchFamily="18" charset="0"/>
                <a:cs typeface="Times New Roman" panose="02020603050405020304" pitchFamily="18" charset="0"/>
              </a:rPr>
              <a:t>Дистанционный урок по английскому языку 8 класс</a:t>
            </a:r>
            <a:br>
              <a:rPr lang="ru-RU" sz="2400" dirty="0" smtClean="0">
                <a:solidFill>
                  <a:srgbClr val="FFFF00"/>
                </a:solidFill>
                <a:latin typeface="Times New Roman" panose="02020603050405020304" pitchFamily="18" charset="0"/>
                <a:cs typeface="Times New Roman" panose="02020603050405020304" pitchFamily="18" charset="0"/>
              </a:rPr>
            </a:br>
            <a:r>
              <a:rPr lang="ru-RU" sz="2400" dirty="0" smtClean="0">
                <a:solidFill>
                  <a:srgbClr val="FFFF00"/>
                </a:solidFill>
                <a:latin typeface="Times New Roman" panose="02020603050405020304" pitchFamily="18" charset="0"/>
                <a:cs typeface="Times New Roman" panose="02020603050405020304" pitchFamily="18" charset="0"/>
              </a:rPr>
              <a:t>МОУ СШ №1 ГОРОДА КИРОВСКОЕ</a:t>
            </a:r>
            <a:r>
              <a:rPr lang="en-US" sz="2400" dirty="0" smtClean="0">
                <a:solidFill>
                  <a:srgbClr val="FFFF00"/>
                </a:solidFill>
                <a:latin typeface="Times New Roman" panose="02020603050405020304" pitchFamily="18" charset="0"/>
                <a:cs typeface="Times New Roman" panose="02020603050405020304" pitchFamily="18" charset="0"/>
              </a:rPr>
              <a:t/>
            </a:r>
            <a:br>
              <a:rPr lang="en-US" sz="2400" dirty="0" smtClean="0">
                <a:solidFill>
                  <a:srgbClr val="FFFF00"/>
                </a:solidFill>
                <a:latin typeface="Times New Roman" panose="02020603050405020304" pitchFamily="18" charset="0"/>
                <a:cs typeface="Times New Roman" panose="02020603050405020304" pitchFamily="18" charset="0"/>
              </a:rPr>
            </a:br>
            <a:r>
              <a:rPr lang="ru-RU" sz="2400" dirty="0" smtClean="0">
                <a:solidFill>
                  <a:srgbClr val="FFFF00"/>
                </a:solidFill>
                <a:latin typeface="Times New Roman" panose="02020603050405020304" pitchFamily="18" charset="0"/>
                <a:cs typeface="Times New Roman" panose="02020603050405020304" pitchFamily="18" charset="0"/>
              </a:rPr>
              <a:t>Донецкая Народная Республика</a:t>
            </a:r>
            <a:r>
              <a:rPr lang="ru-RU" sz="2800" dirty="0" smtClean="0">
                <a:solidFill>
                  <a:srgbClr val="FFC000"/>
                </a:solidFill>
              </a:rPr>
              <a:t/>
            </a:r>
            <a:br>
              <a:rPr lang="ru-RU" sz="2800" dirty="0" smtClean="0">
                <a:solidFill>
                  <a:srgbClr val="FFC000"/>
                </a:solidFill>
              </a:rPr>
            </a:br>
            <a:endParaRPr lang="ru-RU" sz="2800" dirty="0">
              <a:solidFill>
                <a:srgbClr val="FFC000"/>
              </a:solidFill>
            </a:endParaRPr>
          </a:p>
        </p:txBody>
      </p:sp>
      <p:sp>
        <p:nvSpPr>
          <p:cNvPr id="3" name="Содержимое 2"/>
          <p:cNvSpPr>
            <a:spLocks noGrp="1"/>
          </p:cNvSpPr>
          <p:nvPr>
            <p:ph idx="1"/>
          </p:nvPr>
        </p:nvSpPr>
        <p:spPr>
          <a:xfrm>
            <a:off x="251520" y="1600200"/>
            <a:ext cx="8712968" cy="4525963"/>
          </a:xfrm>
        </p:spPr>
        <p:txBody>
          <a:bodyPr>
            <a:normAutofit fontScale="62500" lnSpcReduction="20000"/>
          </a:bodyPr>
          <a:lstStyle/>
          <a:p>
            <a:pPr algn="ctr">
              <a:buNone/>
            </a:pPr>
            <a:r>
              <a:rPr lang="en-US" sz="4400" dirty="0" smtClean="0">
                <a:solidFill>
                  <a:srgbClr val="FFC000"/>
                </a:solidFill>
              </a:rPr>
              <a:t>                   </a:t>
            </a:r>
            <a:endParaRPr lang="ru-RU" sz="4400" dirty="0" smtClean="0">
              <a:solidFill>
                <a:srgbClr val="FFC000"/>
              </a:solidFill>
            </a:endParaRPr>
          </a:p>
          <a:p>
            <a:pPr algn="ctr">
              <a:buNone/>
            </a:pPr>
            <a:r>
              <a:rPr lang="ru-RU" sz="7700" b="1" dirty="0" smtClean="0">
                <a:solidFill>
                  <a:srgbClr val="FFFF00"/>
                </a:solidFill>
                <a:latin typeface="Times New Roman" panose="02020603050405020304" pitchFamily="18" charset="0"/>
                <a:cs typeface="Times New Roman" panose="02020603050405020304" pitchFamily="18" charset="0"/>
              </a:rPr>
              <a:t>Природа: Флора и фауна</a:t>
            </a:r>
          </a:p>
          <a:p>
            <a:pPr algn="ctr">
              <a:buNone/>
            </a:pPr>
            <a:r>
              <a:rPr lang="en-US" sz="7700" b="1" dirty="0" smtClean="0">
                <a:solidFill>
                  <a:srgbClr val="FFFF00"/>
                </a:solidFill>
                <a:latin typeface="Times New Roman" panose="02020603050405020304" pitchFamily="18" charset="0"/>
                <a:cs typeface="Times New Roman" panose="02020603050405020304" pitchFamily="18" charset="0"/>
              </a:rPr>
              <a:t> </a:t>
            </a:r>
            <a:r>
              <a:rPr lang="ru-RU" sz="7700" b="1" dirty="0" smtClean="0">
                <a:solidFill>
                  <a:srgbClr val="FFFF00"/>
                </a:solidFill>
                <a:latin typeface="Times New Roman" panose="02020603050405020304" pitchFamily="18" charset="0"/>
                <a:cs typeface="Times New Roman" panose="02020603050405020304" pitchFamily="18" charset="0"/>
              </a:rPr>
              <a:t>Шотландские коровы</a:t>
            </a:r>
          </a:p>
          <a:p>
            <a:pPr algn="ctr">
              <a:buNone/>
            </a:pPr>
            <a:r>
              <a:rPr lang="en-US" sz="7700" b="1" dirty="0" smtClean="0">
                <a:solidFill>
                  <a:srgbClr val="FFFF00"/>
                </a:solidFill>
                <a:latin typeface="Bell MT" panose="02020503060305020303" pitchFamily="18" charset="0"/>
              </a:rPr>
              <a:t>SCOTTISH COOS</a:t>
            </a:r>
            <a:endParaRPr lang="ru-RU" sz="7700" b="1" dirty="0" smtClean="0">
              <a:solidFill>
                <a:srgbClr val="FFFF00"/>
              </a:solidFill>
            </a:endParaRPr>
          </a:p>
          <a:p>
            <a:pPr algn="ctr">
              <a:buNone/>
            </a:pPr>
            <a:endParaRPr lang="ru-RU" sz="4400" dirty="0" smtClean="0">
              <a:solidFill>
                <a:srgbClr val="FFC000"/>
              </a:solidFill>
            </a:endParaRPr>
          </a:p>
          <a:p>
            <a:pPr algn="ctr">
              <a:buNone/>
            </a:pPr>
            <a:endParaRPr lang="ru-RU" sz="4200" dirty="0" smtClean="0">
              <a:solidFill>
                <a:srgbClr val="FFC000"/>
              </a:solidFill>
            </a:endParaRPr>
          </a:p>
          <a:p>
            <a:pPr>
              <a:buNone/>
            </a:pPr>
            <a:endParaRPr lang="ru-RU" sz="4200" dirty="0" smtClean="0">
              <a:solidFill>
                <a:srgbClr val="FFC000"/>
              </a:solidFill>
            </a:endParaRPr>
          </a:p>
          <a:p>
            <a:pPr algn="r">
              <a:buNone/>
            </a:pPr>
            <a:r>
              <a:rPr lang="ru-RU" sz="4200" dirty="0" smtClean="0">
                <a:solidFill>
                  <a:srgbClr val="FFFF00"/>
                </a:solidFill>
                <a:latin typeface="Times New Roman" panose="02020603050405020304" pitchFamily="18" charset="0"/>
                <a:cs typeface="Times New Roman" panose="02020603050405020304" pitchFamily="18" charset="0"/>
              </a:rPr>
              <a:t>Щербакова Н.Н.</a:t>
            </a:r>
            <a:endParaRPr lang="en-US" sz="4200" dirty="0" smtClean="0">
              <a:solidFill>
                <a:srgbClr val="FFFF00"/>
              </a:solidFill>
              <a:latin typeface="Times New Roman" panose="02020603050405020304" pitchFamily="18" charset="0"/>
              <a:cs typeface="Times New Roman" panose="02020603050405020304" pitchFamily="18" charset="0"/>
            </a:endParaRPr>
          </a:p>
          <a:p>
            <a:pPr algn="ctr">
              <a:buNone/>
            </a:pPr>
            <a:endParaRPr lang="ru-RU" sz="4200" dirty="0">
              <a:solidFill>
                <a:srgbClr val="FFC00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dirty="0" smtClean="0">
                <a:solidFill>
                  <a:srgbClr val="FFFF00"/>
                </a:solidFill>
                <a:latin typeface="Bell MT" panose="02020503060305020303" pitchFamily="18" charset="0"/>
              </a:rPr>
              <a:t>Structure features of the Highland Coos</a:t>
            </a:r>
            <a:endParaRPr lang="ru-RU" dirty="0">
              <a:solidFill>
                <a:srgbClr val="FFFF00"/>
              </a:solidFill>
            </a:endParaRPr>
          </a:p>
        </p:txBody>
      </p:sp>
      <p:sp>
        <p:nvSpPr>
          <p:cNvPr id="3" name="Содержимое 2"/>
          <p:cNvSpPr>
            <a:spLocks noGrp="1"/>
          </p:cNvSpPr>
          <p:nvPr>
            <p:ph sz="half" idx="1"/>
          </p:nvPr>
        </p:nvSpPr>
        <p:spPr>
          <a:xfrm>
            <a:off x="179512" y="1600200"/>
            <a:ext cx="4316288" cy="4525963"/>
          </a:xfrm>
        </p:spPr>
        <p:txBody>
          <a:bodyPr/>
          <a:lstStyle/>
          <a:p>
            <a:r>
              <a:rPr lang="en-US" sz="4800" dirty="0" smtClean="0">
                <a:solidFill>
                  <a:srgbClr val="FFFF00"/>
                </a:solidFill>
                <a:latin typeface="Bell MT" panose="02020503060305020303" pitchFamily="18" charset="0"/>
              </a:rPr>
              <a:t>2</a:t>
            </a:r>
            <a:endParaRPr lang="ru-RU" sz="4800" dirty="0" smtClean="0">
              <a:solidFill>
                <a:srgbClr val="FFFF00"/>
              </a:solidFill>
            </a:endParaRPr>
          </a:p>
          <a:p>
            <a:pPr marL="0" indent="0">
              <a:buNone/>
            </a:pPr>
            <a:r>
              <a:rPr lang="en-US" sz="6600" dirty="0" smtClean="0">
                <a:solidFill>
                  <a:srgbClr val="FFFF00"/>
                </a:solidFill>
                <a:latin typeface="Bell MT" panose="02020503060305020303" pitchFamily="18" charset="0"/>
              </a:rPr>
              <a:t>Long fringe</a:t>
            </a:r>
            <a:endParaRPr lang="ru-RU" sz="6600" dirty="0" smtClean="0">
              <a:solidFill>
                <a:srgbClr val="FFFF00"/>
              </a:solidFill>
            </a:endParaRPr>
          </a:p>
          <a:p>
            <a:endParaRPr lang="ru-RU" dirty="0"/>
          </a:p>
        </p:txBody>
      </p:sp>
      <p:sp>
        <p:nvSpPr>
          <p:cNvPr id="4" name="Содержимое 3"/>
          <p:cNvSpPr>
            <a:spLocks noGrp="1"/>
          </p:cNvSpPr>
          <p:nvPr>
            <p:ph sz="half" idx="2"/>
          </p:nvPr>
        </p:nvSpPr>
        <p:spPr>
          <a:xfrm>
            <a:off x="4648200" y="1340768"/>
            <a:ext cx="4316288" cy="4104456"/>
          </a:xfrm>
        </p:spPr>
        <p:txBody>
          <a:bodyPr>
            <a:noAutofit/>
          </a:bodyPr>
          <a:lstStyle/>
          <a:p>
            <a:pPr lvl="0"/>
            <a:r>
              <a:rPr lang="en-US" sz="4400" dirty="0" smtClean="0">
                <a:solidFill>
                  <a:srgbClr val="FFFF00"/>
                </a:solidFill>
                <a:latin typeface="Bell MT" panose="02020503060305020303" pitchFamily="18" charset="0"/>
              </a:rPr>
              <a:t>Fashionable coo</a:t>
            </a:r>
            <a:endParaRPr lang="ru-RU" sz="4400" dirty="0" smtClean="0">
              <a:solidFill>
                <a:srgbClr val="FFFF00"/>
              </a:solidFill>
              <a:latin typeface="Bell MT" panose="02020503060305020303" pitchFamily="18" charset="0"/>
            </a:endParaRPr>
          </a:p>
          <a:p>
            <a:pPr lvl="0"/>
            <a:r>
              <a:rPr lang="en-US" sz="4400" dirty="0" smtClean="0">
                <a:solidFill>
                  <a:srgbClr val="FFFF00"/>
                </a:solidFill>
                <a:latin typeface="Bell MT" panose="02020503060305020303" pitchFamily="18" charset="0"/>
              </a:rPr>
              <a:t>People forgot to cut its fringe</a:t>
            </a:r>
            <a:endParaRPr lang="ru-RU" sz="4400" dirty="0" smtClean="0">
              <a:solidFill>
                <a:srgbClr val="FFFF00"/>
              </a:solidFill>
              <a:latin typeface="Bell MT" panose="02020503060305020303" pitchFamily="18" charset="0"/>
            </a:endParaRPr>
          </a:p>
          <a:p>
            <a:r>
              <a:rPr lang="en-US" sz="4400" dirty="0" smtClean="0">
                <a:solidFill>
                  <a:srgbClr val="FFFF00"/>
                </a:solidFill>
                <a:latin typeface="Bell MT" panose="02020503060305020303" pitchFamily="18" charset="0"/>
              </a:rPr>
              <a:t>It protects them from insects</a:t>
            </a:r>
            <a:endParaRPr lang="ru-RU" sz="4400" dirty="0">
              <a:solidFill>
                <a:srgbClr val="FFFF00"/>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b="1" dirty="0" smtClean="0">
                <a:solidFill>
                  <a:srgbClr val="FFFF00"/>
                </a:solidFill>
                <a:latin typeface="Bell MT" panose="02020503060305020303" pitchFamily="18" charset="0"/>
              </a:rPr>
              <a:t>Structure features of </a:t>
            </a:r>
            <a:r>
              <a:rPr lang="ru-RU" b="1" dirty="0" smtClean="0">
                <a:solidFill>
                  <a:srgbClr val="FFFF00"/>
                </a:solidFill>
              </a:rPr>
              <a:t/>
            </a:r>
            <a:br>
              <a:rPr lang="ru-RU" b="1" dirty="0" smtClean="0">
                <a:solidFill>
                  <a:srgbClr val="FFFF00"/>
                </a:solidFill>
              </a:rPr>
            </a:br>
            <a:r>
              <a:rPr lang="en-US" b="1" dirty="0" smtClean="0">
                <a:solidFill>
                  <a:srgbClr val="FFFF00"/>
                </a:solidFill>
                <a:latin typeface="Bell MT" panose="02020503060305020303" pitchFamily="18" charset="0"/>
              </a:rPr>
              <a:t>the Highland</a:t>
            </a:r>
            <a:r>
              <a:rPr lang="ru-RU" b="1" dirty="0" smtClean="0">
                <a:solidFill>
                  <a:srgbClr val="FFFF00"/>
                </a:solidFill>
              </a:rPr>
              <a:t> </a:t>
            </a:r>
            <a:r>
              <a:rPr lang="en-US" b="1" dirty="0" smtClean="0">
                <a:solidFill>
                  <a:srgbClr val="FFFF00"/>
                </a:solidFill>
                <a:latin typeface="Bell MT" panose="02020503060305020303" pitchFamily="18" charset="0"/>
              </a:rPr>
              <a:t>Coos</a:t>
            </a:r>
            <a:endParaRPr lang="ru-RU" b="1" dirty="0"/>
          </a:p>
        </p:txBody>
      </p:sp>
      <p:sp>
        <p:nvSpPr>
          <p:cNvPr id="3" name="Содержимое 2"/>
          <p:cNvSpPr>
            <a:spLocks noGrp="1"/>
          </p:cNvSpPr>
          <p:nvPr>
            <p:ph sz="half" idx="1"/>
          </p:nvPr>
        </p:nvSpPr>
        <p:spPr/>
        <p:txBody>
          <a:bodyPr/>
          <a:lstStyle/>
          <a:p>
            <a:r>
              <a:rPr lang="en-US" sz="6600" dirty="0" smtClean="0">
                <a:solidFill>
                  <a:srgbClr val="FFFF00"/>
                </a:solidFill>
                <a:latin typeface="Bell MT" panose="02020503060305020303" pitchFamily="18" charset="0"/>
              </a:rPr>
              <a:t>3</a:t>
            </a:r>
            <a:endParaRPr lang="ru-RU" sz="6600" dirty="0" smtClean="0">
              <a:solidFill>
                <a:srgbClr val="FFFF00"/>
              </a:solidFill>
            </a:endParaRPr>
          </a:p>
          <a:p>
            <a:pPr marL="0" indent="0">
              <a:buNone/>
            </a:pPr>
            <a:r>
              <a:rPr lang="en-US" sz="6600" dirty="0" smtClean="0">
                <a:solidFill>
                  <a:srgbClr val="FFFF00"/>
                </a:solidFill>
                <a:latin typeface="Bell MT" panose="02020503060305020303" pitchFamily="18" charset="0"/>
              </a:rPr>
              <a:t>Thick fur</a:t>
            </a:r>
            <a:endParaRPr lang="ru-RU" sz="6600" dirty="0" smtClean="0">
              <a:solidFill>
                <a:srgbClr val="FFFF00"/>
              </a:solidFill>
            </a:endParaRPr>
          </a:p>
          <a:p>
            <a:endParaRPr lang="ru-RU" dirty="0"/>
          </a:p>
        </p:txBody>
      </p:sp>
      <p:sp>
        <p:nvSpPr>
          <p:cNvPr id="4" name="Содержимое 3"/>
          <p:cNvSpPr>
            <a:spLocks noGrp="1"/>
          </p:cNvSpPr>
          <p:nvPr>
            <p:ph sz="half" idx="2"/>
          </p:nvPr>
        </p:nvSpPr>
        <p:spPr>
          <a:xfrm>
            <a:off x="4283968" y="1600200"/>
            <a:ext cx="4680520" cy="4997152"/>
          </a:xfrm>
        </p:spPr>
        <p:txBody>
          <a:bodyPr>
            <a:noAutofit/>
          </a:bodyPr>
          <a:lstStyle/>
          <a:p>
            <a:pPr lvl="0"/>
            <a:r>
              <a:rPr lang="en-US" sz="4400" dirty="0" smtClean="0">
                <a:solidFill>
                  <a:srgbClr val="FFFF00"/>
                </a:solidFill>
                <a:latin typeface="Bell MT" panose="02020503060305020303" pitchFamily="18" charset="0"/>
              </a:rPr>
              <a:t>It is soft for sleeping</a:t>
            </a:r>
            <a:endParaRPr lang="ru-RU" sz="4400" dirty="0" smtClean="0">
              <a:solidFill>
                <a:srgbClr val="FFFF00"/>
              </a:solidFill>
            </a:endParaRPr>
          </a:p>
          <a:p>
            <a:pPr lvl="0"/>
            <a:r>
              <a:rPr lang="en-US" sz="4400" dirty="0" smtClean="0">
                <a:solidFill>
                  <a:srgbClr val="FFFF00"/>
                </a:solidFill>
                <a:latin typeface="Bell MT" panose="02020503060305020303" pitchFamily="18" charset="0"/>
              </a:rPr>
              <a:t>It  protects from cold weather</a:t>
            </a:r>
            <a:endParaRPr lang="ru-RU" sz="4400" dirty="0" smtClean="0">
              <a:solidFill>
                <a:srgbClr val="FFFF00"/>
              </a:solidFill>
            </a:endParaRPr>
          </a:p>
          <a:p>
            <a:r>
              <a:rPr lang="en-US" sz="4400" dirty="0" smtClean="0">
                <a:solidFill>
                  <a:srgbClr val="FFFF00"/>
                </a:solidFill>
                <a:latin typeface="Bell MT" panose="02020503060305020303" pitchFamily="18" charset="0"/>
              </a:rPr>
              <a:t>To hide from wild animals</a:t>
            </a:r>
            <a:endParaRPr lang="ru-RU" sz="4400" dirty="0">
              <a:solidFill>
                <a:srgbClr val="FFFF00"/>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b="1" dirty="0" smtClean="0">
                <a:solidFill>
                  <a:srgbClr val="FFFF00"/>
                </a:solidFill>
                <a:latin typeface="Bell MT" panose="02020503060305020303" pitchFamily="18" charset="0"/>
              </a:rPr>
              <a:t>Structure features of the Highland</a:t>
            </a:r>
            <a:endParaRPr lang="ru-RU" b="1" dirty="0"/>
          </a:p>
        </p:txBody>
      </p:sp>
      <p:sp>
        <p:nvSpPr>
          <p:cNvPr id="3" name="Содержимое 2"/>
          <p:cNvSpPr>
            <a:spLocks noGrp="1"/>
          </p:cNvSpPr>
          <p:nvPr>
            <p:ph sz="half" idx="1"/>
          </p:nvPr>
        </p:nvSpPr>
        <p:spPr>
          <a:xfrm>
            <a:off x="251520" y="1600200"/>
            <a:ext cx="4396680" cy="4525963"/>
          </a:xfrm>
        </p:spPr>
        <p:txBody>
          <a:bodyPr/>
          <a:lstStyle/>
          <a:p>
            <a:r>
              <a:rPr lang="en-US" sz="6000" dirty="0" smtClean="0">
                <a:solidFill>
                  <a:srgbClr val="FFFF00"/>
                </a:solidFill>
                <a:latin typeface="Bell MT" panose="02020503060305020303" pitchFamily="18" charset="0"/>
              </a:rPr>
              <a:t>4</a:t>
            </a:r>
            <a:endParaRPr lang="ru-RU" sz="6000" dirty="0" smtClean="0">
              <a:solidFill>
                <a:srgbClr val="FFFF00"/>
              </a:solidFill>
            </a:endParaRPr>
          </a:p>
          <a:p>
            <a:pPr marL="0" indent="0">
              <a:buNone/>
            </a:pPr>
            <a:r>
              <a:rPr lang="en-US" sz="6000" dirty="0" smtClean="0">
                <a:solidFill>
                  <a:srgbClr val="FFFF00"/>
                </a:solidFill>
                <a:latin typeface="Bell MT" panose="02020503060305020303" pitchFamily="18" charset="0"/>
              </a:rPr>
              <a:t>Sharp</a:t>
            </a:r>
            <a:r>
              <a:rPr lang="ru-RU" sz="6000" dirty="0" smtClean="0">
                <a:solidFill>
                  <a:srgbClr val="FFFF00"/>
                </a:solidFill>
              </a:rPr>
              <a:t> </a:t>
            </a:r>
            <a:r>
              <a:rPr lang="en-US" sz="6000" dirty="0" smtClean="0">
                <a:solidFill>
                  <a:srgbClr val="FFFF00"/>
                </a:solidFill>
                <a:latin typeface="Bell MT" panose="02020503060305020303" pitchFamily="18" charset="0"/>
              </a:rPr>
              <a:t>horns</a:t>
            </a:r>
            <a:endParaRPr lang="ru-RU" sz="6000" dirty="0" smtClean="0">
              <a:solidFill>
                <a:srgbClr val="FFFF00"/>
              </a:solidFill>
            </a:endParaRPr>
          </a:p>
          <a:p>
            <a:endParaRPr lang="ru-RU" dirty="0">
              <a:solidFill>
                <a:srgbClr val="FFFF00"/>
              </a:solidFill>
            </a:endParaRPr>
          </a:p>
        </p:txBody>
      </p:sp>
      <p:sp>
        <p:nvSpPr>
          <p:cNvPr id="4" name="Содержимое 3"/>
          <p:cNvSpPr>
            <a:spLocks noGrp="1"/>
          </p:cNvSpPr>
          <p:nvPr>
            <p:ph sz="half" idx="2"/>
          </p:nvPr>
        </p:nvSpPr>
        <p:spPr>
          <a:xfrm>
            <a:off x="4499992" y="1600200"/>
            <a:ext cx="4464496" cy="4525963"/>
          </a:xfrm>
        </p:spPr>
        <p:txBody>
          <a:bodyPr>
            <a:noAutofit/>
          </a:bodyPr>
          <a:lstStyle/>
          <a:p>
            <a:pPr lvl="0"/>
            <a:r>
              <a:rPr lang="en-US" sz="4000" dirty="0" smtClean="0">
                <a:solidFill>
                  <a:srgbClr val="FFFF00"/>
                </a:solidFill>
                <a:latin typeface="Bell MT" panose="02020503060305020303" pitchFamily="18" charset="0"/>
              </a:rPr>
              <a:t>To take part in sports competitions</a:t>
            </a:r>
            <a:endParaRPr lang="ru-RU" sz="4000" dirty="0" smtClean="0">
              <a:solidFill>
                <a:srgbClr val="FFFF00"/>
              </a:solidFill>
            </a:endParaRPr>
          </a:p>
          <a:p>
            <a:pPr lvl="0"/>
            <a:r>
              <a:rPr lang="en-US" sz="4000" dirty="0" smtClean="0">
                <a:solidFill>
                  <a:srgbClr val="FFFF00"/>
                </a:solidFill>
                <a:latin typeface="Bell MT" panose="02020503060305020303" pitchFamily="18" charset="0"/>
              </a:rPr>
              <a:t>To protect from wild animals</a:t>
            </a:r>
            <a:endParaRPr lang="ru-RU" sz="4000" dirty="0" smtClean="0">
              <a:solidFill>
                <a:srgbClr val="FFFF00"/>
              </a:solidFill>
            </a:endParaRPr>
          </a:p>
          <a:p>
            <a:r>
              <a:rPr lang="en-US" sz="4000" dirty="0" smtClean="0">
                <a:solidFill>
                  <a:srgbClr val="FFFF00"/>
                </a:solidFill>
                <a:latin typeface="Bell MT" panose="02020503060305020303" pitchFamily="18" charset="0"/>
              </a:rPr>
              <a:t>To dig the ground</a:t>
            </a:r>
            <a:endParaRPr lang="ru-RU" sz="4000" dirty="0">
              <a:solidFill>
                <a:srgbClr val="FFFF00"/>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dirty="0" smtClean="0">
                <a:solidFill>
                  <a:srgbClr val="FFFF00"/>
                </a:solidFill>
              </a:rPr>
              <a:t> </a:t>
            </a:r>
            <a:r>
              <a:rPr lang="en-US" dirty="0" smtClean="0">
                <a:solidFill>
                  <a:srgbClr val="FFFF00"/>
                </a:solidFill>
                <a:latin typeface="Bell MT" panose="02020503060305020303" pitchFamily="18" charset="0"/>
              </a:rPr>
              <a:t>(by Alan Alexander Milne</a:t>
            </a:r>
            <a:r>
              <a:rPr lang="ru-RU" sz="2400" dirty="0" smtClean="0">
                <a:solidFill>
                  <a:srgbClr val="FFFF00"/>
                </a:solidFill>
              </a:rPr>
              <a:t> </a:t>
            </a:r>
            <a:r>
              <a:rPr lang="en-US" sz="2400" dirty="0" smtClean="0">
                <a:solidFill>
                  <a:srgbClr val="FFFF00"/>
                </a:solidFill>
                <a:latin typeface="Bell MT" panose="02020503060305020303" pitchFamily="18" charset="0"/>
              </a:rPr>
              <a:t/>
            </a:r>
            <a:br>
              <a:rPr lang="en-US" sz="2400" dirty="0" smtClean="0">
                <a:solidFill>
                  <a:srgbClr val="FFFF00"/>
                </a:solidFill>
                <a:latin typeface="Bell MT" panose="02020503060305020303" pitchFamily="18" charset="0"/>
              </a:rPr>
            </a:br>
            <a:r>
              <a:rPr lang="en-US" sz="2400" dirty="0" smtClean="0">
                <a:solidFill>
                  <a:srgbClr val="FFFF00"/>
                </a:solidFill>
                <a:latin typeface="Bell MT" panose="02020503060305020303" pitchFamily="18" charset="0"/>
              </a:rPr>
              <a:t>The King's Breakfast)</a:t>
            </a:r>
            <a:r>
              <a:rPr lang="ru-RU" dirty="0" smtClean="0"/>
              <a:t/>
            </a:r>
            <a:br>
              <a:rPr lang="ru-RU" dirty="0" smtClean="0"/>
            </a:br>
            <a:endParaRPr lang="ru-RU" dirty="0"/>
          </a:p>
        </p:txBody>
      </p:sp>
      <p:sp>
        <p:nvSpPr>
          <p:cNvPr id="4" name="Текст 3"/>
          <p:cNvSpPr>
            <a:spLocks noGrp="1"/>
          </p:cNvSpPr>
          <p:nvPr>
            <p:ph type="body" sz="half" idx="2"/>
          </p:nvPr>
        </p:nvSpPr>
        <p:spPr>
          <a:xfrm>
            <a:off x="251520" y="2303733"/>
            <a:ext cx="3578829" cy="3650084"/>
          </a:xfrm>
        </p:spPr>
        <p:txBody>
          <a:bodyPr>
            <a:normAutofit lnSpcReduction="10000"/>
          </a:bodyPr>
          <a:lstStyle/>
          <a:p>
            <a:r>
              <a:rPr lang="en-US" sz="6000" dirty="0" smtClean="0">
                <a:solidFill>
                  <a:srgbClr val="FFFF00"/>
                </a:solidFill>
                <a:latin typeface="Bell MT" panose="02020503060305020303" pitchFamily="18" charset="0"/>
              </a:rPr>
              <a:t>Let's have a small poetry contest</a:t>
            </a:r>
            <a:endParaRPr lang="ru-RU" sz="6000" dirty="0">
              <a:solidFill>
                <a:srgbClr val="FFFF00"/>
              </a:solidFill>
            </a:endParaRPr>
          </a:p>
        </p:txBody>
      </p:sp>
      <p:pic>
        <p:nvPicPr>
          <p:cNvPr id="5" name="Содержимое 4" descr="Молочница сходила к корове. Иллюстрация И. Новикова к стиху «Баллада о королевском бутерброде»"/>
          <p:cNvPicPr>
            <a:picLocks noGrp="1"/>
          </p:cNvPicPr>
          <p:nvPr>
            <p:ph idx="1"/>
          </p:nvPr>
        </p:nvPicPr>
        <p:blipFill>
          <a:blip r:embed="rId3" cstate="print"/>
          <a:srcRect t="17384" r="1933"/>
          <a:stretch>
            <a:fillRect/>
          </a:stretch>
        </p:blipFill>
        <p:spPr bwMode="auto">
          <a:xfrm>
            <a:off x="4067944" y="620688"/>
            <a:ext cx="4745168" cy="5508422"/>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128598"/>
          </a:xfrm>
        </p:spPr>
        <p:txBody>
          <a:bodyPr>
            <a:normAutofit fontScale="90000"/>
          </a:bodyPr>
          <a:lstStyle/>
          <a:p>
            <a:endParaRPr lang="ru-RU" dirty="0"/>
          </a:p>
        </p:txBody>
      </p:sp>
      <p:sp>
        <p:nvSpPr>
          <p:cNvPr id="4" name="Текст 3"/>
          <p:cNvSpPr>
            <a:spLocks noGrp="1"/>
          </p:cNvSpPr>
          <p:nvPr>
            <p:ph type="body" sz="half" idx="2"/>
          </p:nvPr>
        </p:nvSpPr>
        <p:spPr>
          <a:xfrm>
            <a:off x="251520" y="5357826"/>
            <a:ext cx="8496944" cy="1285884"/>
          </a:xfrm>
        </p:spPr>
        <p:txBody>
          <a:bodyPr>
            <a:normAutofit fontScale="25000" lnSpcReduction="20000"/>
          </a:bodyPr>
          <a:lstStyle/>
          <a:p>
            <a:pPr algn="just"/>
            <a:endParaRPr lang="en-US" sz="5400" dirty="0" smtClean="0">
              <a:solidFill>
                <a:srgbClr val="FFFF00"/>
              </a:solidFill>
            </a:endParaRPr>
          </a:p>
          <a:p>
            <a:pPr algn="ctr"/>
            <a:r>
              <a:rPr lang="en-US" sz="16000" b="1" dirty="0" smtClean="0">
                <a:solidFill>
                  <a:srgbClr val="FFFF00"/>
                </a:solidFill>
                <a:latin typeface="Bell MT" panose="02020503060305020303" pitchFamily="18" charset="0"/>
              </a:rPr>
              <a:t>Reflect your emotion about our lesson in our chat</a:t>
            </a:r>
            <a:endParaRPr lang="ru-RU" sz="16000" b="1" dirty="0">
              <a:solidFill>
                <a:srgbClr val="FFFF00"/>
              </a:solidFill>
            </a:endParaRPr>
          </a:p>
        </p:txBody>
      </p:sp>
      <p:pic>
        <p:nvPicPr>
          <p:cNvPr id="5" name="Рисунок 4" descr="https://fsd.multiurok.ru/html/2020/12/21/s_5fe0305e6ef39/1598504_3.jpeg"/>
          <p:cNvPicPr>
            <a:picLocks noGrp="1"/>
          </p:cNvPicPr>
          <p:nvPr>
            <p:ph type="pic" idx="1"/>
          </p:nvPr>
        </p:nvPicPr>
        <p:blipFill>
          <a:blip r:embed="rId3" cstate="print"/>
          <a:srcRect l="694" r="694"/>
          <a:stretch>
            <a:fillRect/>
          </a:stretch>
        </p:blipFill>
        <p:spPr bwMode="auto">
          <a:xfrm>
            <a:off x="1428728" y="612774"/>
            <a:ext cx="6643734" cy="4816490"/>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274638"/>
            <a:ext cx="8856984" cy="1143000"/>
          </a:xfrm>
        </p:spPr>
        <p:txBody>
          <a:bodyPr>
            <a:noAutofit/>
          </a:bodyPr>
          <a:lstStyle/>
          <a:p>
            <a:r>
              <a:rPr lang="en-US" sz="2800" b="1" dirty="0" smtClean="0">
                <a:solidFill>
                  <a:srgbClr val="FFFF00"/>
                </a:solidFill>
                <a:latin typeface="Bell MT" panose="02020503060305020303" pitchFamily="18" charset="0"/>
              </a:rPr>
              <a:t>Homework:</a:t>
            </a:r>
            <a:r>
              <a:rPr lang="ru-RU" sz="2800" b="1" dirty="0" smtClean="0">
                <a:solidFill>
                  <a:srgbClr val="FFFF00"/>
                </a:solidFill>
              </a:rPr>
              <a:t> </a:t>
            </a:r>
            <a:r>
              <a:rPr lang="en-US" sz="2800" b="1" dirty="0" smtClean="0">
                <a:solidFill>
                  <a:srgbClr val="FFFF00"/>
                </a:solidFill>
                <a:latin typeface="Bell MT" panose="02020503060305020303" pitchFamily="18" charset="0"/>
              </a:rPr>
              <a:t>Find in the Internet analogues of Russian proverbs about cows in English or translate them. Read and translate the text on p.85</a:t>
            </a:r>
            <a:endParaRPr lang="ru-RU" sz="2800" b="1" dirty="0">
              <a:solidFill>
                <a:srgbClr val="FFFF00"/>
              </a:solidFill>
            </a:endParaRPr>
          </a:p>
        </p:txBody>
      </p:sp>
      <p:pic>
        <p:nvPicPr>
          <p:cNvPr id="4" name="Содержимое 3" descr="https://happy.jofo.me/data/userfiles/137/images/1713006-46eabfd7a2826939b308e0fe2c0f61ee.jpg"/>
          <p:cNvPicPr>
            <a:picLocks noGrp="1"/>
          </p:cNvPicPr>
          <p:nvPr>
            <p:ph idx="1"/>
          </p:nvPr>
        </p:nvPicPr>
        <p:blipFill>
          <a:blip r:embed="rId3" cstate="print"/>
          <a:srcRect/>
          <a:stretch>
            <a:fillRect/>
          </a:stretch>
        </p:blipFill>
        <p:spPr bwMode="auto">
          <a:xfrm>
            <a:off x="755576" y="1628800"/>
            <a:ext cx="7740352" cy="4954326"/>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426170"/>
          </a:xfrm>
        </p:spPr>
        <p:txBody>
          <a:bodyPr>
            <a:normAutofit fontScale="90000"/>
          </a:bodyPr>
          <a:lstStyle/>
          <a:p>
            <a:r>
              <a:rPr lang="en-US" sz="6000" dirty="0" smtClean="0">
                <a:solidFill>
                  <a:srgbClr val="FFFF00"/>
                </a:solidFill>
              </a:rPr>
              <a:t> </a:t>
            </a:r>
            <a:r>
              <a:rPr lang="en-US" sz="6700" dirty="0" smtClean="0">
                <a:solidFill>
                  <a:srgbClr val="FFFF00"/>
                </a:solidFill>
                <a:latin typeface="Bell MT" panose="02020503060305020303" pitchFamily="18" charset="0"/>
              </a:rPr>
              <a:t>Let's take care of those who loves us !</a:t>
            </a:r>
            <a:endParaRPr lang="ru-RU" sz="6700" dirty="0"/>
          </a:p>
        </p:txBody>
      </p:sp>
      <p:pic>
        <p:nvPicPr>
          <p:cNvPr id="4" name="Содержимое 3" descr="Коровы породы хайленд: описание, фото, особенности ..."/>
          <p:cNvPicPr>
            <a:picLocks noGrp="1"/>
          </p:cNvPicPr>
          <p:nvPr>
            <p:ph idx="1"/>
          </p:nvPr>
        </p:nvPicPr>
        <p:blipFill>
          <a:blip r:embed="rId2" cstate="print"/>
          <a:srcRect/>
          <a:stretch>
            <a:fillRect/>
          </a:stretch>
        </p:blipFill>
        <p:spPr bwMode="auto">
          <a:xfrm>
            <a:off x="683568" y="1844824"/>
            <a:ext cx="7887820" cy="4798886"/>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4291"/>
            <a:ext cx="7772400" cy="928693"/>
          </a:xfrm>
        </p:spPr>
        <p:txBody>
          <a:bodyPr>
            <a:noAutofit/>
          </a:bodyPr>
          <a:lstStyle/>
          <a:p>
            <a:r>
              <a:rPr lang="en-US" sz="6600" dirty="0" smtClean="0">
                <a:solidFill>
                  <a:srgbClr val="FFFF00"/>
                </a:solidFill>
                <a:latin typeface="Bell MT" panose="02020503060305020303" pitchFamily="18" charset="0"/>
              </a:rPr>
              <a:t>What is this ?</a:t>
            </a:r>
            <a:endParaRPr lang="ru-RU" sz="6600" dirty="0">
              <a:solidFill>
                <a:srgbClr val="FFFF00"/>
              </a:solidFill>
            </a:endParaRPr>
          </a:p>
        </p:txBody>
      </p:sp>
      <p:sp>
        <p:nvSpPr>
          <p:cNvPr id="3" name="Подзаголовок 2"/>
          <p:cNvSpPr>
            <a:spLocks noGrp="1"/>
          </p:cNvSpPr>
          <p:nvPr>
            <p:ph type="subTitle" idx="1"/>
          </p:nvPr>
        </p:nvSpPr>
        <p:spPr>
          <a:xfrm>
            <a:off x="1071538" y="1428736"/>
            <a:ext cx="7000924" cy="5072098"/>
          </a:xfrm>
        </p:spPr>
        <p:txBody>
          <a:bodyPr/>
          <a:lstStyle/>
          <a:p>
            <a:endParaRPr lang="ru-RU" dirty="0"/>
          </a:p>
        </p:txBody>
      </p:sp>
      <p:pic>
        <p:nvPicPr>
          <p:cNvPr id="4" name="Рисунок 3"/>
          <p:cNvPicPr/>
          <p:nvPr/>
        </p:nvPicPr>
        <p:blipFill>
          <a:blip r:embed="rId3" cstate="print"/>
          <a:srcRect l="12717" t="12251" r="20229" b="14507"/>
          <a:stretch>
            <a:fillRect/>
          </a:stretch>
        </p:blipFill>
        <p:spPr bwMode="auto">
          <a:xfrm>
            <a:off x="964381" y="1357298"/>
            <a:ext cx="7215238" cy="5214974"/>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dirty="0" smtClean="0">
                <a:solidFill>
                  <a:srgbClr val="FFFF00"/>
                </a:solidFill>
              </a:rPr>
              <a:t/>
            </a:r>
            <a:br>
              <a:rPr lang="en-US" dirty="0" smtClean="0">
                <a:solidFill>
                  <a:srgbClr val="FFFF00"/>
                </a:solidFill>
              </a:rPr>
            </a:br>
            <a:r>
              <a:rPr lang="en-US" sz="4900" dirty="0" smtClean="0">
                <a:solidFill>
                  <a:srgbClr val="FFFF00"/>
                </a:solidFill>
                <a:effectLst>
                  <a:outerShdw blurRad="38100" dist="38100" dir="2700000" algn="tl">
                    <a:srgbClr val="000000">
                      <a:alpha val="43137"/>
                    </a:srgbClr>
                  </a:outerShdw>
                </a:effectLst>
                <a:latin typeface="Bell MT" panose="02020503060305020303" pitchFamily="18" charset="0"/>
              </a:rPr>
              <a:t>What do you think we are going to talk about?</a:t>
            </a:r>
            <a:r>
              <a:rPr lang="ru-RU" dirty="0" smtClean="0">
                <a:solidFill>
                  <a:srgbClr val="FFFF00"/>
                </a:solidFill>
              </a:rPr>
              <a:t/>
            </a:r>
            <a:br>
              <a:rPr lang="ru-RU" dirty="0" smtClean="0">
                <a:solidFill>
                  <a:srgbClr val="FFFF00"/>
                </a:solidFill>
              </a:rPr>
            </a:br>
            <a:endParaRPr lang="ru-RU" dirty="0"/>
          </a:p>
        </p:txBody>
      </p:sp>
      <p:pic>
        <p:nvPicPr>
          <p:cNvPr id="4" name="Содержимое 3"/>
          <p:cNvPicPr>
            <a:picLocks noGrp="1"/>
          </p:cNvPicPr>
          <p:nvPr>
            <p:ph idx="1"/>
          </p:nvPr>
        </p:nvPicPr>
        <p:blipFill rotWithShape="1">
          <a:blip r:embed="rId3" cstate="print"/>
          <a:srcRect l="19230" t="25278" r="13873" b="20783"/>
          <a:stretch/>
        </p:blipFill>
        <p:spPr bwMode="auto">
          <a:xfrm>
            <a:off x="755576" y="1556792"/>
            <a:ext cx="7787208" cy="4963690"/>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1600201"/>
            <a:ext cx="8229600" cy="3196952"/>
          </a:xfrm>
        </p:spPr>
        <p:txBody>
          <a:bodyPr>
            <a:normAutofit/>
          </a:bodyPr>
          <a:lstStyle/>
          <a:p>
            <a:pPr marL="0" indent="0">
              <a:buNone/>
            </a:pPr>
            <a:r>
              <a:rPr lang="en-US" sz="6600" dirty="0" smtClean="0">
                <a:solidFill>
                  <a:srgbClr val="FFFF00"/>
                </a:solidFill>
                <a:latin typeface="Bell MT" panose="02020503060305020303" pitchFamily="18" charset="0"/>
              </a:rPr>
              <a:t>Yes, that’s </a:t>
            </a:r>
            <a:r>
              <a:rPr lang="en-US" sz="6600" dirty="0" smtClean="0">
                <a:solidFill>
                  <a:srgbClr val="FFFF00"/>
                </a:solidFill>
                <a:latin typeface="Bell MT" panose="02020503060305020303" pitchFamily="18" charset="0"/>
              </a:rPr>
              <a:t>right</a:t>
            </a:r>
            <a:r>
              <a:rPr lang="ru-RU" sz="6600" dirty="0" smtClean="0">
                <a:solidFill>
                  <a:srgbClr val="FFFF00"/>
                </a:solidFill>
                <a:latin typeface="Bell MT" panose="02020503060305020303" pitchFamily="18" charset="0"/>
              </a:rPr>
              <a:t>,</a:t>
            </a:r>
            <a:r>
              <a:rPr lang="en-US" sz="6600" dirty="0" smtClean="0">
                <a:solidFill>
                  <a:srgbClr val="FFFF00"/>
                </a:solidFill>
                <a:latin typeface="Bell MT" panose="02020503060305020303" pitchFamily="18" charset="0"/>
              </a:rPr>
              <a:t> </a:t>
            </a:r>
            <a:r>
              <a:rPr lang="en-US" sz="6600" dirty="0" smtClean="0">
                <a:solidFill>
                  <a:srgbClr val="FFFF00"/>
                </a:solidFill>
                <a:latin typeface="Bell MT" panose="02020503060305020303" pitchFamily="18" charset="0"/>
              </a:rPr>
              <a:t>today we are going to speak about “Scottish coos”.</a:t>
            </a:r>
            <a:endParaRPr lang="ru-RU" sz="6600" dirty="0">
              <a:solidFill>
                <a:srgbClr val="FFFF00"/>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en-US" dirty="0" smtClean="0">
                <a:solidFill>
                  <a:srgbClr val="FFFF00"/>
                </a:solidFill>
                <a:latin typeface="Bell MT" panose="02020503060305020303" pitchFamily="18" charset="0"/>
              </a:rPr>
              <a:t>Let's remember what we know about the </a:t>
            </a:r>
            <a:r>
              <a:rPr lang="en-US" dirty="0" smtClean="0">
                <a:solidFill>
                  <a:srgbClr val="FFFF00"/>
                </a:solidFill>
                <a:latin typeface="Bell MT" panose="02020503060305020303" pitchFamily="18" charset="0"/>
              </a:rPr>
              <a:t>cow</a:t>
            </a:r>
            <a:r>
              <a:rPr lang="en-US" dirty="0">
                <a:solidFill>
                  <a:srgbClr val="FFFF00"/>
                </a:solidFill>
                <a:latin typeface="Bell MT" panose="02020503060305020303" pitchFamily="18" charset="0"/>
              </a:rPr>
              <a:t>s</a:t>
            </a:r>
            <a:endParaRPr lang="ru-RU" dirty="0">
              <a:solidFill>
                <a:srgbClr val="FFFF00"/>
              </a:solidFill>
            </a:endParaRPr>
          </a:p>
        </p:txBody>
      </p:sp>
      <p:pic>
        <p:nvPicPr>
          <p:cNvPr id="4" name="Содержимое 3" descr="https://avatars.mds.yandex.net/i?id=f77ed5290b249ab6dac0a26d4346f687d2e63bc7-5859290-images-thumbs&amp;n=13"/>
          <p:cNvPicPr>
            <a:picLocks noGrp="1"/>
          </p:cNvPicPr>
          <p:nvPr>
            <p:ph idx="1"/>
          </p:nvPr>
        </p:nvPicPr>
        <p:blipFill>
          <a:blip r:embed="rId3" cstate="print"/>
          <a:srcRect/>
          <a:stretch>
            <a:fillRect/>
          </a:stretch>
        </p:blipFill>
        <p:spPr bwMode="auto">
          <a:xfrm>
            <a:off x="571472" y="1571612"/>
            <a:ext cx="8001056" cy="4857784"/>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b="1" dirty="0" smtClean="0">
                <a:solidFill>
                  <a:srgbClr val="FFFF00"/>
                </a:solidFill>
                <a:latin typeface="Bell MT" panose="02020503060305020303" pitchFamily="18" charset="0"/>
              </a:rPr>
              <a:t>Let's watch a video about Scottish beautiful animals!</a:t>
            </a:r>
            <a:endParaRPr lang="ru-RU" b="1" dirty="0">
              <a:solidFill>
                <a:srgbClr val="FFFF00"/>
              </a:solidFill>
            </a:endParaRPr>
          </a:p>
        </p:txBody>
      </p:sp>
      <p:pic>
        <p:nvPicPr>
          <p:cNvPr id="1026" name="Picture 2"/>
          <p:cNvPicPr>
            <a:picLocks noGrp="1" noChangeAspect="1" noChangeArrowheads="1"/>
          </p:cNvPicPr>
          <p:nvPr>
            <p:ph idx="1"/>
          </p:nvPr>
        </p:nvPicPr>
        <p:blipFill>
          <a:blip r:embed="rId3" cstate="print"/>
          <a:srcRect l="12870" t="17063" r="13124"/>
          <a:stretch>
            <a:fillRect/>
          </a:stretch>
        </p:blipFill>
        <p:spPr bwMode="auto">
          <a:xfrm>
            <a:off x="1500166" y="1572377"/>
            <a:ext cx="5857916" cy="4951871"/>
          </a:xfrm>
          <a:prstGeom prst="rect">
            <a:avLst/>
          </a:prstGeom>
          <a:noFill/>
          <a:ln w="9525">
            <a:noFill/>
            <a:miter lim="800000"/>
            <a:headEnd/>
            <a:tailEnd/>
          </a:ln>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S" sz="6000" b="1" dirty="0" smtClean="0">
                <a:solidFill>
                  <a:srgbClr val="FFFF00"/>
                </a:solidFill>
                <a:latin typeface="Bell MT" panose="02020503060305020303" pitchFamily="18" charset="0"/>
              </a:rPr>
              <a:t>time for eye exercises</a:t>
            </a:r>
            <a:endParaRPr lang="ru-RU" sz="6000" b="1" dirty="0">
              <a:solidFill>
                <a:srgbClr val="FFFF00"/>
              </a:solidFill>
            </a:endParaRPr>
          </a:p>
        </p:txBody>
      </p:sp>
      <p:pic>
        <p:nvPicPr>
          <p:cNvPr id="4" name="Содержимое 3" descr="Гимнастика для глаз для детей и взрослых l Центр Хирургии Глаза"/>
          <p:cNvPicPr>
            <a:picLocks noGrp="1"/>
          </p:cNvPicPr>
          <p:nvPr>
            <p:ph idx="1"/>
          </p:nvPr>
        </p:nvPicPr>
        <p:blipFill>
          <a:blip r:embed="rId3" cstate="print"/>
          <a:srcRect/>
          <a:stretch>
            <a:fillRect/>
          </a:stretch>
        </p:blipFill>
        <p:spPr bwMode="auto">
          <a:xfrm>
            <a:off x="1100330" y="1600200"/>
            <a:ext cx="6943339" cy="4525963"/>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297634"/>
          </a:xfrm>
        </p:spPr>
        <p:txBody>
          <a:bodyPr/>
          <a:lstStyle/>
          <a:p>
            <a:r>
              <a:rPr lang="en-US" dirty="0" smtClean="0">
                <a:solidFill>
                  <a:srgbClr val="FFFF00"/>
                </a:solidFill>
                <a:latin typeface="Bell MT" panose="02020503060305020303" pitchFamily="18" charset="0"/>
              </a:rPr>
              <a:t>It is time to find out the answers to our questions. There are tasks in front of you. Please, look at them. Your task is to choose the correct item, which explains structure features of the Highland Coos.</a:t>
            </a:r>
            <a:r>
              <a:rPr lang="ru-RU" dirty="0" smtClean="0">
                <a:solidFill>
                  <a:srgbClr val="FFFF00"/>
                </a:solidFill>
              </a:rPr>
              <a:t/>
            </a:r>
            <a:br>
              <a:rPr lang="ru-RU" dirty="0" smtClean="0">
                <a:solidFill>
                  <a:srgbClr val="FFFF00"/>
                </a:solidFill>
              </a:rPr>
            </a:br>
            <a:r>
              <a:rPr lang="en-US" dirty="0" smtClean="0">
                <a:solidFill>
                  <a:srgbClr val="FFFF00"/>
                </a:solidFill>
                <a:latin typeface="Bell MT" panose="02020503060305020303" pitchFamily="18" charset="0"/>
              </a:rPr>
              <a:t> E.g. Structure feature-short legs. Choose the correct reason, why they have short legs.</a:t>
            </a:r>
            <a:endParaRPr lang="ru-RU" dirty="0">
              <a:solidFill>
                <a:srgbClr val="FFFF00"/>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dirty="0" smtClean="0">
                <a:solidFill>
                  <a:srgbClr val="FFFF00"/>
                </a:solidFill>
                <a:latin typeface="Bell MT" panose="02020503060305020303" pitchFamily="18" charset="0"/>
              </a:rPr>
              <a:t>Structure features of </a:t>
            </a:r>
            <a:r>
              <a:rPr lang="ru-RU" dirty="0" smtClean="0">
                <a:solidFill>
                  <a:srgbClr val="FFFF00"/>
                </a:solidFill>
              </a:rPr>
              <a:t/>
            </a:r>
            <a:br>
              <a:rPr lang="ru-RU" dirty="0" smtClean="0">
                <a:solidFill>
                  <a:srgbClr val="FFFF00"/>
                </a:solidFill>
              </a:rPr>
            </a:br>
            <a:r>
              <a:rPr lang="en-US" dirty="0" smtClean="0">
                <a:solidFill>
                  <a:srgbClr val="FFFF00"/>
                </a:solidFill>
                <a:latin typeface="Bell MT" panose="02020503060305020303" pitchFamily="18" charset="0"/>
              </a:rPr>
              <a:t>the Highland Coos</a:t>
            </a:r>
            <a:endParaRPr lang="ru-RU" dirty="0">
              <a:solidFill>
                <a:srgbClr val="FFFF00"/>
              </a:solidFill>
            </a:endParaRPr>
          </a:p>
        </p:txBody>
      </p:sp>
      <p:sp>
        <p:nvSpPr>
          <p:cNvPr id="3" name="Содержимое 2"/>
          <p:cNvSpPr>
            <a:spLocks noGrp="1"/>
          </p:cNvSpPr>
          <p:nvPr>
            <p:ph sz="half" idx="1"/>
          </p:nvPr>
        </p:nvSpPr>
        <p:spPr>
          <a:xfrm>
            <a:off x="457200" y="1600201"/>
            <a:ext cx="4038600" cy="2332856"/>
          </a:xfrm>
        </p:spPr>
        <p:txBody>
          <a:bodyPr/>
          <a:lstStyle/>
          <a:p>
            <a:r>
              <a:rPr lang="en-US" sz="5400" dirty="0" smtClean="0">
                <a:solidFill>
                  <a:srgbClr val="FFFF00"/>
                </a:solidFill>
                <a:latin typeface="Bell MT" panose="02020503060305020303" pitchFamily="18" charset="0"/>
              </a:rPr>
              <a:t>1</a:t>
            </a:r>
            <a:endParaRPr lang="ru-RU" sz="5400" dirty="0" smtClean="0">
              <a:solidFill>
                <a:srgbClr val="FFFF00"/>
              </a:solidFill>
            </a:endParaRPr>
          </a:p>
          <a:p>
            <a:pPr marL="0" indent="0">
              <a:buNone/>
            </a:pPr>
            <a:r>
              <a:rPr lang="en-US" sz="6600" dirty="0" smtClean="0">
                <a:solidFill>
                  <a:srgbClr val="FFFF00"/>
                </a:solidFill>
                <a:latin typeface="Bell MT" panose="02020503060305020303" pitchFamily="18" charset="0"/>
              </a:rPr>
              <a:t>Short legs</a:t>
            </a:r>
            <a:endParaRPr lang="ru-RU" sz="6600" dirty="0" smtClean="0">
              <a:solidFill>
                <a:srgbClr val="FFFF00"/>
              </a:solidFill>
            </a:endParaRPr>
          </a:p>
          <a:p>
            <a:endParaRPr lang="ru-RU" dirty="0"/>
          </a:p>
        </p:txBody>
      </p:sp>
      <p:sp>
        <p:nvSpPr>
          <p:cNvPr id="4" name="Содержимое 3"/>
          <p:cNvSpPr>
            <a:spLocks noGrp="1"/>
          </p:cNvSpPr>
          <p:nvPr>
            <p:ph sz="half" idx="2"/>
          </p:nvPr>
        </p:nvSpPr>
        <p:spPr>
          <a:xfrm>
            <a:off x="4648200" y="1600200"/>
            <a:ext cx="4038600" cy="5069160"/>
          </a:xfrm>
        </p:spPr>
        <p:txBody>
          <a:bodyPr>
            <a:noAutofit/>
          </a:bodyPr>
          <a:lstStyle/>
          <a:p>
            <a:pPr lvl="0"/>
            <a:r>
              <a:rPr lang="en-US" sz="4400" dirty="0" smtClean="0">
                <a:solidFill>
                  <a:srgbClr val="FFFF00"/>
                </a:solidFill>
                <a:latin typeface="Bell MT" panose="02020503060305020303" pitchFamily="18" charset="0"/>
              </a:rPr>
              <a:t>It is a small eater.</a:t>
            </a:r>
            <a:endParaRPr lang="ru-RU" sz="4400" dirty="0" smtClean="0">
              <a:solidFill>
                <a:srgbClr val="FFFF00"/>
              </a:solidFill>
            </a:endParaRPr>
          </a:p>
          <a:p>
            <a:pPr lvl="0"/>
            <a:r>
              <a:rPr lang="en-US" sz="4400" dirty="0" smtClean="0">
                <a:solidFill>
                  <a:srgbClr val="FFFF00"/>
                </a:solidFill>
                <a:latin typeface="Bell MT" panose="02020503060305020303" pitchFamily="18" charset="0"/>
              </a:rPr>
              <a:t>It is comfortable to move along the hills</a:t>
            </a:r>
            <a:endParaRPr lang="ru-RU" sz="4400" dirty="0" smtClean="0">
              <a:solidFill>
                <a:srgbClr val="FFFF00"/>
              </a:solidFill>
            </a:endParaRPr>
          </a:p>
          <a:p>
            <a:r>
              <a:rPr lang="en-US" sz="4400" dirty="0" smtClean="0">
                <a:solidFill>
                  <a:srgbClr val="FFFF00"/>
                </a:solidFill>
                <a:latin typeface="Bell MT" panose="02020503060305020303" pitchFamily="18" charset="0"/>
              </a:rPr>
              <a:t>They are lazy.</a:t>
            </a:r>
            <a:endParaRPr lang="ru-RU" sz="4400" dirty="0">
              <a:solidFill>
                <a:srgbClr val="FFFF00"/>
              </a:solidFill>
            </a:endParaRPr>
          </a:p>
        </p:txBody>
      </p:sp>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349</TotalTime>
  <Words>556</Words>
  <Application>Microsoft Office PowerPoint</Application>
  <PresentationFormat>Экран (4:3)</PresentationFormat>
  <Paragraphs>75</Paragraphs>
  <Slides>16</Slides>
  <Notes>14</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16</vt:i4>
      </vt:variant>
    </vt:vector>
  </HeadingPairs>
  <TitlesOfParts>
    <vt:vector size="21" baseType="lpstr">
      <vt:lpstr>Arial</vt:lpstr>
      <vt:lpstr>Bell MT</vt:lpstr>
      <vt:lpstr>Calibri</vt:lpstr>
      <vt:lpstr>Times New Roman</vt:lpstr>
      <vt:lpstr>Тема Office</vt:lpstr>
      <vt:lpstr>Дистанционный урок по английскому языку 8 класс МОУ СШ №1 ГОРОДА КИРОВСКОЕ Донецкая Народная Республика </vt:lpstr>
      <vt:lpstr>What is this ?</vt:lpstr>
      <vt:lpstr> What do you think we are going to talk about? </vt:lpstr>
      <vt:lpstr>Презентация PowerPoint</vt:lpstr>
      <vt:lpstr>Let's remember what we know about the cows</vt:lpstr>
      <vt:lpstr>Let's watch a video about Scottish beautiful animals!</vt:lpstr>
      <vt:lpstr>time for eye exercises</vt:lpstr>
      <vt:lpstr>It is time to find out the answers to our questions. There are tasks in front of you. Please, look at them. Your task is to choose the correct item, which explains structure features of the Highland Coos.  E.g. Structure feature-short legs. Choose the correct reason, why they have short legs.</vt:lpstr>
      <vt:lpstr>Structure features of  the Highland Coos</vt:lpstr>
      <vt:lpstr>Structure features of the Highland Coos</vt:lpstr>
      <vt:lpstr>Structure features of  the Highland Coos</vt:lpstr>
      <vt:lpstr>Structure features of the Highland</vt:lpstr>
      <vt:lpstr> (by Alan Alexander Milne  The King's Breakfast) </vt:lpstr>
      <vt:lpstr>Презентация PowerPoint</vt:lpstr>
      <vt:lpstr>Homework: Find in the Internet analogues of Russian proverbs about cows in English or translate them. Read and translate the text on p.85</vt:lpstr>
      <vt:lpstr> Let's take care of those who loves us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nata</dc:creator>
  <cp:lastModifiedBy>admin</cp:lastModifiedBy>
  <cp:revision>30</cp:revision>
  <dcterms:created xsi:type="dcterms:W3CDTF">2023-01-15T19:08:06Z</dcterms:created>
  <dcterms:modified xsi:type="dcterms:W3CDTF">2023-11-05T18:08:07Z</dcterms:modified>
</cp:coreProperties>
</file>