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4" r:id="rId4"/>
    <p:sldId id="267" r:id="rId5"/>
    <p:sldId id="268" r:id="rId6"/>
    <p:sldId id="265" r:id="rId7"/>
    <p:sldId id="266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8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1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6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82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71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44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557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956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0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97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25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96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1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27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18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26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E0F5-121D-46A6-A157-7A75266DBBB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385330-A02A-46D1-B44C-A1A320865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9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2782" y="1556792"/>
            <a:ext cx="6696744" cy="119103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Влияние семейных отношений на становление личности ребенка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6" y="3582495"/>
            <a:ext cx="3275505" cy="32755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5147" y="4390622"/>
            <a:ext cx="5408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Выполнила: </a:t>
            </a:r>
            <a:r>
              <a:rPr lang="ru-RU" dirty="0" err="1" smtClean="0"/>
              <a:t>Изъюрова</a:t>
            </a:r>
            <a:r>
              <a:rPr lang="ru-RU" dirty="0" smtClean="0"/>
              <a:t> Александра Анатольевна,</a:t>
            </a:r>
          </a:p>
          <a:p>
            <a:pPr algn="r"/>
            <a:r>
              <a:rPr lang="ru-RU" dirty="0" smtClean="0"/>
              <a:t> учитель иностранного языка</a:t>
            </a:r>
          </a:p>
          <a:p>
            <a:pPr algn="r"/>
            <a:r>
              <a:rPr lang="ru-RU" dirty="0" smtClean="0"/>
              <a:t> МБОУ СОШ№3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7704856" cy="3970318"/>
          </a:xfrm>
          <a:prstGeom prst="rect">
            <a:avLst/>
          </a:prstGeom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ru-RU" i="1" dirty="0" smtClean="0"/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ru-RU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3548" y="260648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i="1" dirty="0"/>
              <a:t>«Одна из первейших обязанностей всякого гражданина и отца </a:t>
            </a:r>
            <a:r>
              <a:rPr lang="ru-RU" sz="2000" i="1" dirty="0" smtClean="0"/>
              <a:t>семейства – </a:t>
            </a:r>
            <a:r>
              <a:rPr lang="ru-RU" sz="2000" i="1" dirty="0"/>
              <a:t>приготовить из своих детей полезных для общества граждан, одно из священных прав человека, рождающегося в мире – право на правильное и доброе воспитание».</a:t>
            </a:r>
            <a:endParaRPr lang="ru-RU" sz="2000" dirty="0"/>
          </a:p>
          <a:p>
            <a:pPr algn="r"/>
            <a:r>
              <a:rPr lang="ru-RU" sz="2000" i="1" dirty="0"/>
              <a:t>К.Д. Ушинский.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285293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u="sng" dirty="0" smtClean="0"/>
              <a:t>Цель</a:t>
            </a:r>
            <a:r>
              <a:rPr lang="ru-RU" sz="1600" u="sng" dirty="0" smtClean="0"/>
              <a:t> работы</a:t>
            </a:r>
            <a:r>
              <a:rPr lang="ru-RU" sz="1600" dirty="0"/>
              <a:t>: изучить влияние семейных отношений на становление личности ребенка</a:t>
            </a:r>
            <a:r>
              <a:rPr lang="ru-RU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u="sng" dirty="0" smtClean="0"/>
              <a:t>Задачи</a:t>
            </a:r>
            <a:r>
              <a:rPr lang="ru-RU" sz="1600" u="sng" dirty="0" smtClean="0"/>
              <a:t> :</a:t>
            </a:r>
            <a:endParaRPr lang="ru-RU" sz="16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Дать точное определение понятия «Семья» и определить основные параметры семьи;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Выявить основные причины нарушения взаимопонимания детей и родителей;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Ознакомиться с концепцией семейного воспитания известного педагога, писателя К.Д. Ушинского;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Проанализировать результаты диагностического исследования «Рисунок семьи»;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Провести анкетирование для выявления благоприятных семейных взаимоотношений;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Разработать рекомендации для будущих школьников и их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133115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85714"/>
            <a:ext cx="4445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Проективный тест «Рисунок семьи»</a:t>
            </a:r>
            <a:endParaRPr lang="ru-RU" sz="2000" dirty="0"/>
          </a:p>
        </p:txBody>
      </p:sp>
      <p:pic>
        <p:nvPicPr>
          <p:cNvPr id="3074" name="Picture 2" descr="C:\Users\User\Desktop\English\3 школа\Конференция 2023 ушинский 2023\IMG20230414163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" y="3566127"/>
            <a:ext cx="1766848" cy="3132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English\3 школа\Конференция 2023 ушинский 2023\IMG202304141637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74359" y="-328003"/>
            <a:ext cx="2304228" cy="408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English\3 школа\Конференция 2023 ушинский 2023\IMG202304141638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96644"/>
            <a:ext cx="3704685" cy="257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ser\Desktop\English\3 школа\Конференция 2023 ушинский 2023\IMG2023041416384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700" y="-28453"/>
            <a:ext cx="2371300" cy="348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User\Desktop\English\3 школа\Конференция 2023 ушинский 2023\IMG2023041416383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987" y="4620844"/>
            <a:ext cx="3230013" cy="207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User\Desktop\English\3 школа\Конференция 2023 ушинский 2023\IMG2023041416380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56" y="148914"/>
            <a:ext cx="1766848" cy="259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4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0105" y="836712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/>
              <a:t>По использованию пространства листа</a:t>
            </a:r>
            <a:r>
              <a:rPr lang="ru-RU" sz="2000" b="1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/>
              <a:t>Отсутствие на рисунке какого-либо члена семьи</a:t>
            </a:r>
            <a:r>
              <a:rPr lang="ru-RU" sz="2000" b="1" dirty="0" smtClean="0"/>
              <a:t>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/>
              <a:t>Отсутствие на рисунке автора.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/>
              <a:t>Размер изображенных персонажей.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/>
              <a:t>Наличие вымышленных персонажей.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/>
              <a:t>Расположение персонажей на пространстве листа.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/>
              <a:t>Расстояние между персонажами.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/>
              <a:t>Характеристика контура.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/>
              <a:t>Искажения в изображении </a:t>
            </a:r>
            <a:r>
              <a:rPr lang="ru-RU" sz="2000" b="1" dirty="0" smtClean="0"/>
              <a:t>фигур.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/>
              <a:t>Изображение неодушевленных предметов.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/>
              <a:t>Изображение большого количества мелких деталей.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5314" y="332656"/>
            <a:ext cx="4445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u="sng" dirty="0"/>
              <a:t>Проективный тест «Рисунок семьи»</a:t>
            </a:r>
          </a:p>
        </p:txBody>
      </p:sp>
      <p:pic>
        <p:nvPicPr>
          <p:cNvPr id="4" name="Picture 7" descr="C:\Users\User\Desktop\English\3 школа\Конференция 2023 ушинский 2023\IMG202304141638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65104"/>
            <a:ext cx="3230013" cy="207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68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565" y="1262902"/>
            <a:ext cx="8928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</a:t>
            </a:r>
            <a:r>
              <a:rPr lang="ru-RU" sz="2000" dirty="0"/>
              <a:t>Все, что я делаю, я делаю ради моего сына (дочери).</a:t>
            </a:r>
            <a:br>
              <a:rPr lang="ru-RU" sz="2000" dirty="0"/>
            </a:br>
            <a:r>
              <a:rPr lang="ru-RU" sz="2000" dirty="0"/>
              <a:t>2. У меня часто не хватает времени позаниматься с сыном (дочерью) – </a:t>
            </a:r>
            <a:r>
              <a:rPr lang="ru-RU" sz="2000" dirty="0" smtClean="0"/>
              <a:t>пообщаться, поиграть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3. Мне приходится разрешать моему ребенку такие вещи, которые не разрешают </a:t>
            </a:r>
            <a:r>
              <a:rPr lang="ru-RU" sz="2000" dirty="0" smtClean="0"/>
              <a:t>многие другие </a:t>
            </a:r>
            <a:r>
              <a:rPr lang="ru-RU" sz="2000" dirty="0"/>
              <a:t>родители.</a:t>
            </a:r>
            <a:br>
              <a:rPr lang="ru-RU" sz="2000" dirty="0"/>
            </a:br>
            <a:r>
              <a:rPr lang="ru-RU" sz="2000" dirty="0"/>
              <a:t>4. Не люблю, когда сын (дочь) приходит ко мне с вопросами. Лучше, чтобы догадался </a:t>
            </a:r>
            <a:r>
              <a:rPr lang="ru-RU" sz="2000" dirty="0" smtClean="0"/>
              <a:t>сам (</a:t>
            </a:r>
            <a:r>
              <a:rPr lang="ru-RU" sz="2000" dirty="0"/>
              <a:t>сама).</a:t>
            </a:r>
            <a:br>
              <a:rPr lang="ru-RU" sz="2000" dirty="0"/>
            </a:br>
            <a:r>
              <a:rPr lang="ru-RU" sz="2000" dirty="0"/>
              <a:t>5. Наш ребенок имеет больше обязанностей – в уходе за собой, </a:t>
            </a:r>
            <a:r>
              <a:rPr lang="ru-RU" sz="2000" dirty="0" smtClean="0"/>
              <a:t>поддержании </a:t>
            </a:r>
            <a:r>
              <a:rPr lang="ru-RU" sz="2000" dirty="0"/>
              <a:t>порядка, </a:t>
            </a:r>
            <a:r>
              <a:rPr lang="ru-RU" sz="2000" dirty="0" smtClean="0"/>
              <a:t>чем большинство </a:t>
            </a:r>
            <a:r>
              <a:rPr lang="ru-RU" sz="2000" dirty="0"/>
              <a:t>детей его возраста.</a:t>
            </a:r>
            <a:br>
              <a:rPr lang="ru-RU" sz="2000" dirty="0"/>
            </a:br>
            <a:r>
              <a:rPr lang="ru-RU" sz="2000" dirty="0"/>
              <a:t>6. Моего ребенка очень трудно заставить что-нибудь сделать, чего он не любит.</a:t>
            </a:r>
            <a:br>
              <a:rPr lang="ru-RU" sz="2000" dirty="0"/>
            </a:br>
            <a:r>
              <a:rPr lang="ru-RU" sz="2000" dirty="0"/>
              <a:t>7. Всегда лучше, если дети не думают о том, правильно ли поступают их родители.</a:t>
            </a:r>
            <a:br>
              <a:rPr lang="ru-RU" sz="2000" dirty="0"/>
            </a:br>
            <a:r>
              <a:rPr lang="ru-RU" sz="2000" dirty="0"/>
              <a:t>8. Мой сын (дочь) легко нарушает </a:t>
            </a:r>
            <a:r>
              <a:rPr lang="ru-RU" sz="2000" dirty="0" smtClean="0"/>
              <a:t>запреты…и т.д.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25333"/>
            <a:ext cx="8586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/>
              <a:t>Анкета – опросник «Анализ  семейных отношений» Э.Г. </a:t>
            </a:r>
            <a:r>
              <a:rPr lang="ru-RU" sz="2000" u="sng" dirty="0" err="1" smtClean="0"/>
              <a:t>Эйдемиллера</a:t>
            </a:r>
            <a:r>
              <a:rPr lang="ru-RU" sz="2000" u="sng" dirty="0" smtClean="0"/>
              <a:t>.</a:t>
            </a:r>
            <a:endParaRPr lang="ru-RU" sz="2000" u="sng" dirty="0"/>
          </a:p>
        </p:txBody>
      </p:sp>
    </p:spTree>
    <p:extLst>
      <p:ext uri="{BB962C8B-B14F-4D97-AF65-F5344CB8AC3E}">
        <p14:creationId xmlns:p14="http://schemas.microsoft.com/office/powerpoint/2010/main" val="117427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188640"/>
            <a:ext cx="4812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Опросник Э.Г. </a:t>
            </a:r>
            <a:r>
              <a:rPr lang="ru-RU" dirty="0" err="1" smtClean="0"/>
              <a:t>Эйдемиллера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Диаграмма «Анализ семейных отношений»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" y="-310459"/>
            <a:ext cx="10569265" cy="1251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0039" tIns="360249" rIns="358662" bIns="26979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561413"/>
              </p:ext>
            </p:extLst>
          </p:nvPr>
        </p:nvGraphicFramePr>
        <p:xfrm>
          <a:off x="971600" y="1052736"/>
          <a:ext cx="7757577" cy="3769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hart" r:id="rId3" imgW="5076778" imgH="2466923" progId="MSGraph.Chart.8">
                  <p:embed/>
                </p:oleObj>
              </mc:Choice>
              <mc:Fallback>
                <p:oleObj name="Chart" r:id="rId3" imgW="5076778" imgH="2466923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52736"/>
                        <a:ext cx="7757577" cy="37696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3568" y="4339891"/>
            <a:ext cx="1056926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Потворствующая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гиперпротекция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98%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Доминирующая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гиперпротекция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- 2%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Повышенная моральная ответственность – 0%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Эмоциональное отвержение – 0%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Жестокое обращение с детьми – 0%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Гипопротекция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0%.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43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0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родителям от К.Д. Ушинского </a:t>
            </a:r>
            <a:endParaRPr lang="ru-RU" sz="20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er\Desktop\English\3 школа\Конференция 2023 ушинский 2023\10000109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08720"/>
            <a:ext cx="4672409" cy="46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59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5" y="1700808"/>
            <a:ext cx="62568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  <p:pic>
        <p:nvPicPr>
          <p:cNvPr id="2050" name="Picture 2" descr="C:\Users\User\Desktop\English\3 школа\Конференция 2023 ушинский 2023\1676825167_gas-kvas-com-p-risunok-na-temu-raduga-druzhbi-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08920"/>
            <a:ext cx="4194572" cy="37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34358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1310</TotalTime>
  <Words>289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Chart</vt:lpstr>
      <vt:lpstr>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Owner</cp:lastModifiedBy>
  <cp:revision>71</cp:revision>
  <dcterms:created xsi:type="dcterms:W3CDTF">2019-05-14T09:58:07Z</dcterms:created>
  <dcterms:modified xsi:type="dcterms:W3CDTF">2023-10-17T08:20:50Z</dcterms:modified>
</cp:coreProperties>
</file>