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2" r:id="rId2"/>
    <p:sldId id="270" r:id="rId3"/>
    <p:sldId id="263" r:id="rId4"/>
    <p:sldId id="304" r:id="rId5"/>
    <p:sldId id="267" r:id="rId6"/>
    <p:sldId id="294" r:id="rId7"/>
    <p:sldId id="297" r:id="rId8"/>
    <p:sldId id="298" r:id="rId9"/>
    <p:sldId id="307" r:id="rId10"/>
    <p:sldId id="287" r:id="rId11"/>
    <p:sldId id="308" r:id="rId12"/>
    <p:sldId id="300" r:id="rId13"/>
    <p:sldId id="283" r:id="rId14"/>
    <p:sldId id="288" r:id="rId15"/>
    <p:sldId id="302" r:id="rId16"/>
    <p:sldId id="290" r:id="rId17"/>
    <p:sldId id="271" r:id="rId18"/>
    <p:sldId id="310" r:id="rId19"/>
    <p:sldId id="273" r:id="rId20"/>
    <p:sldId id="309" r:id="rId21"/>
    <p:sldId id="274" r:id="rId22"/>
    <p:sldId id="311" r:id="rId23"/>
    <p:sldId id="293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2E539-3F4F-48B1-8D30-6BC45B714DAB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658F4-8879-480D-BB34-C76A7C182B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0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92271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39482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05547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4024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68149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53578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4892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46583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46583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6814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692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9413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9790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4024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4024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40249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56126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93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5A8D75-D315-430D-8207-C16A34A5CCC9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4024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FE3">
            <a:alpha val="9882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on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5" y="476672"/>
            <a:ext cx="640871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300" b="1" dirty="0" smtClean="0">
                <a:solidFill>
                  <a:srgbClr val="7030A0"/>
                </a:solidFill>
              </a:rPr>
              <a:t>Загадка образа </a:t>
            </a:r>
            <a:r>
              <a:rPr lang="ru-RU" sz="4300" b="1" dirty="0" smtClean="0">
                <a:solidFill>
                  <a:srgbClr val="7030A0"/>
                </a:solidFill>
              </a:rPr>
              <a:t>Печорина</a:t>
            </a:r>
          </a:p>
          <a:p>
            <a:pPr algn="r"/>
            <a:r>
              <a:rPr lang="ru-RU" sz="2400" b="1" dirty="0" err="1" smtClean="0">
                <a:solidFill>
                  <a:schemeClr val="accent4">
                    <a:lumMod val="75000"/>
                  </a:schemeClr>
                </a:solidFill>
              </a:rPr>
              <a:t>Пацановская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С.В., учитель 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русского языка и литературы </a:t>
            </a:r>
          </a:p>
          <a:p>
            <a:pPr algn="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ГБОУ № 54 г. Санкт-Петербурга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4" descr="fmt_79_pechori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8"/>
            <a:ext cx="5421310" cy="379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on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C000"/>
          </a:solidFill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2060848"/>
            <a:ext cx="85696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dirty="0" smtClean="0"/>
          </a:p>
          <a:p>
            <a:pPr algn="just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Печорин – полюс отталкивания?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Неужели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 так привлекательно?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Виноват ли Печорин в том зле, которое он приносит людям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ÐÐµÑÐ° - ÐÐºÐ°ÑÐµÑÐ¸Ð½Ð° ÐÐ½Ð°ÑÐ¾Ð»ÑÐµÐ²Ð½Ð° ÐÑÐ´Ð¾ÑÐ¾Ð²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188641"/>
            <a:ext cx="2808312" cy="3600400"/>
          </a:xfrm>
          <a:prstGeom prst="rect">
            <a:avLst/>
          </a:prstGeom>
          <a:noFill/>
        </p:spPr>
      </p:pic>
      <p:pic>
        <p:nvPicPr>
          <p:cNvPr id="7" name="Picture 2" descr="ÐÑÐ»Ð° - ÐÐºÐ°ÑÐµÑÐ¸Ð½Ð° ÐÐ½Ð°ÑÐ¾Ð»ÑÐµÐ²Ð½Ð° ÐÑÐ´Ð¾ÑÐ¾Ð²Ð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88640"/>
            <a:ext cx="2808312" cy="3600400"/>
          </a:xfrm>
          <a:prstGeom prst="rect">
            <a:avLst/>
          </a:prstGeom>
          <a:noFill/>
        </p:spPr>
      </p:pic>
      <p:pic>
        <p:nvPicPr>
          <p:cNvPr id="9" name="Picture 2" descr="http://pngimg.com/uploads/hat/hat_PNG569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2937" y="157929"/>
            <a:ext cx="2284029" cy="976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10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Отрицательный ли герой Печорин</a:t>
            </a:r>
            <a:r>
              <a:rPr lang="en-US" b="1" dirty="0" smtClean="0"/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sz="3100" b="1" dirty="0" smtClean="0"/>
              <a:t>использование приема «</a:t>
            </a:r>
            <a:r>
              <a:rPr lang="ru-RU" sz="3100" b="1" dirty="0" err="1" smtClean="0"/>
              <a:t>Фишбоун</a:t>
            </a:r>
            <a:r>
              <a:rPr lang="ru-RU" sz="3100" b="1" dirty="0" smtClean="0"/>
              <a:t>»)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632132" y="2037713"/>
            <a:ext cx="7772400" cy="41148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7008285" y="2531213"/>
            <a:ext cx="1656184" cy="2256222"/>
          </a:xfrm>
          <a:prstGeom prst="triangle">
            <a:avLst>
              <a:gd name="adj" fmla="val 5063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идущий путем зла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627785" y="3501009"/>
            <a:ext cx="130265" cy="464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938764" y="3741300"/>
            <a:ext cx="78964" cy="240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123728" y="4077072"/>
            <a:ext cx="648072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931652" y="4089772"/>
            <a:ext cx="176214" cy="851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Прямоугольник 14"/>
          <p:cNvSpPr>
            <a:spLocks noChangeArrowheads="1"/>
          </p:cNvSpPr>
          <p:nvPr/>
        </p:nvSpPr>
        <p:spPr bwMode="auto">
          <a:xfrm rot="18323478">
            <a:off x="2135820" y="2525771"/>
            <a:ext cx="1684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эгоизм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Прямоугольник 16"/>
          <p:cNvSpPr>
            <a:spLocks noChangeArrowheads="1"/>
          </p:cNvSpPr>
          <p:nvPr/>
        </p:nvSpPr>
        <p:spPr bwMode="auto">
          <a:xfrm rot="18404933">
            <a:off x="2329239" y="2678854"/>
            <a:ext cx="2253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равнодушие к людям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Прямоугольник 17"/>
          <p:cNvSpPr>
            <a:spLocks noChangeArrowheads="1"/>
          </p:cNvSpPr>
          <p:nvPr/>
        </p:nvSpPr>
        <p:spPr bwMode="auto">
          <a:xfrm rot="2104090">
            <a:off x="1626529" y="5377651"/>
            <a:ext cx="18867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похищение Бэлы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6" name="Прямоугольник 18"/>
          <p:cNvSpPr>
            <a:spLocks noChangeArrowheads="1"/>
          </p:cNvSpPr>
          <p:nvPr/>
        </p:nvSpPr>
        <p:spPr bwMode="auto">
          <a:xfrm rot="2054708">
            <a:off x="2247289" y="5109799"/>
            <a:ext cx="2333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сцена с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Максимычем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8250174" flipH="1">
            <a:off x="2694227" y="2341628"/>
            <a:ext cx="2934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отсутствие цели в жизни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>
            <a:stCxn id="44" idx="6"/>
          </p:cNvCxnSpPr>
          <p:nvPr/>
        </p:nvCxnSpPr>
        <p:spPr>
          <a:xfrm flipV="1">
            <a:off x="2788883" y="3931236"/>
            <a:ext cx="3888432" cy="97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274261" y="3584584"/>
            <a:ext cx="191749" cy="3802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288196" y="4077071"/>
            <a:ext cx="203684" cy="864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 rot="18215070" flipH="1">
            <a:off x="3209502" y="2517101"/>
            <a:ext cx="22747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неверие в дружбу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18"/>
          <p:cNvSpPr>
            <a:spLocks noChangeArrowheads="1"/>
          </p:cNvSpPr>
          <p:nvPr/>
        </p:nvSpPr>
        <p:spPr bwMode="auto">
          <a:xfrm rot="2054708">
            <a:off x="3199694" y="5493692"/>
            <a:ext cx="2077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ночь перед дуэлью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3525494" y="3501008"/>
            <a:ext cx="326426" cy="4555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517041" y="4074956"/>
            <a:ext cx="190863" cy="722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18"/>
          <p:cNvSpPr>
            <a:spLocks noChangeArrowheads="1"/>
          </p:cNvSpPr>
          <p:nvPr/>
        </p:nvSpPr>
        <p:spPr bwMode="auto">
          <a:xfrm rot="2054708">
            <a:off x="3459308" y="5369919"/>
            <a:ext cx="2405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исповедь Печорина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3688490" y="3140968"/>
            <a:ext cx="667486" cy="806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>
            <a:spLocks noChangeArrowheads="1"/>
          </p:cNvSpPr>
          <p:nvPr/>
        </p:nvSpPr>
        <p:spPr bwMode="auto">
          <a:xfrm rot="18215070" flipH="1">
            <a:off x="3668952" y="2145912"/>
            <a:ext cx="2474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неверие в любовь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3676029" y="4082849"/>
            <a:ext cx="351817" cy="578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18"/>
          <p:cNvSpPr>
            <a:spLocks noChangeArrowheads="1"/>
          </p:cNvSpPr>
          <p:nvPr/>
        </p:nvSpPr>
        <p:spPr bwMode="auto">
          <a:xfrm rot="2054708">
            <a:off x="3575979" y="5242653"/>
            <a:ext cx="27208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с женщинами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V="1">
            <a:off x="3995936" y="3356992"/>
            <a:ext cx="57606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>
            <a:spLocks noChangeArrowheads="1"/>
          </p:cNvSpPr>
          <p:nvPr/>
        </p:nvSpPr>
        <p:spPr bwMode="auto">
          <a:xfrm rot="18215070" flipH="1">
            <a:off x="4046902" y="2208417"/>
            <a:ext cx="2394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 несчастья для окружающих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>
            <a:endCxn id="106" idx="1"/>
          </p:cNvCxnSpPr>
          <p:nvPr/>
        </p:nvCxnSpPr>
        <p:spPr>
          <a:xfrm>
            <a:off x="4047051" y="4082849"/>
            <a:ext cx="424447" cy="638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8"/>
          <p:cNvSpPr>
            <a:spLocks noChangeArrowheads="1"/>
          </p:cNvSpPr>
          <p:nvPr/>
        </p:nvSpPr>
        <p:spPr bwMode="auto">
          <a:xfrm rot="2054708">
            <a:off x="4314384" y="5047056"/>
            <a:ext cx="18125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с Бэлой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 flipV="1">
            <a:off x="4427984" y="3212976"/>
            <a:ext cx="79208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>
            <a:spLocks noChangeArrowheads="1"/>
          </p:cNvSpPr>
          <p:nvPr/>
        </p:nvSpPr>
        <p:spPr bwMode="auto">
          <a:xfrm rot="18215070" flipH="1">
            <a:off x="4603703" y="2373242"/>
            <a:ext cx="2158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амбициозность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6" name="Прямая соединительная линия 135"/>
          <p:cNvCxnSpPr>
            <a:endCxn id="139" idx="1"/>
          </p:cNvCxnSpPr>
          <p:nvPr/>
        </p:nvCxnSpPr>
        <p:spPr>
          <a:xfrm>
            <a:off x="4410901" y="4044551"/>
            <a:ext cx="193009" cy="401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8"/>
          <p:cNvSpPr>
            <a:spLocks noChangeArrowheads="1"/>
          </p:cNvSpPr>
          <p:nvPr/>
        </p:nvSpPr>
        <p:spPr bwMode="auto">
          <a:xfrm rot="2054708">
            <a:off x="4359602" y="5054105"/>
            <a:ext cx="2818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с Грушницким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 flipV="1">
            <a:off x="5181677" y="3398847"/>
            <a:ext cx="50405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>
            <a:spLocks noChangeArrowheads="1"/>
          </p:cNvSpPr>
          <p:nvPr/>
        </p:nvSpPr>
        <p:spPr bwMode="auto">
          <a:xfrm rot="18215070" flipH="1">
            <a:off x="4983006" y="2274908"/>
            <a:ext cx="2394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желание интриговать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0" name="Прямая соединительная линия 169"/>
          <p:cNvCxnSpPr>
            <a:endCxn id="173" idx="1"/>
          </p:cNvCxnSpPr>
          <p:nvPr/>
        </p:nvCxnSpPr>
        <p:spPr>
          <a:xfrm>
            <a:off x="5201025" y="4044551"/>
            <a:ext cx="408991" cy="553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Прямоугольник 18"/>
          <p:cNvSpPr>
            <a:spLocks noChangeArrowheads="1"/>
          </p:cNvSpPr>
          <p:nvPr/>
        </p:nvSpPr>
        <p:spPr bwMode="auto">
          <a:xfrm rot="2054708">
            <a:off x="5429427" y="4999289"/>
            <a:ext cx="20833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с Мери </a:t>
            </a: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 flipV="1">
            <a:off x="5868144" y="3212976"/>
            <a:ext cx="432048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>
            <a:spLocks noChangeArrowheads="1"/>
          </p:cNvSpPr>
          <p:nvPr/>
        </p:nvSpPr>
        <p:spPr bwMode="auto">
          <a:xfrm rot="18215070" flipH="1">
            <a:off x="5467798" y="2517258"/>
            <a:ext cx="2158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цинизм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7" name="Прямая соединительная линия 186"/>
          <p:cNvCxnSpPr/>
          <p:nvPr/>
        </p:nvCxnSpPr>
        <p:spPr>
          <a:xfrm>
            <a:off x="5868144" y="4005064"/>
            <a:ext cx="100811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>
            <a:spLocks noChangeArrowheads="1"/>
          </p:cNvSpPr>
          <p:nvPr/>
        </p:nvSpPr>
        <p:spPr bwMode="auto">
          <a:xfrm rot="1972752" flipH="1">
            <a:off x="6466155" y="4761516"/>
            <a:ext cx="1916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с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мужем Веры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89091" y="3571196"/>
            <a:ext cx="2699792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06696" y="3717032"/>
            <a:ext cx="2276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ли </a:t>
            </a:r>
          </a:p>
          <a:p>
            <a:pPr algn="ctr"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Печорин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  <p:bldP spid="18445" grpId="0"/>
      <p:bldP spid="18446" grpId="0"/>
      <p:bldP spid="11" grpId="0"/>
      <p:bldP spid="60" grpId="0"/>
      <p:bldP spid="62" grpId="0"/>
      <p:bldP spid="73" grpId="0"/>
      <p:bldP spid="82" grpId="0"/>
      <p:bldP spid="90" grpId="0"/>
      <p:bldP spid="98" grpId="0"/>
      <p:bldP spid="106" grpId="0"/>
      <p:bldP spid="130" grpId="0"/>
      <p:bldP spid="139" grpId="0"/>
      <p:bldP spid="164" grpId="0"/>
      <p:bldP spid="173" grpId="0"/>
      <p:bldP spid="182" grpId="0"/>
      <p:bldP spid="1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6672"/>
            <a:ext cx="77048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Попробуйте увидеть положительное начало в отрицательных качествах Печорина.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466" name="Picture 2" descr="http://zezete2.z.e.pic.centerblog.net/o/6800448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3528391" cy="3217893"/>
          </a:xfrm>
          <a:prstGeom prst="rect">
            <a:avLst/>
          </a:prstGeom>
          <a:noFill/>
        </p:spPr>
      </p:pic>
      <p:pic>
        <p:nvPicPr>
          <p:cNvPr id="62468" name="Picture 4" descr="https://pp.userapi.com/FOYsfTkMBnvLy0jlYI2dzcrWVWg-iydfnpAl9Q/FB3zN26jmP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48680"/>
            <a:ext cx="3816424" cy="2854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2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on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" y="-23835"/>
            <a:ext cx="9144000" cy="6858000"/>
          </a:xfrm>
          <a:solidFill>
            <a:srgbClr val="FFC000"/>
          </a:solidFill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836712"/>
            <a:ext cx="6534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76672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06988"/>
              </p:ext>
            </p:extLst>
          </p:nvPr>
        </p:nvGraphicFramePr>
        <p:xfrm>
          <a:off x="330875" y="836712"/>
          <a:ext cx="6096000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Отрицательные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Положительные качества</a:t>
                      </a:r>
                      <a:endParaRPr lang="ru-RU" sz="2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Приносит несчастья людям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Презрение к окружающим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Эксперименты над людьми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Неспособность на глубокое чувство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Неспособность к дружбе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Равнодушие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 человеческими судьбами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23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on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C000"/>
          </a:solidFill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6"/>
            <a:ext cx="597666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/>
              <a:t>… эгоист</a:t>
            </a:r>
          </a:p>
          <a:p>
            <a:r>
              <a:rPr lang="ru-RU" sz="3200" b="1" dirty="0"/>
              <a:t>… циник</a:t>
            </a:r>
          </a:p>
          <a:p>
            <a:r>
              <a:rPr lang="ru-RU" sz="3200" b="1" dirty="0"/>
              <a:t>… влюбленный</a:t>
            </a:r>
          </a:p>
          <a:p>
            <a:r>
              <a:rPr lang="ru-RU" sz="3200" b="1" dirty="0"/>
              <a:t>… ненужность</a:t>
            </a:r>
          </a:p>
          <a:p>
            <a:pPr algn="just"/>
            <a:endParaRPr lang="ru-RU" sz="4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pp.userapi.com/c5404/v5404462/3f8/Ak2aIW2h4f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890" y="116632"/>
            <a:ext cx="2420941" cy="3631412"/>
          </a:xfrm>
          <a:prstGeom prst="rect">
            <a:avLst/>
          </a:prstGeom>
          <a:noFill/>
        </p:spPr>
      </p:pic>
      <p:pic>
        <p:nvPicPr>
          <p:cNvPr id="9" name="Picture 2" descr="https://pp.userapi.com/c5404/v5404462/46e/WOZKIRlmot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836712"/>
            <a:ext cx="2612566" cy="3834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60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6672"/>
            <a:ext cx="77048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и средства создания загадочного образа Печорина.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14" name="AutoShape 2" descr="https://fashionapp.ru/wp-content/uploads/2016/10/kak-ukrasit-shlyapu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6" name="AutoShape 4" descr="https://fashionapp.ru/wp-content/uploads/2016/10/kak-ukrasit-shlyapu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518" name="AutoShape 6" descr="https://fashionapp.ru/wp-content/uploads/2016/10/kak-ukrasit-shlyapu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4522" name="Picture 10" descr="https://pp.userapi.com/c5404/v5404462/449/zq2jM2cetf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08606"/>
            <a:ext cx="2373119" cy="3390170"/>
          </a:xfrm>
          <a:prstGeom prst="rect">
            <a:avLst/>
          </a:prstGeom>
          <a:noFill/>
        </p:spPr>
      </p:pic>
      <p:pic>
        <p:nvPicPr>
          <p:cNvPr id="64524" name="Picture 12" descr="http://4shopping.ru/media/coll/2012/08/4662/bgn-4662-fall-winter-12-13-00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76672"/>
            <a:ext cx="3816424" cy="2848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2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80728"/>
            <a:ext cx="6102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Закончите фразу</a:t>
            </a:r>
          </a:p>
          <a:p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7" name="Rectangle 1"/>
          <p:cNvSpPr>
            <a:spLocks noGrp="1" noChangeArrowheads="1"/>
          </p:cNvSpPr>
          <p:nvPr>
            <p:ph idx="4294967295"/>
          </p:nvPr>
        </p:nvSpPr>
        <p:spPr bwMode="auto">
          <a:xfrm>
            <a:off x="539552" y="2169731"/>
            <a:ext cx="81074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Печорин для меня…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Я восхищаюсь…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осуждаю Печорина за…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не осуждаю Печорина, потому что …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Мне очень жаль, что…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Прочитав роман Лермонтова, я понял (а)…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on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C000"/>
          </a:solidFill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6"/>
            <a:ext cx="59766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«В натуре Печорина столько скрытой способности чувствовать и увлекаться, что «игра», разгораясь всё дальше, то и дело задевает за эти подлинные стороны его существования»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 Михайлова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РАБОТА ЛЕТОМ 1\ПЕТЕРБ УРОК ПОСЛ ХОР\IMG-02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7814"/>
            <a:ext cx="3741373" cy="66409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on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C000"/>
          </a:solidFill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6"/>
            <a:ext cx="59766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«Мы убеждаемся, что в любой ситуации Печорин ведёт себя как явный индивидуалист, по собственной воле, сознательно и целеустремлённо идущий путём зла»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			</a:t>
            </a:r>
          </a:p>
          <a:p>
            <a:pPr algn="just"/>
            <a:r>
              <a:rPr lang="ru-RU" sz="3200" dirty="0" smtClean="0"/>
              <a:t>			В. Маркович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on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C000"/>
          </a:solidFill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005064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…я никогда сам не открываю моих тайн, а ужасно люблю, чтоб их отгадывали…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(запись из дневника Печорина)</a:t>
            </a:r>
          </a:p>
        </p:txBody>
      </p:sp>
      <p:pic>
        <p:nvPicPr>
          <p:cNvPr id="13" name="Picture 5" descr="1402500_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5100329" cy="298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РАБОТА ЛЕТОМ 1\ПЕТЕРБ УРОК ПОСЛ ХОР\IMG-0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77028"/>
            <a:ext cx="3767743" cy="6687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7667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«Печорин скрывается от нас  таким же неразгаданным существом, как и является нам  в  начале романа»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				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В.Г.Белинский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booking.mosturflot.ru/sites/default/files/mtf/images/69/48/20/95/6948209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186354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РАБОТА ЛЕТОМ 1\ПЕТЕРБ УРОК ПОСЛ ХОР\IMG-02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2092" y="117670"/>
            <a:ext cx="3691093" cy="6551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1484784"/>
          <a:ext cx="8424935" cy="4887438"/>
        </p:xfrm>
        <a:graphic>
          <a:graphicData uri="http://schemas.openxmlformats.org/drawingml/2006/table">
            <a:tbl>
              <a:tblPr/>
              <a:tblGrid>
                <a:gridCol w="2807931"/>
                <a:gridCol w="2808502"/>
                <a:gridCol w="2808502"/>
              </a:tblGrid>
              <a:tr h="1024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могу предложить план по реализации проблемной ситуации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принимаю заданную проблемную ситуацию и могу ее реализовать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испытываю затруднения при реализации заданной проблемной ситуации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61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могу предложить несколько способ выбора наиболее интересных ответов своих одноклассников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могу сказать, какие ответы моих одноклассников показались мне наиболее интересными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испытываю затруднения при оценке ответов своих одноклассников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не испытываю затруднений при реализации заданий творческого характера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испытываю частичные  затруднения при реализации заданий творческого характера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испытываю затруднения при реализации заданий творческого характера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4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могу проявлять активность и внимание в течение всего урока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могу проявлять активность и внимание на некоторых этапах урока</a:t>
                      </a:r>
                      <a:endParaRPr lang="ru-RU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Calibri"/>
                        </a:rPr>
                        <a:t>Я не знаю, зачем мне проявлять активность и внимание на уроке.</a:t>
                      </a:r>
                      <a:endParaRPr lang="ru-RU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Выберите верное для Вас утверждение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on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80528" y="0"/>
            <a:ext cx="9324528" cy="6858000"/>
          </a:xfrm>
          <a:solidFill>
            <a:srgbClr val="FFC000"/>
          </a:solidFill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10136"/>
            <a:ext cx="6425952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задание (по выбору)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Вариант 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Ответы на вопросы: №№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1,3-7 (учебник стр. 190-191) 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Вариант 2.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Письменно ответьте на вопрос: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«Хотели ли бы Вы, чтобы с Вами был рядом человек, похожий на Печорина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Почему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(10-12 предложений)</a:t>
            </a:r>
          </a:p>
          <a:p>
            <a:pPr algn="just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on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C000"/>
          </a:solidFill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04664"/>
            <a:ext cx="63184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Кто же он – Печорин – «добрый малый или мерзавец»?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 Раскрыть загадочный образ главного героя, понять его душевные терзания, поиски, разочарования в любви, дружбе и жизни.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6" descr="pechorin_behind_23"/>
          <p:cNvPicPr>
            <a:picLocks noChangeAspect="1" noChangeArrowheads="1"/>
          </p:cNvPicPr>
          <p:nvPr/>
        </p:nvPicPr>
        <p:blipFill>
          <a:blip r:embed="rId4" cstate="print"/>
          <a:srcRect b="7143"/>
          <a:stretch>
            <a:fillRect/>
          </a:stretch>
        </p:blipFill>
        <p:spPr bwMode="auto">
          <a:xfrm>
            <a:off x="1043608" y="3655310"/>
            <a:ext cx="2376264" cy="2942041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9" name="Picture 5" descr="20110822-Geroy-nashego-vreme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7650" y="3717032"/>
            <a:ext cx="2054550" cy="2911591"/>
          </a:xfrm>
          <a:prstGeom prst="rect">
            <a:avLst/>
          </a:prstGeom>
          <a:noFill/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03225" y="-190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fon0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68761"/>
            <a:ext cx="6246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«Принуждённые к молчанию, сдерживая слёзы, мы выучились сосредоточиваться, скрывать свои думы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(А.И. Герцен)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457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5"/>
                                      </p:to>
                                    </p:set>
                                    <p:animEffect filter="image" prLst="opacity: 0.35">
                                      <p:cBhvr rctx="IE">
                                        <p:cTn id="7" dur="indefinite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73616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Прием шести шляп мышления</a:t>
            </a:r>
            <a:endParaRPr lang="ru-RU" dirty="0" smtClean="0">
              <a:solidFill>
                <a:srgbClr val="7030A0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357192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71642"/>
            <a:ext cx="7488832" cy="50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5" y="476673"/>
            <a:ext cx="7632849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Расположите главы романа в фабульной последовательности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композиционные приемы использует автор для создания загадочности образа Печорина? </a:t>
            </a:r>
          </a:p>
          <a:p>
            <a:pPr algn="just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souls-mind.ucoz.ru/Articles_1/4H14_whit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7090" y="764704"/>
            <a:ext cx="3676084" cy="2448272"/>
          </a:xfrm>
          <a:prstGeom prst="rect">
            <a:avLst/>
          </a:prstGeom>
          <a:noFill/>
        </p:spPr>
      </p:pic>
      <p:pic>
        <p:nvPicPr>
          <p:cNvPr id="2056" name="Picture 8" descr="https://pp.userapi.com/c5404/v5404462/972/jfb6gsLcdY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20688"/>
            <a:ext cx="4435139" cy="3111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2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5" y="476672"/>
            <a:ext cx="7900943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об эмоциях, чувствах и впечатлениях от образа Печорина после прочтения романа.</a:t>
            </a:r>
          </a:p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эмоции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преобладают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Вас применительно к образу Печорина после прочтения романа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pngimg.com/uploads/hat/hat_PNG57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764704"/>
            <a:ext cx="2952327" cy="1716422"/>
          </a:xfrm>
          <a:prstGeom prst="rect">
            <a:avLst/>
          </a:prstGeom>
          <a:noFill/>
        </p:spPr>
      </p:pic>
      <p:pic>
        <p:nvPicPr>
          <p:cNvPr id="58370" name="Picture 2" descr="https://pp.userapi.com/c543103/v543103908/8323/d3RfLPqSS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548680"/>
            <a:ext cx="3940503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2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50825" y="-171450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     </a:t>
            </a:r>
          </a:p>
          <a:p>
            <a:pPr algn="just"/>
            <a:r>
              <a:rPr lang="ru-RU" dirty="0"/>
              <a:t>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76672"/>
            <a:ext cx="77048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Печорин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полюс притяжения?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привлекает в герое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4" name="Picture 4" descr="http://rio-de-janeiro.su/published/publicdata/RIODEJANEIROSU/attachments/SC/products_pictures/Coct_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0"/>
            <a:ext cx="2843808" cy="2132856"/>
          </a:xfrm>
          <a:prstGeom prst="rect">
            <a:avLst/>
          </a:prstGeom>
          <a:noFill/>
        </p:spPr>
      </p:pic>
      <p:pic>
        <p:nvPicPr>
          <p:cNvPr id="8" name="Picture 2" descr="ÐÐ½ÑÐ¶Ð½Ð° ÐÐµÑÐ¸ Ð¸ ÐÐµÑÐ¾ÑÐ¸Ð½ - ÐÐºÐ°ÑÐµÑÐ¸Ð½Ð° ÐÐ½Ð°ÑÐ¾Ð»ÑÐµÐ²Ð½Ð° ÐÑÐ´Ð¾ÑÐ¾Ð²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935" y="127676"/>
            <a:ext cx="2952328" cy="3643704"/>
          </a:xfrm>
          <a:prstGeom prst="rect">
            <a:avLst/>
          </a:prstGeom>
          <a:noFill/>
        </p:spPr>
      </p:pic>
      <p:pic>
        <p:nvPicPr>
          <p:cNvPr id="9" name="Picture 2" descr="Ð´ÑÑÐ»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1015" y="787066"/>
            <a:ext cx="2889900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2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Положительный ли герой Печорин</a:t>
            </a:r>
            <a:r>
              <a:rPr lang="en-US" b="1" dirty="0" smtClean="0"/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sz="3100" b="1" dirty="0" smtClean="0"/>
              <a:t>использование приема «</a:t>
            </a:r>
            <a:r>
              <a:rPr lang="ru-RU" sz="3100" b="1" dirty="0" err="1" smtClean="0"/>
              <a:t>Фишбоун</a:t>
            </a:r>
            <a:r>
              <a:rPr lang="ru-RU" sz="3100" b="1" dirty="0" smtClean="0"/>
              <a:t>»)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7029489" y="2580737"/>
            <a:ext cx="1664757" cy="2353176"/>
          </a:xfrm>
          <a:prstGeom prst="triangle">
            <a:avLst>
              <a:gd name="adj" fmla="val 5063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Настоящий герой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2676129" y="3636378"/>
            <a:ext cx="32273" cy="389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906646" y="3717032"/>
            <a:ext cx="153186" cy="308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08402" y="4077071"/>
            <a:ext cx="63398" cy="864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97185" y="4100499"/>
            <a:ext cx="162647" cy="840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Прямоугольник 14"/>
          <p:cNvSpPr>
            <a:spLocks noChangeArrowheads="1"/>
          </p:cNvSpPr>
          <p:nvPr/>
        </p:nvSpPr>
        <p:spPr bwMode="auto">
          <a:xfrm rot="18323478">
            <a:off x="1811692" y="1821759"/>
            <a:ext cx="26469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 страдать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оттого, что приносит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несчастья другим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4" name="Прямоугольник 16"/>
          <p:cNvSpPr>
            <a:spLocks noChangeArrowheads="1"/>
          </p:cNvSpPr>
          <p:nvPr/>
        </p:nvSpPr>
        <p:spPr bwMode="auto">
          <a:xfrm rot="18404933">
            <a:off x="2660340" y="2791807"/>
            <a:ext cx="1650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сила характера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5" name="Прямоугольник 17"/>
          <p:cNvSpPr>
            <a:spLocks noChangeArrowheads="1"/>
          </p:cNvSpPr>
          <p:nvPr/>
        </p:nvSpPr>
        <p:spPr bwMode="auto">
          <a:xfrm rot="2104090">
            <a:off x="2360939" y="5548323"/>
            <a:ext cx="1728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слепой мальчик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6" name="Прямоугольник 18"/>
          <p:cNvSpPr>
            <a:spLocks noChangeArrowheads="1"/>
          </p:cNvSpPr>
          <p:nvPr/>
        </p:nvSpPr>
        <p:spPr bwMode="auto">
          <a:xfrm rot="2054708">
            <a:off x="2748217" y="5323022"/>
            <a:ext cx="14709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эпизод дуэли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 rot="18250174" flipH="1">
            <a:off x="3216566" y="280413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активность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051720" y="3956483"/>
            <a:ext cx="4574469" cy="120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273896" y="3501008"/>
            <a:ext cx="289992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3288648" y="4077071"/>
            <a:ext cx="203232" cy="864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>
            <a:spLocks noChangeArrowheads="1"/>
          </p:cNvSpPr>
          <p:nvPr/>
        </p:nvSpPr>
        <p:spPr bwMode="auto">
          <a:xfrm rot="18215070" flipH="1">
            <a:off x="3048765" y="2217428"/>
            <a:ext cx="2994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на чувство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18"/>
          <p:cNvSpPr>
            <a:spLocks noChangeArrowheads="1"/>
          </p:cNvSpPr>
          <p:nvPr/>
        </p:nvSpPr>
        <p:spPr bwMode="auto">
          <a:xfrm rot="2054708">
            <a:off x="3120526" y="5679162"/>
            <a:ext cx="29908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сцены из новеллы «Тамань»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V="1">
            <a:off x="3489920" y="3501008"/>
            <a:ext cx="362000" cy="495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3489920" y="4050107"/>
            <a:ext cx="217984" cy="747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18"/>
          <p:cNvSpPr>
            <a:spLocks noChangeArrowheads="1"/>
          </p:cNvSpPr>
          <p:nvPr/>
        </p:nvSpPr>
        <p:spPr bwMode="auto">
          <a:xfrm rot="2054708">
            <a:off x="3382704" y="5384833"/>
            <a:ext cx="2458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сцена погони за Верой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 flipV="1">
            <a:off x="3698512" y="3068961"/>
            <a:ext cx="801480" cy="928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>
            <a:spLocks noChangeArrowheads="1"/>
          </p:cNvSpPr>
          <p:nvPr/>
        </p:nvSpPr>
        <p:spPr bwMode="auto">
          <a:xfrm rot="18215070" flipH="1">
            <a:off x="3480813" y="2001402"/>
            <a:ext cx="2994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аналитический ум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3705945" y="4067939"/>
            <a:ext cx="321901" cy="593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18"/>
          <p:cNvSpPr>
            <a:spLocks noChangeArrowheads="1"/>
          </p:cNvSpPr>
          <p:nvPr/>
        </p:nvSpPr>
        <p:spPr bwMode="auto">
          <a:xfrm rot="2054708">
            <a:off x="3841866" y="4919068"/>
            <a:ext cx="1314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самоанализ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V="1">
            <a:off x="4020397" y="3212977"/>
            <a:ext cx="767627" cy="75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>
            <a:spLocks noChangeArrowheads="1"/>
          </p:cNvSpPr>
          <p:nvPr/>
        </p:nvSpPr>
        <p:spPr bwMode="auto">
          <a:xfrm rot="18215070" flipH="1">
            <a:off x="4099646" y="2445250"/>
            <a:ext cx="2158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храбрость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>
            <a:off x="4020983" y="4067939"/>
            <a:ext cx="334993" cy="513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8"/>
          <p:cNvSpPr>
            <a:spLocks noChangeArrowheads="1"/>
          </p:cNvSpPr>
          <p:nvPr/>
        </p:nvSpPr>
        <p:spPr bwMode="auto">
          <a:xfrm rot="2054708">
            <a:off x="3951909" y="5047056"/>
            <a:ext cx="2537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сцена с пьяным казаком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 flipV="1">
            <a:off x="4425704" y="3212976"/>
            <a:ext cx="794368" cy="76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>
            <a:spLocks noChangeArrowheads="1"/>
          </p:cNvSpPr>
          <p:nvPr/>
        </p:nvSpPr>
        <p:spPr bwMode="auto">
          <a:xfrm rot="18215070" flipH="1">
            <a:off x="4603703" y="2373242"/>
            <a:ext cx="2158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благородство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6" name="Прямая соединительная линия 135"/>
          <p:cNvCxnSpPr>
            <a:endCxn id="139" idx="1"/>
          </p:cNvCxnSpPr>
          <p:nvPr/>
        </p:nvCxnSpPr>
        <p:spPr>
          <a:xfrm>
            <a:off x="4415192" y="4044309"/>
            <a:ext cx="164841" cy="362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8"/>
          <p:cNvSpPr>
            <a:spLocks noChangeArrowheads="1"/>
          </p:cNvSpPr>
          <p:nvPr/>
        </p:nvSpPr>
        <p:spPr bwMode="auto">
          <a:xfrm rot="2054708">
            <a:off x="4370174" y="4903040"/>
            <a:ext cx="24210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сцена с княжной Мери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 flipV="1">
            <a:off x="5112505" y="3356993"/>
            <a:ext cx="539615" cy="59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>
            <a:spLocks noChangeArrowheads="1"/>
          </p:cNvSpPr>
          <p:nvPr/>
        </p:nvSpPr>
        <p:spPr bwMode="auto">
          <a:xfrm rot="18215070" flipH="1">
            <a:off x="5035750" y="2373242"/>
            <a:ext cx="2158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романтичность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>
            <a:off x="5119708" y="4035132"/>
            <a:ext cx="822724" cy="891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Прямоугольник 18"/>
          <p:cNvSpPr>
            <a:spLocks noChangeArrowheads="1"/>
          </p:cNvSpPr>
          <p:nvPr/>
        </p:nvSpPr>
        <p:spPr bwMode="auto">
          <a:xfrm rot="2054708">
            <a:off x="5743032" y="5287780"/>
            <a:ext cx="2710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чувствовать 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красоту природы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 flipV="1">
            <a:off x="5887919" y="3501008"/>
            <a:ext cx="268257" cy="414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>
            <a:spLocks noChangeArrowheads="1"/>
          </p:cNvSpPr>
          <p:nvPr/>
        </p:nvSpPr>
        <p:spPr bwMode="auto">
          <a:xfrm rot="18215070" flipH="1">
            <a:off x="5467798" y="2517258"/>
            <a:ext cx="2158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самообладание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7" name="Прямая соединительная линия 186"/>
          <p:cNvCxnSpPr/>
          <p:nvPr/>
        </p:nvCxnSpPr>
        <p:spPr>
          <a:xfrm>
            <a:off x="5908966" y="4011099"/>
            <a:ext cx="946039" cy="86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>
            <a:spLocks noChangeArrowheads="1"/>
          </p:cNvSpPr>
          <p:nvPr/>
        </p:nvSpPr>
        <p:spPr bwMode="auto">
          <a:xfrm rot="1972752" flipH="1">
            <a:off x="6371604" y="5065349"/>
            <a:ext cx="21581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сцена дуэли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6" name="Овал 195"/>
          <p:cNvSpPr/>
          <p:nvPr/>
        </p:nvSpPr>
        <p:spPr>
          <a:xfrm>
            <a:off x="179512" y="3645024"/>
            <a:ext cx="2354560" cy="914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ли хорош Печорин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/>
      <p:bldP spid="18444" grpId="0"/>
      <p:bldP spid="18445" grpId="0"/>
      <p:bldP spid="18446" grpId="0"/>
      <p:bldP spid="11" grpId="0"/>
      <p:bldP spid="60" grpId="0"/>
      <p:bldP spid="62" grpId="0"/>
      <p:bldP spid="73" grpId="0"/>
      <p:bldP spid="82" grpId="0"/>
      <p:bldP spid="90" grpId="0"/>
      <p:bldP spid="98" grpId="0"/>
      <p:bldP spid="106" grpId="0"/>
      <p:bldP spid="130" grpId="0"/>
      <p:bldP spid="139" grpId="0"/>
      <p:bldP spid="164" grpId="0"/>
      <p:bldP spid="173" grpId="0"/>
      <p:bldP spid="182" grpId="0"/>
      <p:bldP spid="19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4116</TotalTime>
  <Words>669</Words>
  <Application>Microsoft Office PowerPoint</Application>
  <PresentationFormat>Экран (4:3)</PresentationFormat>
  <Paragraphs>217</Paragraphs>
  <Slides>24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шести шляп мышления</vt:lpstr>
      <vt:lpstr>Презентация PowerPoint</vt:lpstr>
      <vt:lpstr>Презентация PowerPoint</vt:lpstr>
      <vt:lpstr>Презентация PowerPoint</vt:lpstr>
      <vt:lpstr>Положительный ли герой Печорин? (использование приема «Фишбоун»)</vt:lpstr>
      <vt:lpstr>Презентация PowerPoint</vt:lpstr>
      <vt:lpstr>Отрицательный ли герой Печорин? (использование приема «Фишбоун»)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Выберите верное для Вас утверждение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Загадка образа Печорина</dc:title>
  <dc:creator>User</dc:creator>
  <cp:lastModifiedBy>teacher</cp:lastModifiedBy>
  <cp:revision>152</cp:revision>
  <dcterms:created xsi:type="dcterms:W3CDTF">2019-03-31T09:14:48Z</dcterms:created>
  <dcterms:modified xsi:type="dcterms:W3CDTF">2022-04-18T08:44:14Z</dcterms:modified>
</cp:coreProperties>
</file>