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54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54C57-A0B9-4ED3-A1C4-E8F18261621B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CCDE3-EA15-493D-B51B-37E47378C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Презентация к уроку технологии 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в 5 классе.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357290" y="2643182"/>
            <a:ext cx="6400816" cy="3071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Тема урока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Соединение деталей из древесины с помощью гвоздей.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142852"/>
            <a:ext cx="1785950" cy="35719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Повторение.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24288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Назовите инструменты для пиления – </a:t>
            </a:r>
          </a:p>
          <a:p>
            <a:pPr>
              <a:buNone/>
            </a:pPr>
            <a:r>
              <a:rPr lang="ru-RU" dirty="0" smtClean="0">
                <a:solidFill>
                  <a:srgbClr val="008000"/>
                </a:solidFill>
              </a:rPr>
              <a:t>лучковая пила, </a:t>
            </a:r>
          </a:p>
          <a:p>
            <a:pPr>
              <a:buNone/>
            </a:pPr>
            <a:r>
              <a:rPr lang="ru-RU" dirty="0" smtClean="0">
                <a:solidFill>
                  <a:srgbClr val="008000"/>
                </a:solidFill>
              </a:rPr>
              <a:t>столярная ножовка, </a:t>
            </a:r>
          </a:p>
          <a:p>
            <a:pPr>
              <a:buNone/>
            </a:pPr>
            <a:r>
              <a:rPr lang="ru-RU" dirty="0" err="1" smtClean="0">
                <a:solidFill>
                  <a:srgbClr val="008000"/>
                </a:solidFill>
              </a:rPr>
              <a:t>выкружная</a:t>
            </a:r>
            <a:r>
              <a:rPr lang="ru-RU" dirty="0" smtClean="0">
                <a:solidFill>
                  <a:srgbClr val="008000"/>
                </a:solidFill>
              </a:rPr>
              <a:t> пила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7" name="Picture 3" descr="D:\Documents and Settings\Учитель\Рабочий стол\Урок Соед. гвоздями 5 кл!!!\File0762_thumb.jpg"/>
          <p:cNvPicPr>
            <a:picLocks noChangeAspect="1" noChangeArrowheads="1"/>
          </p:cNvPicPr>
          <p:nvPr/>
        </p:nvPicPr>
        <p:blipFill>
          <a:blip r:embed="rId2"/>
          <a:srcRect l="34980" t="6064" r="21119" b="73470"/>
          <a:stretch>
            <a:fillRect/>
          </a:stretch>
        </p:blipFill>
        <p:spPr bwMode="auto">
          <a:xfrm>
            <a:off x="714348" y="3786190"/>
            <a:ext cx="7643866" cy="2612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786182" y="142852"/>
            <a:ext cx="1785950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Повторение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Documents and Settings\Учитель\Рабочий стол\Урок Соед. гвоздями 5 кл!!!\File0762_thum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4858" t="53380" r="19317" b="11143"/>
          <a:stretch>
            <a:fillRect/>
          </a:stretch>
        </p:blipFill>
        <p:spPr bwMode="auto">
          <a:xfrm>
            <a:off x="1785918" y="3429000"/>
            <a:ext cx="5664013" cy="321471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2428868"/>
            <a:ext cx="5929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Какие зубья имеют пилы для продольного пиления ?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5720" y="785794"/>
            <a:ext cx="6143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Какие зубья имеют пилы для  поперечного пиления ? 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16" y="2571744"/>
            <a:ext cx="17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Наклонные 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786578" y="857232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Прямые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786182" y="142852"/>
            <a:ext cx="1785950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Повторение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500042"/>
            <a:ext cx="842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Для ручной обработки заготовок из древесины строганием используют в основном два вида строгальных инструментов ( </a:t>
            </a:r>
            <a:r>
              <a:rPr lang="ru-RU" sz="2000" b="1" i="1" dirty="0" smtClean="0">
                <a:solidFill>
                  <a:srgbClr val="0000FF"/>
                </a:solidFill>
              </a:rPr>
              <a:t>стругов</a:t>
            </a:r>
            <a:r>
              <a:rPr lang="ru-RU" sz="2000" dirty="0" smtClean="0">
                <a:solidFill>
                  <a:srgbClr val="0000FF"/>
                </a:solidFill>
              </a:rPr>
              <a:t>):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214422"/>
            <a:ext cx="842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8000"/>
                </a:solidFill>
              </a:rPr>
              <a:t>Шерхебель </a:t>
            </a:r>
            <a:r>
              <a:rPr lang="ru-RU" sz="2000" dirty="0" smtClean="0">
                <a:solidFill>
                  <a:srgbClr val="008000"/>
                </a:solidFill>
              </a:rPr>
              <a:t>служит для предварительного (чернового) строгания заготовок вдоль и поперёк волокон. </a:t>
            </a:r>
            <a:endParaRPr lang="ru-RU" sz="20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1928802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8000"/>
                </a:solidFill>
              </a:rPr>
              <a:t>Рубанок</a:t>
            </a:r>
            <a:r>
              <a:rPr lang="ru-RU" sz="2000" dirty="0" smtClean="0">
                <a:solidFill>
                  <a:srgbClr val="008000"/>
                </a:solidFill>
              </a:rPr>
              <a:t> предназначен для окончательного (чистового) строгания заготовок.</a:t>
            </a:r>
            <a:endParaRPr lang="ru-RU" sz="2000" dirty="0">
              <a:solidFill>
                <a:srgbClr val="008000"/>
              </a:solidFill>
            </a:endParaRPr>
          </a:p>
        </p:txBody>
      </p:sp>
      <p:pic>
        <p:nvPicPr>
          <p:cNvPr id="4098" name="Picture 2" descr="D:\Documents and Settings\Учитель\Рабочий стол\Урок Соед. гвоздями 5 кл!!!\File0764_thum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907" t="44270" r="43666" b="8189"/>
          <a:stretch>
            <a:fillRect/>
          </a:stretch>
        </p:blipFill>
        <p:spPr bwMode="auto">
          <a:xfrm>
            <a:off x="2071670" y="2460059"/>
            <a:ext cx="5500726" cy="4183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786182" y="142852"/>
            <a:ext cx="1785950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Повторение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857364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Свёрла бывают</a:t>
            </a:r>
            <a:endParaRPr lang="ru-RU" sz="2000" b="1" i="1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857232"/>
            <a:ext cx="428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00FF"/>
                </a:solidFill>
              </a:rPr>
              <a:t>Сверление выполняют с помощью </a:t>
            </a:r>
            <a:endParaRPr lang="ru-RU" sz="2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00562" y="857232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</a:rPr>
              <a:t>свёрл</a:t>
            </a:r>
            <a:endParaRPr lang="ru-RU" sz="2000" b="1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7422" y="1571612"/>
            <a:ext cx="1785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8000"/>
                </a:solidFill>
              </a:rPr>
              <a:t>спиральные, центровые,</a:t>
            </a:r>
          </a:p>
          <a:p>
            <a:r>
              <a:rPr lang="ru-RU" sz="2000" b="1" i="1" dirty="0" smtClean="0">
                <a:solidFill>
                  <a:srgbClr val="008000"/>
                </a:solidFill>
              </a:rPr>
              <a:t> винтовые, </a:t>
            </a:r>
          </a:p>
          <a:p>
            <a:r>
              <a:rPr lang="ru-RU" sz="2000" b="1" i="1" dirty="0" smtClean="0">
                <a:solidFill>
                  <a:srgbClr val="008000"/>
                </a:solidFill>
              </a:rPr>
              <a:t>ложечные.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585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Давайте подумаем, как можно соединить детали из древесины?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71538" y="4429132"/>
            <a:ext cx="6858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Сегодня, мы изучим способ соединения деталей из древесины с помощью гвоздей.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3286124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 склеить, шурупами, гвоздями, болтами).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571612"/>
            <a:ext cx="6400816" cy="307183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0000FF"/>
                </a:solidFill>
              </a:rPr>
              <a:t>Тема урока :</a:t>
            </a:r>
          </a:p>
          <a:p>
            <a:pPr algn="ctr">
              <a:buNone/>
            </a:pP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008000"/>
                </a:solidFill>
              </a:rPr>
              <a:t>Соединение деталей из древесины с помощью гвоздей.</a:t>
            </a:r>
            <a:endParaRPr lang="ru-RU" sz="36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16430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Соединение деталей из древесины в единое изделие называют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сборкой.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Сборку можно выполнить с помощью гвоздей, шурупов и клея.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Наиболее простым является соединение деталей гвоздями (иногда говорят: соединение «на гвоздях»).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1928802"/>
            <a:ext cx="37147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Различают следующие основные типы гвоздей: </a:t>
            </a:r>
            <a:r>
              <a:rPr lang="ru-RU" sz="2400" dirty="0" smtClean="0">
                <a:solidFill>
                  <a:srgbClr val="008000"/>
                </a:solidFill>
              </a:rPr>
              <a:t>обыкновенные,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008000"/>
                </a:solidFill>
              </a:rPr>
              <a:t>кровельные,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008000"/>
                </a:solidFill>
              </a:rPr>
              <a:t>с насечкой,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008000"/>
                </a:solidFill>
              </a:rPr>
              <a:t>с винтовыми канавками,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008000"/>
                </a:solidFill>
              </a:rPr>
              <a:t>с потайной головкой,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008000"/>
                </a:solidFill>
              </a:rPr>
              <a:t>обойные, или мебельные.</a:t>
            </a:r>
            <a:endParaRPr lang="ru-RU" sz="2400" dirty="0">
              <a:solidFill>
                <a:srgbClr val="008000"/>
              </a:solidFill>
            </a:endParaRPr>
          </a:p>
        </p:txBody>
      </p:sp>
      <p:pic>
        <p:nvPicPr>
          <p:cNvPr id="1026" name="Picture 2" descr="D:\Documents and Settings\Учитель\Рабочий стол\Урок Соед. гвоздями 5 кл!!!\File0756_thumb.jpg"/>
          <p:cNvPicPr>
            <a:picLocks noChangeAspect="1" noChangeArrowheads="1"/>
          </p:cNvPicPr>
          <p:nvPr/>
        </p:nvPicPr>
        <p:blipFill>
          <a:blip r:embed="rId2"/>
          <a:srcRect l="1316" r="3947" b="56647"/>
          <a:stretch>
            <a:fillRect/>
          </a:stretch>
        </p:blipFill>
        <p:spPr bwMode="auto">
          <a:xfrm>
            <a:off x="3643306" y="2160133"/>
            <a:ext cx="5357850" cy="314648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6072206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Гвозди всех типов имеют:  </a:t>
            </a:r>
            <a:r>
              <a:rPr lang="ru-RU" sz="2400" b="1" i="1" dirty="0" smtClean="0">
                <a:solidFill>
                  <a:srgbClr val="008000"/>
                </a:solidFill>
              </a:rPr>
              <a:t>стержень,    остриё,    шляпку.</a:t>
            </a:r>
            <a:endParaRPr lang="ru-RU" sz="2400" b="1" i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1928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00FF"/>
                </a:solidFill>
              </a:rPr>
              <a:t>      Основными инструментами для соединения деталей с помощью гвоздей являются     </a:t>
            </a:r>
            <a:r>
              <a:rPr lang="ru-RU" sz="2800" dirty="0" smtClean="0">
                <a:solidFill>
                  <a:srgbClr val="008000"/>
                </a:solidFill>
              </a:rPr>
              <a:t>столярные молотки,     клещи ,      шило.</a:t>
            </a:r>
            <a:endParaRPr lang="ru-RU" sz="2800" dirty="0">
              <a:solidFill>
                <a:srgbClr val="008000"/>
              </a:solidFill>
            </a:endParaRPr>
          </a:p>
        </p:txBody>
      </p:sp>
      <p:pic>
        <p:nvPicPr>
          <p:cNvPr id="2050" name="Picture 2" descr="D:\Documents and Settings\Учитель\Рабочий стол\Урок Соед. гвоздями 5 кл!!!\File0756_thumb.jpg"/>
          <p:cNvPicPr>
            <a:picLocks noChangeAspect="1" noChangeArrowheads="1"/>
          </p:cNvPicPr>
          <p:nvPr/>
        </p:nvPicPr>
        <p:blipFill>
          <a:blip r:embed="rId2"/>
          <a:srcRect l="1219" t="46549" r="1252" b="25902"/>
          <a:stretch>
            <a:fillRect/>
          </a:stretch>
        </p:blipFill>
        <p:spPr bwMode="auto">
          <a:xfrm>
            <a:off x="512349" y="2857496"/>
            <a:ext cx="8079885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285751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Обычно более тонкую деталь изделия прибивают к более толстой (основной) детали.</a:t>
            </a:r>
          </a:p>
          <a:p>
            <a:pPr>
              <a:buNone/>
            </a:pPr>
            <a:endParaRPr lang="ru-RU" sz="21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Чем толще соединяемые детали, тем больше должен быть диаметр гвоздей, соединяющих эти детали.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Длинна гвоздя должна быть в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два-три</a:t>
            </a: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раза больше  толщины  прибиваемой детали.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 and Settings\Учитель\Рабочий стол\Урок Соед. гвоздями 5 кл!!!\File0758_thumb.jpg"/>
          <p:cNvPicPr>
            <a:picLocks noChangeAspect="1" noChangeArrowheads="1"/>
          </p:cNvPicPr>
          <p:nvPr/>
        </p:nvPicPr>
        <p:blipFill>
          <a:blip r:embed="rId2"/>
          <a:srcRect l="10817" t="8821" r="39838" b="42912"/>
          <a:stretch>
            <a:fillRect/>
          </a:stretch>
        </p:blipFill>
        <p:spPr bwMode="auto">
          <a:xfrm>
            <a:off x="2214546" y="3214686"/>
            <a:ext cx="4429156" cy="35004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285728"/>
            <a:ext cx="8286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Перед соединением деталей карандашом размечают на них места расположения гвоздей и шилом делают углубления в этих местах.</a:t>
            </a:r>
          </a:p>
          <a:p>
            <a:endParaRPr lang="ru-RU" dirty="0" smtClean="0"/>
          </a:p>
          <a:p>
            <a:r>
              <a:rPr lang="ru-RU" dirty="0" smtClean="0"/>
              <a:t>Придерживая гвоздь левой рукой, лёгкими ударами вбивают его на небольшую глубину.</a:t>
            </a:r>
          </a:p>
          <a:p>
            <a:endParaRPr lang="ru-RU" dirty="0" smtClean="0"/>
          </a:p>
          <a:p>
            <a:r>
              <a:rPr lang="ru-RU" dirty="0" smtClean="0"/>
              <a:t>Затем убирают руку и наносят сильные удары по шляпке гвоздя.</a:t>
            </a:r>
          </a:p>
          <a:p>
            <a:endParaRPr lang="ru-RU" dirty="0" smtClean="0"/>
          </a:p>
          <a:p>
            <a:r>
              <a:rPr lang="ru-RU" dirty="0" smtClean="0"/>
              <a:t>Молоток держать так, чтобы рука находилась на расстоянии двух-трёх пальцев от свободного конца ручки.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 and Settings\Учитель\Рабочий стол\Урок Соед. гвоздями 5 кл!!!\File0760_thum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8226" t="7260" r="38764" b="70993"/>
          <a:stretch>
            <a:fillRect/>
          </a:stretch>
        </p:blipFill>
        <p:spPr bwMode="auto">
          <a:xfrm>
            <a:off x="154365" y="1643050"/>
            <a:ext cx="8904401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142852"/>
            <a:ext cx="5357850" cy="71435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Практическая работа</a:t>
            </a:r>
            <a:br>
              <a:rPr lang="ru-RU" sz="2000" dirty="0" smtClean="0"/>
            </a:br>
            <a:r>
              <a:rPr lang="ru-RU" sz="2000" dirty="0" smtClean="0"/>
              <a:t>Соединение деталей из древесины гвоздями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7643866" cy="285751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Получите у учителя заготовку, разметьте места расположения гвоздей и шилом сделайте углубления в этих местах.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Подберите гвозди нужного диаметра.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Соедините гвоздями детали изделия: подставка-решётка.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Проверьте качество соединения на гвоздях.</a:t>
            </a:r>
            <a:endParaRPr lang="ru-RU" sz="2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D:\Documents and Settings\Учитель\Рабочий стол\Урок Соед. гвоздями 5 кл!!!\File0757_thumb.jpg"/>
          <p:cNvPicPr>
            <a:picLocks noChangeAspect="1" noChangeArrowheads="1"/>
          </p:cNvPicPr>
          <p:nvPr/>
        </p:nvPicPr>
        <p:blipFill>
          <a:blip r:embed="rId2"/>
          <a:srcRect l="1807" r="6052" b="71401"/>
          <a:stretch>
            <a:fillRect/>
          </a:stretch>
        </p:blipFill>
        <p:spPr bwMode="auto">
          <a:xfrm>
            <a:off x="1142977" y="3959883"/>
            <a:ext cx="7025928" cy="27552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4429156"/>
          </a:xfrm>
        </p:spPr>
        <p:txBody>
          <a:bodyPr>
            <a:normAutofit/>
          </a:bodyPr>
          <a:lstStyle/>
          <a:p>
            <a:r>
              <a:rPr lang="ru-RU" dirty="0" smtClean="0"/>
              <a:t>Итоги урока: выставление оценок.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Домашнее задание: выучить материал на карточках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402</Words>
  <Application>Microsoft Office PowerPoint</Application>
  <PresentationFormat>Экран (4:3)</PresentationFormat>
  <Paragraphs>62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к уроку технологии  в 5 классе. </vt:lpstr>
      <vt:lpstr>Повторение.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Практическая работа Соединение деталей из древесины гвоздями</vt:lpstr>
      <vt:lpstr>Презентация PowerPoint</vt:lpstr>
    </vt:vector>
  </TitlesOfParts>
  <Company>Школа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DNA7 X86</cp:lastModifiedBy>
  <cp:revision>112</cp:revision>
  <dcterms:created xsi:type="dcterms:W3CDTF">2016-09-12T09:35:37Z</dcterms:created>
  <dcterms:modified xsi:type="dcterms:W3CDTF">2021-09-24T08:54:48Z</dcterms:modified>
</cp:coreProperties>
</file>