
<file path=[Content_Types].xml><?xml version="1.0" encoding="utf-8"?>
<Types xmlns="http://schemas.openxmlformats.org/package/2006/content-types">
  <Default Extension="gif" ContentType="image/gi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handoutMasterIdLst>
    <p:handoutMasterId r:id="rId50"/>
  </p:handoutMasterIdLst>
  <p:sldIdLst>
    <p:sldId id="256" r:id="rId2"/>
    <p:sldId id="263" r:id="rId3"/>
    <p:sldId id="265" r:id="rId4"/>
    <p:sldId id="266" r:id="rId5"/>
    <p:sldId id="267" r:id="rId6"/>
    <p:sldId id="268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62" r:id="rId18"/>
    <p:sldId id="280" r:id="rId19"/>
    <p:sldId id="281" r:id="rId20"/>
    <p:sldId id="282" r:id="rId21"/>
    <p:sldId id="283" r:id="rId22"/>
    <p:sldId id="284" r:id="rId23"/>
    <p:sldId id="285" r:id="rId24"/>
    <p:sldId id="286" r:id="rId25"/>
    <p:sldId id="287" r:id="rId26"/>
    <p:sldId id="288" r:id="rId27"/>
    <p:sldId id="264" r:id="rId28"/>
    <p:sldId id="292" r:id="rId29"/>
    <p:sldId id="289" r:id="rId30"/>
    <p:sldId id="290" r:id="rId31"/>
    <p:sldId id="291" r:id="rId32"/>
    <p:sldId id="293" r:id="rId33"/>
    <p:sldId id="294" r:id="rId34"/>
    <p:sldId id="295" r:id="rId35"/>
    <p:sldId id="296" r:id="rId36"/>
    <p:sldId id="297" r:id="rId37"/>
    <p:sldId id="298" r:id="rId38"/>
    <p:sldId id="299" r:id="rId39"/>
    <p:sldId id="300" r:id="rId40"/>
    <p:sldId id="301" r:id="rId41"/>
    <p:sldId id="302" r:id="rId42"/>
    <p:sldId id="303" r:id="rId43"/>
    <p:sldId id="304" r:id="rId44"/>
    <p:sldId id="305" r:id="rId45"/>
    <p:sldId id="306" r:id="rId46"/>
    <p:sldId id="307" r:id="rId47"/>
    <p:sldId id="308" r:id="rId48"/>
  </p:sldIdLst>
  <p:sldSz cx="9144000" cy="6858000" type="screen4x3"/>
  <p:notesSz cx="6858000" cy="9144000"/>
  <p:custDataLst>
    <p:tags r:id="rId51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FF"/>
    <a:srgbClr val="666699"/>
    <a:srgbClr val="04374A"/>
    <a:srgbClr val="E590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84604" autoAdjust="0"/>
  </p:normalViewPr>
  <p:slideViewPr>
    <p:cSldViewPr>
      <p:cViewPr varScale="1">
        <p:scale>
          <a:sx n="87" d="100"/>
          <a:sy n="87" d="100"/>
        </p:scale>
        <p:origin x="133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2386" y="6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ags" Target="tags/tag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6663A1-BE93-4F19-BCAE-33E954C20B2B}" type="datetimeFigureOut">
              <a:rPr lang="ru-RU" smtClean="0"/>
              <a:t>12.10.2022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0DF26E-F902-4582-B614-0C9EE35F21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32833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0C0431-2448-4DC3-AF70-2785FBE2C445}" type="datetimeFigureOut">
              <a:rPr lang="ru-RU" smtClean="0"/>
              <a:t>12.10.2022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4341FE-AE5C-47F1-8FD8-47C4A673A8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119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resentation-creation.ru/powerpoint-templates.html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/>
              <a:t>Оригинальные шаблоны для презентаций: </a:t>
            </a:r>
            <a:r>
              <a:rPr lang="ru-RU" sz="1200" dirty="0">
                <a:hlinkClick r:id="rId3"/>
              </a:rPr>
              <a:t>https://presentation-creation.ru/powerpoint-templates.html</a:t>
            </a:r>
            <a:r>
              <a:rPr lang="en-US" sz="1200" dirty="0"/>
              <a:t> </a:t>
            </a:r>
            <a:endParaRPr lang="ru-RU" sz="1200" dirty="0"/>
          </a:p>
          <a:p>
            <a:r>
              <a:rPr lang="ru-RU" sz="1200"/>
              <a:t>Бесплатно и без регистрации.</a:t>
            </a:r>
          </a:p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16144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55588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1640" y="5517232"/>
            <a:ext cx="6984776" cy="1102022"/>
          </a:xfrm>
        </p:spPr>
        <p:txBody>
          <a:bodyPr/>
          <a:lstStyle>
            <a:lvl1pPr>
              <a:defRPr b="1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12.10.2022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5642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12.10.2022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8804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12.10.2022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3695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12.10.2022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Дата 3"/>
          <p:cNvSpPr txBox="1">
            <a:spLocks/>
          </p:cNvSpPr>
          <p:nvPr userDrawn="1"/>
        </p:nvSpPr>
        <p:spPr>
          <a:xfrm>
            <a:off x="609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rgbClr val="3399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5E48A96-E1BB-4C8F-80B2-32A47A48A9D5}" type="datetimeFigureOut">
              <a:rPr lang="ru-RU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pPr/>
              <a:t>12.10.2022</a:t>
            </a:fld>
            <a:endParaRPr lang="ru-RU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2" name="Номер слайда 5"/>
          <p:cNvSpPr txBox="1">
            <a:spLocks/>
          </p:cNvSpPr>
          <p:nvPr userDrawn="1"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rgbClr val="3399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44A1F6A-164B-43BA-A19E-4AE6BB502A21}" type="slidenum">
              <a:rPr lang="ru-RU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pPr/>
              <a:t>‹#›</a:t>
            </a:fld>
            <a:endParaRPr lang="ru-RU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2771800" y="45855"/>
            <a:ext cx="6192688" cy="11852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10" name="Текст 2"/>
          <p:cNvSpPr>
            <a:spLocks noGrp="1"/>
          </p:cNvSpPr>
          <p:nvPr>
            <p:ph idx="1"/>
          </p:nvPr>
        </p:nvSpPr>
        <p:spPr>
          <a:xfrm>
            <a:off x="2699792" y="1484784"/>
            <a:ext cx="6301208" cy="48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543014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799" y="4406900"/>
            <a:ext cx="5722913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771799" y="2906713"/>
            <a:ext cx="5722913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12.10.2022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654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2060848"/>
            <a:ext cx="4320480" cy="4093915"/>
          </a:xfrm>
        </p:spPr>
        <p:txBody>
          <a:bodyPr/>
          <a:lstStyle>
            <a:lvl1pPr>
              <a:defRPr sz="28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>
              <a:defRPr sz="2400">
                <a:solidFill>
                  <a:schemeClr val="accent1">
                    <a:lumMod val="20000"/>
                    <a:lumOff val="80000"/>
                  </a:schemeClr>
                </a:solidFill>
              </a:defRPr>
            </a:lvl2pPr>
            <a:lvl3pPr>
              <a:defRPr sz="2000">
                <a:solidFill>
                  <a:schemeClr val="accent1">
                    <a:lumMod val="20000"/>
                    <a:lumOff val="80000"/>
                  </a:schemeClr>
                </a:solidFill>
              </a:defRPr>
            </a:lvl3pPr>
            <a:lvl4pPr>
              <a:defRPr sz="1800">
                <a:solidFill>
                  <a:schemeClr val="accent1">
                    <a:lumMod val="20000"/>
                    <a:lumOff val="80000"/>
                  </a:schemeClr>
                </a:solidFill>
              </a:defRPr>
            </a:lvl4pPr>
            <a:lvl5pPr>
              <a:defRPr sz="1800">
                <a:solidFill>
                  <a:schemeClr val="accent1">
                    <a:lumMod val="20000"/>
                    <a:lumOff val="8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4008" y="2071389"/>
            <a:ext cx="4320480" cy="4093915"/>
          </a:xfrm>
        </p:spPr>
        <p:txBody>
          <a:bodyPr/>
          <a:lstStyle>
            <a:lvl1pPr>
              <a:defRPr sz="28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>
              <a:defRPr sz="2400">
                <a:solidFill>
                  <a:schemeClr val="accent1">
                    <a:lumMod val="20000"/>
                    <a:lumOff val="80000"/>
                  </a:schemeClr>
                </a:solidFill>
              </a:defRPr>
            </a:lvl2pPr>
            <a:lvl3pPr>
              <a:defRPr sz="2000">
                <a:solidFill>
                  <a:schemeClr val="accent1">
                    <a:lumMod val="20000"/>
                    <a:lumOff val="80000"/>
                  </a:schemeClr>
                </a:solidFill>
              </a:defRPr>
            </a:lvl3pPr>
            <a:lvl4pPr>
              <a:defRPr sz="1800">
                <a:solidFill>
                  <a:schemeClr val="accent1">
                    <a:lumMod val="20000"/>
                    <a:lumOff val="80000"/>
                  </a:schemeClr>
                </a:solidFill>
              </a:defRPr>
            </a:lvl4pPr>
            <a:lvl5pPr>
              <a:defRPr sz="1800">
                <a:solidFill>
                  <a:schemeClr val="accent1">
                    <a:lumMod val="20000"/>
                    <a:lumOff val="8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12.10.2022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1339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1916832"/>
            <a:ext cx="4176464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51520" y="2556594"/>
            <a:ext cx="4176464" cy="3951288"/>
          </a:xfrm>
        </p:spPr>
        <p:txBody>
          <a:bodyPr/>
          <a:lstStyle>
            <a:lvl1pPr>
              <a:defRPr sz="24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>
              <a:defRPr sz="2000">
                <a:solidFill>
                  <a:schemeClr val="accent1">
                    <a:lumMod val="20000"/>
                    <a:lumOff val="80000"/>
                  </a:schemeClr>
                </a:solidFill>
              </a:defRPr>
            </a:lvl2pPr>
            <a:lvl3pPr>
              <a:defRPr sz="1800">
                <a:solidFill>
                  <a:schemeClr val="accent1">
                    <a:lumMod val="20000"/>
                    <a:lumOff val="80000"/>
                  </a:schemeClr>
                </a:solidFill>
              </a:defRPr>
            </a:lvl3pPr>
            <a:lvl4pPr>
              <a:defRPr sz="1600">
                <a:solidFill>
                  <a:schemeClr val="accent1">
                    <a:lumMod val="20000"/>
                    <a:lumOff val="80000"/>
                  </a:schemeClr>
                </a:solidFill>
              </a:defRPr>
            </a:lvl4pPr>
            <a:lvl5pPr>
              <a:defRPr sz="1600">
                <a:solidFill>
                  <a:schemeClr val="accent1">
                    <a:lumMod val="20000"/>
                    <a:lumOff val="8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16016" y="1934294"/>
            <a:ext cx="4248472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6016" y="2574056"/>
            <a:ext cx="4248472" cy="3951288"/>
          </a:xfrm>
        </p:spPr>
        <p:txBody>
          <a:bodyPr/>
          <a:lstStyle>
            <a:lvl1pPr>
              <a:defRPr sz="24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>
              <a:defRPr sz="2000">
                <a:solidFill>
                  <a:schemeClr val="accent1">
                    <a:lumMod val="20000"/>
                    <a:lumOff val="80000"/>
                  </a:schemeClr>
                </a:solidFill>
              </a:defRPr>
            </a:lvl2pPr>
            <a:lvl3pPr>
              <a:defRPr sz="1800">
                <a:solidFill>
                  <a:schemeClr val="accent1">
                    <a:lumMod val="20000"/>
                    <a:lumOff val="80000"/>
                  </a:schemeClr>
                </a:solidFill>
              </a:defRPr>
            </a:lvl3pPr>
            <a:lvl4pPr>
              <a:defRPr sz="1600">
                <a:solidFill>
                  <a:schemeClr val="accent1">
                    <a:lumMod val="20000"/>
                    <a:lumOff val="80000"/>
                  </a:schemeClr>
                </a:solidFill>
              </a:defRPr>
            </a:lvl4pPr>
            <a:lvl5pPr>
              <a:defRPr sz="1600">
                <a:solidFill>
                  <a:schemeClr val="accent1">
                    <a:lumMod val="20000"/>
                    <a:lumOff val="8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1375310" y="6410896"/>
            <a:ext cx="1215489" cy="365125"/>
          </a:xfrm>
        </p:spPr>
        <p:txBody>
          <a:bodyPr/>
          <a:lstStyle>
            <a:lvl1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12.10.2022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154184" y="6356350"/>
            <a:ext cx="1649592" cy="365125"/>
          </a:xfrm>
        </p:spPr>
        <p:txBody>
          <a:bodyPr/>
          <a:lstStyle>
            <a:lvl1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471310" y="6356350"/>
            <a:ext cx="1215489" cy="365125"/>
          </a:xfrm>
        </p:spPr>
        <p:txBody>
          <a:bodyPr/>
          <a:lstStyle>
            <a:lvl1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9933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12.10.2022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2457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12.10.2022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5951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3622"/>
            <a:ext cx="3008313" cy="921478"/>
          </a:xfrm>
        </p:spPr>
        <p:txBody>
          <a:bodyPr anchor="b"/>
          <a:lstStyle>
            <a:lvl1pPr algn="l">
              <a:defRPr sz="2000" b="1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63888" y="1916832"/>
            <a:ext cx="5111750" cy="4353347"/>
          </a:xfrm>
        </p:spPr>
        <p:txBody>
          <a:bodyPr/>
          <a:lstStyle>
            <a:lvl1pPr>
              <a:defRPr sz="32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>
              <a:defRPr sz="2800">
                <a:solidFill>
                  <a:schemeClr val="accent1">
                    <a:lumMod val="20000"/>
                    <a:lumOff val="80000"/>
                  </a:schemeClr>
                </a:solidFill>
              </a:defRPr>
            </a:lvl2pPr>
            <a:lvl3pPr>
              <a:defRPr sz="2400">
                <a:solidFill>
                  <a:schemeClr val="accent1">
                    <a:lumMod val="20000"/>
                    <a:lumOff val="80000"/>
                  </a:schemeClr>
                </a:solidFill>
              </a:defRPr>
            </a:lvl3pPr>
            <a:lvl4pPr>
              <a:defRPr sz="2000">
                <a:solidFill>
                  <a:schemeClr val="accent1">
                    <a:lumMod val="20000"/>
                    <a:lumOff val="80000"/>
                  </a:schemeClr>
                </a:solidFill>
              </a:defRPr>
            </a:lvl4pPr>
            <a:lvl5pPr>
              <a:defRPr sz="2000">
                <a:solidFill>
                  <a:schemeClr val="accent1">
                    <a:lumMod val="20000"/>
                    <a:lumOff val="8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12.10.2022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489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12.10.2022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8605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presentation-creation.ru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800" y="45855"/>
            <a:ext cx="6192688" cy="11852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699792" y="1484784"/>
            <a:ext cx="6301208" cy="48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12.10.2022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>
            <a:hlinkClick r:id="rId14"/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0688" y="45855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272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accent1">
              <a:lumMod val="20000"/>
              <a:lumOff val="80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accent1">
              <a:lumMod val="20000"/>
              <a:lumOff val="8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accent1">
              <a:lumMod val="20000"/>
              <a:lumOff val="8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accent1">
              <a:lumMod val="20000"/>
              <a:lumOff val="8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accent1">
              <a:lumMod val="20000"/>
              <a:lumOff val="8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accent1">
              <a:lumMod val="20000"/>
              <a:lumOff val="8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3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3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3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3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3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3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3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3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3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3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4.xml"/><Relationship Id="rId4" Type="http://schemas.openxmlformats.org/officeDocument/2006/relationships/slide" Target="slide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" Target="slide4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4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" Target="slide4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4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" Target="slide4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" Target="slide4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" Target="slide4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fif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7" Type="http://schemas.openxmlformats.org/officeDocument/2006/relationships/slide" Target="slide10.xml"/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8.xml"/><Relationship Id="rId4" Type="http://schemas.openxmlformats.org/officeDocument/2006/relationships/slide" Target="slide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7" Type="http://schemas.openxmlformats.org/officeDocument/2006/relationships/slide" Target="slide15.xml"/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4.xml"/><Relationship Id="rId5" Type="http://schemas.openxmlformats.org/officeDocument/2006/relationships/slide" Target="slide13.xml"/><Relationship Id="rId4" Type="http://schemas.openxmlformats.org/officeDocument/2006/relationships/slide" Target="slide1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s://clipart-best.com/" TargetMode="External"/><Relationship Id="rId7" Type="http://schemas.openxmlformats.org/officeDocument/2006/relationships/hyperlink" Target="https://presentation-creation.ru/powerpoint-templates.html" TargetMode="External"/><Relationship Id="rId2" Type="http://schemas.openxmlformats.org/officeDocument/2006/relationships/hyperlink" Target="mailto:Krenicina@gmail.com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freepng.ru/" TargetMode="External"/><Relationship Id="rId5" Type="http://schemas.openxmlformats.org/officeDocument/2006/relationships/hyperlink" Target="https://www.pngwing.com/" TargetMode="External"/><Relationship Id="rId4" Type="http://schemas.openxmlformats.org/officeDocument/2006/relationships/hyperlink" Target="https://www.pngegg.com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7" Type="http://schemas.openxmlformats.org/officeDocument/2006/relationships/slide" Target="slide20.xml"/><Relationship Id="rId2" Type="http://schemas.openxmlformats.org/officeDocument/2006/relationships/slide" Target="slide2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9.xml"/><Relationship Id="rId5" Type="http://schemas.openxmlformats.org/officeDocument/2006/relationships/slide" Target="slide18.xml"/><Relationship Id="rId4" Type="http://schemas.openxmlformats.org/officeDocument/2006/relationships/slide" Target="slide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7" Type="http://schemas.openxmlformats.org/officeDocument/2006/relationships/slide" Target="slide25.xml"/><Relationship Id="rId2" Type="http://schemas.openxmlformats.org/officeDocument/2006/relationships/slide" Target="slide2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4.xml"/><Relationship Id="rId5" Type="http://schemas.openxmlformats.org/officeDocument/2006/relationships/slide" Target="slide23.xml"/><Relationship Id="rId4" Type="http://schemas.openxmlformats.org/officeDocument/2006/relationships/slide" Target="slide2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2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2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2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/>
              <a:t>Волшебный свет книги</a:t>
            </a:r>
          </a:p>
        </p:txBody>
      </p:sp>
    </p:spTree>
    <p:extLst>
      <p:ext uri="{BB962C8B-B14F-4D97-AF65-F5344CB8AC3E}">
        <p14:creationId xmlns:p14="http://schemas.microsoft.com/office/powerpoint/2010/main" val="1857870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73C676AF-81C8-1FD2-C6B6-A1F98C8886CD}"/>
              </a:ext>
            </a:extLst>
          </p:cNvPr>
          <p:cNvGrpSpPr/>
          <p:nvPr/>
        </p:nvGrpSpPr>
        <p:grpSpPr>
          <a:xfrm>
            <a:off x="7243835" y="581851"/>
            <a:ext cx="840516" cy="841703"/>
            <a:chOff x="7243835" y="581852"/>
            <a:chExt cx="840516" cy="785558"/>
          </a:xfrm>
        </p:grpSpPr>
        <p:sp>
          <p:nvSpPr>
            <p:cNvPr id="2" name="Rectangle 257">
              <a:extLst>
                <a:ext uri="{FF2B5EF4-FFF2-40B4-BE49-F238E27FC236}">
                  <a16:creationId xmlns:a16="http://schemas.microsoft.com/office/drawing/2014/main" id="{0AC8FAD8-55BD-99B5-60BD-D520CB55ECE3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3419336">
              <a:off x="7237782" y="587905"/>
              <a:ext cx="785558" cy="773451"/>
            </a:xfrm>
            <a:prstGeom prst="rect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3" name="TextBox 2">
              <a:hlinkClick r:id="rId2" action="ppaction://hlinksldjump"/>
              <a:extLst>
                <a:ext uri="{FF2B5EF4-FFF2-40B4-BE49-F238E27FC236}">
                  <a16:creationId xmlns:a16="http://schemas.microsoft.com/office/drawing/2014/main" id="{76B7B20D-4C21-DEEE-EB9B-1F7C16887AAD}"/>
                </a:ext>
              </a:extLst>
            </p:cNvPr>
            <p:cNvSpPr txBox="1"/>
            <p:nvPr/>
          </p:nvSpPr>
          <p:spPr>
            <a:xfrm>
              <a:off x="7380312" y="620688"/>
              <a:ext cx="70403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>
                  <a:solidFill>
                    <a:schemeClr val="bg1"/>
                  </a:solidFill>
                </a:rPr>
                <a:t>40</a:t>
              </a:r>
              <a:endParaRPr lang="ru-RU" sz="40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7DF9C61B-8038-8911-823D-9DFE4203066E}"/>
              </a:ext>
            </a:extLst>
          </p:cNvPr>
          <p:cNvSpPr txBox="1"/>
          <p:nvPr/>
        </p:nvSpPr>
        <p:spPr>
          <a:xfrm>
            <a:off x="3518661" y="2003357"/>
            <a:ext cx="4880310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dirty="0">
                <a:solidFill>
                  <a:schemeClr val="bg1"/>
                </a:solidFill>
              </a:rPr>
              <a:t>Великий русский писатель </a:t>
            </a:r>
          </a:p>
          <a:p>
            <a:pPr algn="ctr"/>
            <a:r>
              <a:rPr lang="ru-RU" sz="3200" dirty="0">
                <a:solidFill>
                  <a:schemeClr val="bg1"/>
                </a:solidFill>
              </a:rPr>
              <a:t>с образованием врача. </a:t>
            </a:r>
          </a:p>
          <a:p>
            <a:pPr algn="ctr"/>
            <a:r>
              <a:rPr lang="ru-RU" sz="3200" dirty="0">
                <a:solidFill>
                  <a:schemeClr val="bg1"/>
                </a:solidFill>
              </a:rPr>
              <a:t>Создал более </a:t>
            </a:r>
          </a:p>
          <a:p>
            <a:pPr algn="ctr"/>
            <a:r>
              <a:rPr lang="ru-RU" sz="3200" dirty="0">
                <a:solidFill>
                  <a:schemeClr val="bg1"/>
                </a:solidFill>
              </a:rPr>
              <a:t>трёхсот произведений.</a:t>
            </a:r>
          </a:p>
        </p:txBody>
      </p:sp>
    </p:spTree>
    <p:extLst>
      <p:ext uri="{BB962C8B-B14F-4D97-AF65-F5344CB8AC3E}">
        <p14:creationId xmlns:p14="http://schemas.microsoft.com/office/powerpoint/2010/main" val="2135406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EEBA21F4-2F42-31D2-3D8B-52355879A367}"/>
              </a:ext>
            </a:extLst>
          </p:cNvPr>
          <p:cNvGrpSpPr/>
          <p:nvPr/>
        </p:nvGrpSpPr>
        <p:grpSpPr>
          <a:xfrm>
            <a:off x="7365220" y="571842"/>
            <a:ext cx="791139" cy="725176"/>
            <a:chOff x="7365220" y="571842"/>
            <a:chExt cx="791139" cy="725176"/>
          </a:xfrm>
        </p:grpSpPr>
        <p:sp>
          <p:nvSpPr>
            <p:cNvPr id="2" name="Rectangle 257">
              <a:extLst>
                <a:ext uri="{FF2B5EF4-FFF2-40B4-BE49-F238E27FC236}">
                  <a16:creationId xmlns:a16="http://schemas.microsoft.com/office/drawing/2014/main" id="{6564EF41-C17B-D335-B5AC-0535EC6E5286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3419336">
              <a:off x="7369743" y="567319"/>
              <a:ext cx="725176" cy="734222"/>
            </a:xfrm>
            <a:prstGeom prst="rect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3" name="TextBox 2">
              <a:hlinkClick r:id="rId2" action="ppaction://hlinksldjump"/>
              <a:extLst>
                <a:ext uri="{FF2B5EF4-FFF2-40B4-BE49-F238E27FC236}">
                  <a16:creationId xmlns:a16="http://schemas.microsoft.com/office/drawing/2014/main" id="{7D4DBF26-C9F6-50F9-E311-6F406BCEABB2}"/>
                </a:ext>
              </a:extLst>
            </p:cNvPr>
            <p:cNvSpPr txBox="1"/>
            <p:nvPr/>
          </p:nvSpPr>
          <p:spPr>
            <a:xfrm>
              <a:off x="7452320" y="580487"/>
              <a:ext cx="70403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>
                  <a:solidFill>
                    <a:schemeClr val="bg1"/>
                  </a:solidFill>
                </a:rPr>
                <a:t>50</a:t>
              </a:r>
              <a:endParaRPr lang="ru-RU" sz="40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84617DC1-EB88-F40D-6D8B-5B2860FF79F6}"/>
              </a:ext>
            </a:extLst>
          </p:cNvPr>
          <p:cNvSpPr txBox="1"/>
          <p:nvPr/>
        </p:nvSpPr>
        <p:spPr>
          <a:xfrm>
            <a:off x="3208824" y="2003357"/>
            <a:ext cx="5499967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dirty="0">
                <a:solidFill>
                  <a:schemeClr val="bg1"/>
                </a:solidFill>
              </a:rPr>
              <a:t>Полное имя этого русского</a:t>
            </a:r>
          </a:p>
          <a:p>
            <a:pPr algn="ctr"/>
            <a:r>
              <a:rPr lang="ru-RU" sz="3200" dirty="0">
                <a:solidFill>
                  <a:schemeClr val="bg1"/>
                </a:solidFill>
              </a:rPr>
              <a:t>советского писателя – </a:t>
            </a:r>
          </a:p>
          <a:p>
            <a:pPr algn="ctr"/>
            <a:r>
              <a:rPr lang="ru-RU" sz="3200" dirty="0">
                <a:solidFill>
                  <a:schemeClr val="bg1"/>
                </a:solidFill>
              </a:rPr>
              <a:t>Алексей Максимович Пешков.</a:t>
            </a:r>
          </a:p>
          <a:p>
            <a:pPr algn="ctr"/>
            <a:r>
              <a:rPr lang="ru-RU" sz="3200" dirty="0">
                <a:solidFill>
                  <a:schemeClr val="bg1"/>
                </a:solidFill>
              </a:rPr>
              <a:t>Назовите </a:t>
            </a:r>
          </a:p>
          <a:p>
            <a:pPr algn="ctr"/>
            <a:r>
              <a:rPr lang="ru-RU" sz="3200" dirty="0">
                <a:solidFill>
                  <a:schemeClr val="bg1"/>
                </a:solidFill>
              </a:rPr>
              <a:t>его литературный псевдоним.</a:t>
            </a:r>
          </a:p>
          <a:p>
            <a:pPr algn="ctr"/>
            <a:endParaRPr lang="ru-RU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12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BB4630AC-45EA-6A90-8724-AAD83A8A8110}"/>
              </a:ext>
            </a:extLst>
          </p:cNvPr>
          <p:cNvGrpSpPr/>
          <p:nvPr/>
        </p:nvGrpSpPr>
        <p:grpSpPr>
          <a:xfrm>
            <a:off x="7702172" y="518773"/>
            <a:ext cx="704039" cy="707886"/>
            <a:chOff x="7702172" y="518773"/>
            <a:chExt cx="704039" cy="707886"/>
          </a:xfrm>
        </p:grpSpPr>
        <p:sp>
          <p:nvSpPr>
            <p:cNvPr id="2" name="Rectangle 261">
              <a:extLst>
                <a:ext uri="{FF2B5EF4-FFF2-40B4-BE49-F238E27FC236}">
                  <a16:creationId xmlns:a16="http://schemas.microsoft.com/office/drawing/2014/main" id="{35BED8BD-26B1-271B-BD47-08C20011C04A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3419336">
              <a:off x="7702182" y="555412"/>
              <a:ext cx="704021" cy="634609"/>
            </a:xfrm>
            <a:prstGeom prst="rect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2"/>
              </a:extrusionClr>
            </a:sp3d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4" name="TextBox 3">
              <a:hlinkClick r:id="rId2" action="ppaction://hlinksldjump"/>
              <a:extLst>
                <a:ext uri="{FF2B5EF4-FFF2-40B4-BE49-F238E27FC236}">
                  <a16:creationId xmlns:a16="http://schemas.microsoft.com/office/drawing/2014/main" id="{24E52D88-80BF-B15E-CC5B-884175DFDFB4}"/>
                </a:ext>
              </a:extLst>
            </p:cNvPr>
            <p:cNvSpPr txBox="1"/>
            <p:nvPr/>
          </p:nvSpPr>
          <p:spPr>
            <a:xfrm>
              <a:off x="7702172" y="518773"/>
              <a:ext cx="70403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>
                  <a:solidFill>
                    <a:schemeClr val="bg1"/>
                  </a:solidFill>
                </a:rPr>
                <a:t>10</a:t>
              </a:r>
              <a:endParaRPr lang="ru-RU" sz="40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4760CDF4-CA01-325B-6045-8EA60ED988F6}"/>
              </a:ext>
            </a:extLst>
          </p:cNvPr>
          <p:cNvSpPr txBox="1"/>
          <p:nvPr/>
        </p:nvSpPr>
        <p:spPr>
          <a:xfrm>
            <a:off x="2915816" y="2276872"/>
            <a:ext cx="5995487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dirty="0">
                <a:solidFill>
                  <a:schemeClr val="bg1"/>
                </a:solidFill>
              </a:rPr>
              <a:t>Великий русский поэт.</a:t>
            </a:r>
          </a:p>
          <a:p>
            <a:pPr algn="ctr"/>
            <a:r>
              <a:rPr lang="ru-RU" sz="3200" dirty="0">
                <a:solidFill>
                  <a:schemeClr val="bg1"/>
                </a:solidFill>
              </a:rPr>
              <a:t>Автор семи стихотворных сказок.</a:t>
            </a:r>
          </a:p>
          <a:p>
            <a:pPr algn="ctr"/>
            <a:r>
              <a:rPr lang="ru-RU" sz="3200" dirty="0">
                <a:solidFill>
                  <a:schemeClr val="bg1"/>
                </a:solidFill>
              </a:rPr>
              <a:t>Убит на дуэли.</a:t>
            </a:r>
          </a:p>
          <a:p>
            <a:pPr algn="ctr"/>
            <a:endParaRPr lang="ru-RU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3970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F12E0C3A-A393-E1F1-7BA2-39585E1EEF8B}"/>
              </a:ext>
            </a:extLst>
          </p:cNvPr>
          <p:cNvGrpSpPr/>
          <p:nvPr/>
        </p:nvGrpSpPr>
        <p:grpSpPr>
          <a:xfrm>
            <a:off x="7702172" y="518773"/>
            <a:ext cx="704039" cy="707886"/>
            <a:chOff x="7702172" y="518773"/>
            <a:chExt cx="704039" cy="707886"/>
          </a:xfrm>
        </p:grpSpPr>
        <p:sp>
          <p:nvSpPr>
            <p:cNvPr id="2" name="Rectangle 261">
              <a:extLst>
                <a:ext uri="{FF2B5EF4-FFF2-40B4-BE49-F238E27FC236}">
                  <a16:creationId xmlns:a16="http://schemas.microsoft.com/office/drawing/2014/main" id="{8B54B59F-16B4-DC1B-079D-4A52F9E91B3D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3419336">
              <a:off x="7702182" y="555412"/>
              <a:ext cx="704021" cy="634609"/>
            </a:xfrm>
            <a:prstGeom prst="rect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2"/>
              </a:extrusionClr>
            </a:sp3d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3" name="TextBox 2">
              <a:hlinkClick r:id="rId2" action="ppaction://hlinksldjump"/>
              <a:extLst>
                <a:ext uri="{FF2B5EF4-FFF2-40B4-BE49-F238E27FC236}">
                  <a16:creationId xmlns:a16="http://schemas.microsoft.com/office/drawing/2014/main" id="{6EDD2580-DC3F-B5D7-65EC-37CACADC818A}"/>
                </a:ext>
              </a:extLst>
            </p:cNvPr>
            <p:cNvSpPr txBox="1"/>
            <p:nvPr/>
          </p:nvSpPr>
          <p:spPr>
            <a:xfrm>
              <a:off x="7702172" y="518773"/>
              <a:ext cx="70403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>
                  <a:solidFill>
                    <a:schemeClr val="bg1"/>
                  </a:solidFill>
                </a:rPr>
                <a:t>20</a:t>
              </a:r>
              <a:endParaRPr lang="ru-RU" sz="40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D068F8CC-9CE3-701A-FAA1-09B6AF698DF9}"/>
              </a:ext>
            </a:extLst>
          </p:cNvPr>
          <p:cNvSpPr txBox="1"/>
          <p:nvPr/>
        </p:nvSpPr>
        <p:spPr>
          <a:xfrm>
            <a:off x="3565273" y="2003357"/>
            <a:ext cx="4787080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dirty="0">
                <a:solidFill>
                  <a:schemeClr val="bg1"/>
                </a:solidFill>
              </a:rPr>
              <a:t>Этот русский поэт написал</a:t>
            </a:r>
          </a:p>
          <a:p>
            <a:pPr algn="ctr"/>
            <a:r>
              <a:rPr lang="ru-RU" sz="3200" dirty="0">
                <a:solidFill>
                  <a:schemeClr val="bg1"/>
                </a:solidFill>
              </a:rPr>
              <a:t>236 басен.</a:t>
            </a:r>
          </a:p>
          <a:p>
            <a:pPr algn="ctr"/>
            <a:r>
              <a:rPr lang="ru-RU" sz="3200" dirty="0">
                <a:solidFill>
                  <a:schemeClr val="bg1"/>
                </a:solidFill>
              </a:rPr>
              <a:t>Самые известные из них:</a:t>
            </a:r>
          </a:p>
          <a:p>
            <a:pPr algn="ctr"/>
            <a:r>
              <a:rPr lang="ru-RU" sz="3200" dirty="0">
                <a:solidFill>
                  <a:schemeClr val="bg1"/>
                </a:solidFill>
              </a:rPr>
              <a:t>«Ворона и лисица», </a:t>
            </a:r>
          </a:p>
          <a:p>
            <a:pPr algn="ctr"/>
            <a:r>
              <a:rPr lang="ru-RU" sz="3200" dirty="0">
                <a:solidFill>
                  <a:schemeClr val="bg1"/>
                </a:solidFill>
              </a:rPr>
              <a:t>«Слон и Моська»,</a:t>
            </a:r>
          </a:p>
          <a:p>
            <a:pPr algn="ctr"/>
            <a:r>
              <a:rPr lang="ru-RU" sz="3200" dirty="0">
                <a:solidFill>
                  <a:schemeClr val="bg1"/>
                </a:solidFill>
              </a:rPr>
              <a:t>«Квартет».</a:t>
            </a:r>
          </a:p>
          <a:p>
            <a:pPr algn="ctr"/>
            <a:endParaRPr lang="ru-RU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0706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F5477469-6DDC-5EE8-37A8-968D0113A920}"/>
              </a:ext>
            </a:extLst>
          </p:cNvPr>
          <p:cNvGrpSpPr/>
          <p:nvPr/>
        </p:nvGrpSpPr>
        <p:grpSpPr>
          <a:xfrm>
            <a:off x="7736888" y="518773"/>
            <a:ext cx="775161" cy="707886"/>
            <a:chOff x="7736888" y="518773"/>
            <a:chExt cx="775161" cy="707886"/>
          </a:xfrm>
        </p:grpSpPr>
        <p:sp>
          <p:nvSpPr>
            <p:cNvPr id="2" name="Rectangle 261">
              <a:extLst>
                <a:ext uri="{FF2B5EF4-FFF2-40B4-BE49-F238E27FC236}">
                  <a16:creationId xmlns:a16="http://schemas.microsoft.com/office/drawing/2014/main" id="{D6094099-30C0-F514-C828-0B9BD36A8F3A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3419336">
              <a:off x="7702182" y="555412"/>
              <a:ext cx="704021" cy="634609"/>
            </a:xfrm>
            <a:prstGeom prst="rect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2"/>
              </a:extrusionClr>
            </a:sp3d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3" name="TextBox 2">
              <a:hlinkClick r:id="rId2" action="ppaction://hlinksldjump"/>
              <a:extLst>
                <a:ext uri="{FF2B5EF4-FFF2-40B4-BE49-F238E27FC236}">
                  <a16:creationId xmlns:a16="http://schemas.microsoft.com/office/drawing/2014/main" id="{8542AD1C-9D05-5818-0C69-687F88D232B7}"/>
                </a:ext>
              </a:extLst>
            </p:cNvPr>
            <p:cNvSpPr txBox="1"/>
            <p:nvPr/>
          </p:nvSpPr>
          <p:spPr>
            <a:xfrm>
              <a:off x="7808010" y="518773"/>
              <a:ext cx="70403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>
                  <a:solidFill>
                    <a:schemeClr val="bg1"/>
                  </a:solidFill>
                </a:rPr>
                <a:t>30</a:t>
              </a:r>
              <a:endParaRPr lang="ru-RU" sz="40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634AD331-B0A5-394C-D4CD-5AF228B2D2ED}"/>
              </a:ext>
            </a:extLst>
          </p:cNvPr>
          <p:cNvSpPr txBox="1"/>
          <p:nvPr/>
        </p:nvSpPr>
        <p:spPr>
          <a:xfrm>
            <a:off x="3306778" y="2397948"/>
            <a:ext cx="5205271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dirty="0">
                <a:solidFill>
                  <a:schemeClr val="bg1"/>
                </a:solidFill>
              </a:rPr>
              <a:t>Русский поэт – автор</a:t>
            </a:r>
          </a:p>
          <a:p>
            <a:pPr algn="ctr"/>
            <a:r>
              <a:rPr lang="ru-RU" sz="3200" dirty="0">
                <a:solidFill>
                  <a:schemeClr val="bg1"/>
                </a:solidFill>
              </a:rPr>
              <a:t> стихотворения «Бородино».</a:t>
            </a:r>
          </a:p>
          <a:p>
            <a:pPr algn="ctr"/>
            <a:r>
              <a:rPr lang="ru-RU" sz="3200" dirty="0">
                <a:solidFill>
                  <a:schemeClr val="bg1"/>
                </a:solidFill>
              </a:rPr>
              <a:t>Убит на дуэли.</a:t>
            </a:r>
          </a:p>
          <a:p>
            <a:pPr algn="ctr"/>
            <a:endParaRPr lang="ru-RU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103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D6419DDA-9688-C7BE-A3EC-1DEF63D0FCF3}"/>
              </a:ext>
            </a:extLst>
          </p:cNvPr>
          <p:cNvGrpSpPr/>
          <p:nvPr/>
        </p:nvGrpSpPr>
        <p:grpSpPr>
          <a:xfrm>
            <a:off x="7702172" y="518773"/>
            <a:ext cx="704039" cy="707886"/>
            <a:chOff x="7702172" y="518773"/>
            <a:chExt cx="704039" cy="707886"/>
          </a:xfrm>
        </p:grpSpPr>
        <p:sp>
          <p:nvSpPr>
            <p:cNvPr id="2" name="Rectangle 261">
              <a:extLst>
                <a:ext uri="{FF2B5EF4-FFF2-40B4-BE49-F238E27FC236}">
                  <a16:creationId xmlns:a16="http://schemas.microsoft.com/office/drawing/2014/main" id="{9DA41942-2068-2F9F-946B-C5AEA315043B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3419336">
              <a:off x="7702182" y="555412"/>
              <a:ext cx="704021" cy="634609"/>
            </a:xfrm>
            <a:prstGeom prst="rect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2"/>
              </a:extrusionClr>
            </a:sp3d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3" name="TextBox 2">
              <a:hlinkClick r:id="rId2" action="ppaction://hlinksldjump"/>
              <a:extLst>
                <a:ext uri="{FF2B5EF4-FFF2-40B4-BE49-F238E27FC236}">
                  <a16:creationId xmlns:a16="http://schemas.microsoft.com/office/drawing/2014/main" id="{EBE935FC-CD83-BD8A-5503-F4DB21760012}"/>
                </a:ext>
              </a:extLst>
            </p:cNvPr>
            <p:cNvSpPr txBox="1"/>
            <p:nvPr/>
          </p:nvSpPr>
          <p:spPr>
            <a:xfrm>
              <a:off x="7702172" y="518773"/>
              <a:ext cx="70403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>
                  <a:solidFill>
                    <a:schemeClr val="bg1"/>
                  </a:solidFill>
                </a:rPr>
                <a:t>40</a:t>
              </a:r>
              <a:endParaRPr lang="ru-RU" sz="40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2286C03D-3EAB-2CF5-B991-D685FF1A382A}"/>
              </a:ext>
            </a:extLst>
          </p:cNvPr>
          <p:cNvSpPr txBox="1"/>
          <p:nvPr/>
        </p:nvSpPr>
        <p:spPr>
          <a:xfrm>
            <a:off x="2987824" y="2852936"/>
            <a:ext cx="5848076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dirty="0">
                <a:solidFill>
                  <a:schemeClr val="bg1"/>
                </a:solidFill>
              </a:rPr>
              <a:t>Русский поэт – автор</a:t>
            </a:r>
          </a:p>
          <a:p>
            <a:pPr algn="ctr"/>
            <a:r>
              <a:rPr lang="ru-RU" sz="3200" dirty="0">
                <a:solidFill>
                  <a:schemeClr val="bg1"/>
                </a:solidFill>
              </a:rPr>
              <a:t> поэмы «Мороз – Красный нос».</a:t>
            </a:r>
          </a:p>
          <a:p>
            <a:pPr algn="ctr"/>
            <a:endParaRPr lang="ru-RU" sz="3200" dirty="0">
              <a:solidFill>
                <a:schemeClr val="bg1"/>
              </a:solidFill>
            </a:endParaRPr>
          </a:p>
          <a:p>
            <a:pPr algn="ctr"/>
            <a:endParaRPr lang="ru-RU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9131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7AE17927-1CA7-9079-EEE3-5E59CAC1505A}"/>
              </a:ext>
            </a:extLst>
          </p:cNvPr>
          <p:cNvGrpSpPr/>
          <p:nvPr/>
        </p:nvGrpSpPr>
        <p:grpSpPr>
          <a:xfrm>
            <a:off x="7736888" y="518773"/>
            <a:ext cx="775161" cy="707886"/>
            <a:chOff x="7736888" y="518773"/>
            <a:chExt cx="775161" cy="707886"/>
          </a:xfrm>
        </p:grpSpPr>
        <p:sp>
          <p:nvSpPr>
            <p:cNvPr id="2" name="Rectangle 261">
              <a:extLst>
                <a:ext uri="{FF2B5EF4-FFF2-40B4-BE49-F238E27FC236}">
                  <a16:creationId xmlns:a16="http://schemas.microsoft.com/office/drawing/2014/main" id="{4B754014-3082-E73D-32FA-00402F85F468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3419336">
              <a:off x="7702182" y="555412"/>
              <a:ext cx="704021" cy="634609"/>
            </a:xfrm>
            <a:prstGeom prst="rect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2"/>
              </a:extrusionClr>
            </a:sp3d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3" name="TextBox 2">
              <a:hlinkClick r:id="rId2" action="ppaction://hlinksldjump"/>
              <a:extLst>
                <a:ext uri="{FF2B5EF4-FFF2-40B4-BE49-F238E27FC236}">
                  <a16:creationId xmlns:a16="http://schemas.microsoft.com/office/drawing/2014/main" id="{2682390B-4A20-A935-8712-618CECBE10E1}"/>
                </a:ext>
              </a:extLst>
            </p:cNvPr>
            <p:cNvSpPr txBox="1"/>
            <p:nvPr/>
          </p:nvSpPr>
          <p:spPr>
            <a:xfrm>
              <a:off x="7808010" y="518773"/>
              <a:ext cx="70403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>
                  <a:solidFill>
                    <a:schemeClr val="bg1"/>
                  </a:solidFill>
                </a:rPr>
                <a:t>50</a:t>
              </a:r>
              <a:endParaRPr lang="ru-RU" sz="40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A6A07406-CCC3-BCC2-94C4-8170789D179B}"/>
              </a:ext>
            </a:extLst>
          </p:cNvPr>
          <p:cNvSpPr txBox="1"/>
          <p:nvPr/>
        </p:nvSpPr>
        <p:spPr>
          <a:xfrm>
            <a:off x="3052806" y="2397948"/>
            <a:ext cx="5713231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dirty="0">
                <a:solidFill>
                  <a:schemeClr val="bg1"/>
                </a:solidFill>
              </a:rPr>
              <a:t>Советский поэт – участник </a:t>
            </a:r>
          </a:p>
          <a:p>
            <a:pPr algn="ctr"/>
            <a:r>
              <a:rPr lang="ru-RU" sz="3200" dirty="0">
                <a:solidFill>
                  <a:schemeClr val="bg1"/>
                </a:solidFill>
              </a:rPr>
              <a:t>Великой Отечественной войны.</a:t>
            </a:r>
          </a:p>
          <a:p>
            <a:pPr algn="ctr"/>
            <a:r>
              <a:rPr lang="ru-RU" sz="3200" dirty="0">
                <a:solidFill>
                  <a:schemeClr val="bg1"/>
                </a:solidFill>
              </a:rPr>
              <a:t>Автор стихотворения </a:t>
            </a:r>
          </a:p>
          <a:p>
            <a:pPr algn="ctr"/>
            <a:r>
              <a:rPr lang="ru-RU" sz="3200" dirty="0">
                <a:solidFill>
                  <a:schemeClr val="bg1"/>
                </a:solidFill>
              </a:rPr>
              <a:t>«Сын артиллериста».</a:t>
            </a:r>
          </a:p>
          <a:p>
            <a:pPr algn="ctr"/>
            <a:endParaRPr lang="ru-RU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0535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DDCA13D6-F5CB-DFC6-5676-2B0A9403E4CD}"/>
              </a:ext>
            </a:extLst>
          </p:cNvPr>
          <p:cNvGrpSpPr/>
          <p:nvPr/>
        </p:nvGrpSpPr>
        <p:grpSpPr>
          <a:xfrm>
            <a:off x="7754357" y="456517"/>
            <a:ext cx="704039" cy="760388"/>
            <a:chOff x="7754357" y="456517"/>
            <a:chExt cx="704039" cy="760388"/>
          </a:xfrm>
        </p:grpSpPr>
        <p:sp>
          <p:nvSpPr>
            <p:cNvPr id="6" name="Rectangle 264">
              <a:extLst>
                <a:ext uri="{FF2B5EF4-FFF2-40B4-BE49-F238E27FC236}">
                  <a16:creationId xmlns:a16="http://schemas.microsoft.com/office/drawing/2014/main" id="{D6EEC070-FF18-A42D-54F6-64C9088691BE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3419336">
              <a:off x="7726183" y="496698"/>
              <a:ext cx="760388" cy="680026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7" name="TextBox 6">
              <a:hlinkClick r:id="rId2" action="ppaction://hlinksldjump"/>
              <a:extLst>
                <a:ext uri="{FF2B5EF4-FFF2-40B4-BE49-F238E27FC236}">
                  <a16:creationId xmlns:a16="http://schemas.microsoft.com/office/drawing/2014/main" id="{D816135D-2907-F3A3-4D48-3B7CC2A1E74A}"/>
                </a:ext>
              </a:extLst>
            </p:cNvPr>
            <p:cNvSpPr txBox="1"/>
            <p:nvPr/>
          </p:nvSpPr>
          <p:spPr>
            <a:xfrm>
              <a:off x="7754357" y="482768"/>
              <a:ext cx="70403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>
                  <a:solidFill>
                    <a:schemeClr val="bg1"/>
                  </a:solidFill>
                </a:rPr>
                <a:t>10</a:t>
              </a:r>
              <a:endParaRPr lang="ru-RU" sz="40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647F558C-0074-FFC0-6BE1-B2834BE51801}"/>
              </a:ext>
            </a:extLst>
          </p:cNvPr>
          <p:cNvSpPr txBox="1"/>
          <p:nvPr/>
        </p:nvSpPr>
        <p:spPr>
          <a:xfrm>
            <a:off x="3484233" y="2397948"/>
            <a:ext cx="485036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dirty="0">
                <a:solidFill>
                  <a:schemeClr val="bg1"/>
                </a:solidFill>
              </a:rPr>
              <a:t>Индийский мальчик,</a:t>
            </a:r>
          </a:p>
          <a:p>
            <a:pPr algn="ctr"/>
            <a:r>
              <a:rPr lang="ru-RU" sz="3200" dirty="0">
                <a:solidFill>
                  <a:schemeClr val="bg1"/>
                </a:solidFill>
              </a:rPr>
              <a:t>воспитанный стаей волков</a:t>
            </a:r>
          </a:p>
          <a:p>
            <a:pPr algn="ctr"/>
            <a:endParaRPr lang="ru-RU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7822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EAC7BF59-9ED6-7D3C-EB1A-C8237C3DD0C9}"/>
              </a:ext>
            </a:extLst>
          </p:cNvPr>
          <p:cNvGrpSpPr/>
          <p:nvPr/>
        </p:nvGrpSpPr>
        <p:grpSpPr>
          <a:xfrm>
            <a:off x="7766364" y="456517"/>
            <a:ext cx="820272" cy="760388"/>
            <a:chOff x="7766364" y="456517"/>
            <a:chExt cx="820272" cy="760388"/>
          </a:xfrm>
        </p:grpSpPr>
        <p:sp>
          <p:nvSpPr>
            <p:cNvPr id="2" name="Rectangle 264">
              <a:extLst>
                <a:ext uri="{FF2B5EF4-FFF2-40B4-BE49-F238E27FC236}">
                  <a16:creationId xmlns:a16="http://schemas.microsoft.com/office/drawing/2014/main" id="{285DFEF0-A7B9-4A38-5BA8-4F4F761067FE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3419336">
              <a:off x="7726183" y="496698"/>
              <a:ext cx="760388" cy="680026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3" name="TextBox 2">
              <a:hlinkClick r:id="rId2" action="ppaction://hlinksldjump"/>
              <a:extLst>
                <a:ext uri="{FF2B5EF4-FFF2-40B4-BE49-F238E27FC236}">
                  <a16:creationId xmlns:a16="http://schemas.microsoft.com/office/drawing/2014/main" id="{B11A7817-02CD-A883-326F-98F33700E3C3}"/>
                </a:ext>
              </a:extLst>
            </p:cNvPr>
            <p:cNvSpPr txBox="1"/>
            <p:nvPr/>
          </p:nvSpPr>
          <p:spPr>
            <a:xfrm>
              <a:off x="7882597" y="482768"/>
              <a:ext cx="70403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>
                  <a:solidFill>
                    <a:schemeClr val="bg1"/>
                  </a:solidFill>
                </a:rPr>
                <a:t>20</a:t>
              </a:r>
              <a:endParaRPr lang="ru-RU" sz="40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72BA8849-B388-98C4-5CD7-324B1C6828AA}"/>
              </a:ext>
            </a:extLst>
          </p:cNvPr>
          <p:cNvSpPr txBox="1"/>
          <p:nvPr/>
        </p:nvSpPr>
        <p:spPr>
          <a:xfrm>
            <a:off x="3861421" y="2397948"/>
            <a:ext cx="4095993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dirty="0">
                <a:solidFill>
                  <a:schemeClr val="bg1"/>
                </a:solidFill>
              </a:rPr>
              <a:t>Он днём и ночью</a:t>
            </a:r>
          </a:p>
          <a:p>
            <a:pPr algn="ctr"/>
            <a:r>
              <a:rPr lang="ru-RU" sz="3200" dirty="0">
                <a:solidFill>
                  <a:schemeClr val="bg1"/>
                </a:solidFill>
              </a:rPr>
              <a:t>Ходит по цепи кругом.</a:t>
            </a:r>
          </a:p>
          <a:p>
            <a:pPr algn="ctr"/>
            <a:r>
              <a:rPr lang="ru-RU" sz="3200" dirty="0">
                <a:solidFill>
                  <a:schemeClr val="bg1"/>
                </a:solidFill>
              </a:rPr>
              <a:t>Кто же это?</a:t>
            </a:r>
          </a:p>
          <a:p>
            <a:pPr algn="ctr"/>
            <a:endParaRPr lang="ru-RU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6510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ADA04BD9-77C6-374B-6486-B050915F8861}"/>
              </a:ext>
            </a:extLst>
          </p:cNvPr>
          <p:cNvGrpSpPr/>
          <p:nvPr/>
        </p:nvGrpSpPr>
        <p:grpSpPr>
          <a:xfrm>
            <a:off x="7754357" y="456517"/>
            <a:ext cx="704039" cy="760388"/>
            <a:chOff x="7754357" y="456517"/>
            <a:chExt cx="704039" cy="760388"/>
          </a:xfrm>
        </p:grpSpPr>
        <p:sp>
          <p:nvSpPr>
            <p:cNvPr id="2" name="Rectangle 264">
              <a:extLst>
                <a:ext uri="{FF2B5EF4-FFF2-40B4-BE49-F238E27FC236}">
                  <a16:creationId xmlns:a16="http://schemas.microsoft.com/office/drawing/2014/main" id="{FF2F0E69-F504-F5DC-174D-3DBCF5487863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3419336">
              <a:off x="7726183" y="496698"/>
              <a:ext cx="760388" cy="680026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3" name="TextBox 2">
              <a:hlinkClick r:id="rId2" action="ppaction://hlinksldjump"/>
              <a:extLst>
                <a:ext uri="{FF2B5EF4-FFF2-40B4-BE49-F238E27FC236}">
                  <a16:creationId xmlns:a16="http://schemas.microsoft.com/office/drawing/2014/main" id="{FB91EDD7-429F-37AA-99E7-FAF029CB06C7}"/>
                </a:ext>
              </a:extLst>
            </p:cNvPr>
            <p:cNvSpPr txBox="1"/>
            <p:nvPr/>
          </p:nvSpPr>
          <p:spPr>
            <a:xfrm>
              <a:off x="7754357" y="482768"/>
              <a:ext cx="70403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>
                  <a:solidFill>
                    <a:schemeClr val="bg1"/>
                  </a:solidFill>
                </a:rPr>
                <a:t>30</a:t>
              </a:r>
              <a:endParaRPr lang="ru-RU" sz="40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504095C3-773B-9A5A-3420-3B5DFE0103DF}"/>
              </a:ext>
            </a:extLst>
          </p:cNvPr>
          <p:cNvSpPr txBox="1"/>
          <p:nvPr/>
        </p:nvSpPr>
        <p:spPr>
          <a:xfrm>
            <a:off x="3220999" y="2780928"/>
            <a:ext cx="5410455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dirty="0">
                <a:solidFill>
                  <a:schemeClr val="bg1"/>
                </a:solidFill>
              </a:rPr>
              <a:t>Русский былинный богатырь, </a:t>
            </a:r>
          </a:p>
          <a:p>
            <a:pPr algn="ctr"/>
            <a:r>
              <a:rPr lang="ru-RU" sz="3200" dirty="0">
                <a:solidFill>
                  <a:schemeClr val="bg1"/>
                </a:solidFill>
              </a:rPr>
              <a:t>просидевший на печи </a:t>
            </a:r>
          </a:p>
          <a:p>
            <a:pPr algn="ctr"/>
            <a:r>
              <a:rPr lang="ru-RU" sz="3200" dirty="0">
                <a:solidFill>
                  <a:schemeClr val="bg1"/>
                </a:solidFill>
              </a:rPr>
              <a:t>до 33 лет</a:t>
            </a:r>
          </a:p>
          <a:p>
            <a:pPr algn="ctr"/>
            <a:endParaRPr lang="ru-RU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3571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Line 253"/>
          <p:cNvSpPr>
            <a:spLocks noChangeShapeType="1"/>
          </p:cNvSpPr>
          <p:nvPr/>
        </p:nvSpPr>
        <p:spPr bwMode="gray">
          <a:xfrm>
            <a:off x="3371800" y="5133921"/>
            <a:ext cx="4800600" cy="0"/>
          </a:xfrm>
          <a:prstGeom prst="line">
            <a:avLst/>
          </a:prstGeom>
          <a:noFill/>
          <a:ln w="25400">
            <a:solidFill>
              <a:schemeClr val="bg2"/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5" name="Rectangle 254">
            <a:hlinkClick r:id="rId3" action="ppaction://hlinksldjump"/>
          </p:cNvPr>
          <p:cNvSpPr>
            <a:spLocks noChangeArrowheads="1"/>
          </p:cNvSpPr>
          <p:nvPr/>
        </p:nvSpPr>
        <p:spPr bwMode="gray">
          <a:xfrm rot="3419336">
            <a:off x="3087636" y="4557658"/>
            <a:ext cx="479425" cy="5207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folHlink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27" name="Line 256"/>
          <p:cNvSpPr>
            <a:spLocks noChangeShapeType="1"/>
          </p:cNvSpPr>
          <p:nvPr/>
        </p:nvSpPr>
        <p:spPr bwMode="gray">
          <a:xfrm>
            <a:off x="3371800" y="2619321"/>
            <a:ext cx="4800600" cy="0"/>
          </a:xfrm>
          <a:prstGeom prst="line">
            <a:avLst/>
          </a:prstGeom>
          <a:noFill/>
          <a:ln w="25400">
            <a:solidFill>
              <a:schemeClr val="bg2"/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8" name="Rectangle 257">
            <a:hlinkClick r:id="rId4" action="ppaction://hlinksldjump"/>
          </p:cNvPr>
          <p:cNvSpPr>
            <a:spLocks noChangeArrowheads="1"/>
          </p:cNvSpPr>
          <p:nvPr/>
        </p:nvSpPr>
        <p:spPr bwMode="gray">
          <a:xfrm rot="3419336">
            <a:off x="3087636" y="2048553"/>
            <a:ext cx="479425" cy="5207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29" name="Text Box 258"/>
          <p:cNvSpPr txBox="1">
            <a:spLocks noChangeArrowheads="1"/>
          </p:cNvSpPr>
          <p:nvPr/>
        </p:nvSpPr>
        <p:spPr bwMode="gray">
          <a:xfrm>
            <a:off x="4438600" y="1990063"/>
            <a:ext cx="2455672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ru-RU" sz="40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charset="0"/>
              </a:rPr>
              <a:t>Писатели</a:t>
            </a:r>
            <a:endParaRPr lang="en-US" sz="4000" dirty="0">
              <a:solidFill>
                <a:schemeClr val="accent1">
                  <a:lumMod val="20000"/>
                  <a:lumOff val="80000"/>
                </a:schemeClr>
              </a:solidFill>
              <a:latin typeface="Arial" charset="0"/>
            </a:endParaRPr>
          </a:p>
        </p:txBody>
      </p:sp>
      <p:sp>
        <p:nvSpPr>
          <p:cNvPr id="31" name="Line 260"/>
          <p:cNvSpPr>
            <a:spLocks noChangeShapeType="1"/>
          </p:cNvSpPr>
          <p:nvPr/>
        </p:nvSpPr>
        <p:spPr bwMode="gray">
          <a:xfrm>
            <a:off x="3371800" y="3457521"/>
            <a:ext cx="4800600" cy="0"/>
          </a:xfrm>
          <a:prstGeom prst="line">
            <a:avLst/>
          </a:prstGeom>
          <a:noFill/>
          <a:ln w="25400">
            <a:solidFill>
              <a:schemeClr val="bg2"/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2" name="Rectangle 261">
            <a:hlinkClick r:id="rId5" action="ppaction://hlinksldjump"/>
          </p:cNvPr>
          <p:cNvSpPr>
            <a:spLocks noChangeArrowheads="1"/>
          </p:cNvSpPr>
          <p:nvPr/>
        </p:nvSpPr>
        <p:spPr bwMode="gray">
          <a:xfrm rot="3419336">
            <a:off x="3087636" y="2881258"/>
            <a:ext cx="479425" cy="5207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34" name="Line 263"/>
          <p:cNvSpPr>
            <a:spLocks noChangeShapeType="1"/>
          </p:cNvSpPr>
          <p:nvPr/>
        </p:nvSpPr>
        <p:spPr bwMode="gray">
          <a:xfrm>
            <a:off x="3373388" y="4294134"/>
            <a:ext cx="4799012" cy="1587"/>
          </a:xfrm>
          <a:prstGeom prst="line">
            <a:avLst/>
          </a:prstGeom>
          <a:noFill/>
          <a:ln w="25400">
            <a:solidFill>
              <a:schemeClr val="bg2"/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5" name="Rectangle 264">
            <a:hlinkClick r:id="rId6" action="ppaction://hlinksldjump"/>
          </p:cNvPr>
          <p:cNvSpPr>
            <a:spLocks noChangeArrowheads="1"/>
          </p:cNvSpPr>
          <p:nvPr/>
        </p:nvSpPr>
        <p:spPr bwMode="gray">
          <a:xfrm rot="3419336">
            <a:off x="3087636" y="3719458"/>
            <a:ext cx="479425" cy="520700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40" name="Text Box 269"/>
          <p:cNvSpPr txBox="1">
            <a:spLocks noChangeArrowheads="1"/>
          </p:cNvSpPr>
          <p:nvPr/>
        </p:nvSpPr>
        <p:spPr bwMode="gray">
          <a:xfrm>
            <a:off x="4819922" y="2833934"/>
            <a:ext cx="1693028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ru-RU" sz="40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charset="0"/>
              </a:rPr>
              <a:t>Поэты</a:t>
            </a:r>
            <a:endParaRPr lang="en-US" sz="4000" dirty="0">
              <a:solidFill>
                <a:schemeClr val="accent1">
                  <a:lumMod val="20000"/>
                  <a:lumOff val="80000"/>
                </a:schemeClr>
              </a:solidFill>
              <a:latin typeface="Arial" charset="0"/>
            </a:endParaRPr>
          </a:p>
        </p:txBody>
      </p:sp>
      <p:sp>
        <p:nvSpPr>
          <p:cNvPr id="41" name="Text Box 270"/>
          <p:cNvSpPr txBox="1">
            <a:spLocks noChangeArrowheads="1"/>
          </p:cNvSpPr>
          <p:nvPr/>
        </p:nvSpPr>
        <p:spPr bwMode="gray">
          <a:xfrm>
            <a:off x="4336771" y="3646493"/>
            <a:ext cx="2870658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ru-RU" sz="40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charset="0"/>
              </a:rPr>
              <a:t>Персонажи</a:t>
            </a:r>
            <a:endParaRPr lang="en-US" sz="4000" dirty="0">
              <a:solidFill>
                <a:schemeClr val="accent1">
                  <a:lumMod val="20000"/>
                  <a:lumOff val="80000"/>
                </a:schemeClr>
              </a:solidFill>
              <a:latin typeface="Arial" charset="0"/>
            </a:endParaRPr>
          </a:p>
        </p:txBody>
      </p:sp>
      <p:sp>
        <p:nvSpPr>
          <p:cNvPr id="42" name="Text Box 271"/>
          <p:cNvSpPr txBox="1">
            <a:spLocks noChangeArrowheads="1"/>
          </p:cNvSpPr>
          <p:nvPr/>
        </p:nvSpPr>
        <p:spPr bwMode="gray">
          <a:xfrm>
            <a:off x="3756473" y="4485842"/>
            <a:ext cx="4833183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ru-RU" sz="36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charset="0"/>
              </a:rPr>
              <a:t>Народное творчество</a:t>
            </a:r>
            <a:endParaRPr lang="en-US" sz="3600" dirty="0">
              <a:solidFill>
                <a:schemeClr val="accent1">
                  <a:lumMod val="20000"/>
                  <a:lumOff val="80000"/>
                </a:scheme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3024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E448F469-C609-ABC8-43E0-D9D365C1C2F5}"/>
              </a:ext>
            </a:extLst>
          </p:cNvPr>
          <p:cNvGrpSpPr/>
          <p:nvPr/>
        </p:nvGrpSpPr>
        <p:grpSpPr>
          <a:xfrm>
            <a:off x="7754357" y="456517"/>
            <a:ext cx="704039" cy="760388"/>
            <a:chOff x="7754357" y="456517"/>
            <a:chExt cx="704039" cy="760388"/>
          </a:xfrm>
        </p:grpSpPr>
        <p:sp>
          <p:nvSpPr>
            <p:cNvPr id="2" name="Rectangle 264">
              <a:extLst>
                <a:ext uri="{FF2B5EF4-FFF2-40B4-BE49-F238E27FC236}">
                  <a16:creationId xmlns:a16="http://schemas.microsoft.com/office/drawing/2014/main" id="{EC07D7F0-49BE-C570-A3FD-F7E33A8BB0B0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3419336">
              <a:off x="7726183" y="496698"/>
              <a:ext cx="760388" cy="680026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3" name="TextBox 2">
              <a:hlinkClick r:id="rId2" action="ppaction://hlinksldjump"/>
              <a:extLst>
                <a:ext uri="{FF2B5EF4-FFF2-40B4-BE49-F238E27FC236}">
                  <a16:creationId xmlns:a16="http://schemas.microsoft.com/office/drawing/2014/main" id="{019A4E19-C43B-A39B-CC39-E5FED6AA4AE6}"/>
                </a:ext>
              </a:extLst>
            </p:cNvPr>
            <p:cNvSpPr txBox="1"/>
            <p:nvPr/>
          </p:nvSpPr>
          <p:spPr>
            <a:xfrm>
              <a:off x="7754357" y="482768"/>
              <a:ext cx="70403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>
                  <a:solidFill>
                    <a:schemeClr val="bg1"/>
                  </a:solidFill>
                </a:rPr>
                <a:t>40</a:t>
              </a:r>
              <a:endParaRPr lang="ru-RU" sz="40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92415A50-E662-F95E-30F3-3DF37D7948C9}"/>
              </a:ext>
            </a:extLst>
          </p:cNvPr>
          <p:cNvSpPr txBox="1"/>
          <p:nvPr/>
        </p:nvSpPr>
        <p:spPr>
          <a:xfrm>
            <a:off x="3659134" y="2780928"/>
            <a:ext cx="4447243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dirty="0">
                <a:solidFill>
                  <a:schemeClr val="bg1"/>
                </a:solidFill>
              </a:rPr>
              <a:t>Отважный мангуст</a:t>
            </a:r>
          </a:p>
          <a:p>
            <a:pPr algn="ctr"/>
            <a:r>
              <a:rPr lang="ru-RU" sz="3200" dirty="0">
                <a:solidFill>
                  <a:schemeClr val="bg1"/>
                </a:solidFill>
              </a:rPr>
              <a:t>из одноимённой сказки </a:t>
            </a:r>
          </a:p>
          <a:p>
            <a:pPr algn="ctr"/>
            <a:r>
              <a:rPr lang="ru-RU" sz="3200" dirty="0" err="1">
                <a:solidFill>
                  <a:schemeClr val="bg1"/>
                </a:solidFill>
              </a:rPr>
              <a:t>Р.Киплинга</a:t>
            </a:r>
            <a:endParaRPr lang="ru-RU" sz="3200" dirty="0">
              <a:solidFill>
                <a:schemeClr val="bg1"/>
              </a:solidFill>
            </a:endParaRPr>
          </a:p>
          <a:p>
            <a:pPr algn="ctr"/>
            <a:endParaRPr lang="ru-RU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955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7853E8C7-508D-AC36-15D1-900C08E018AC}"/>
              </a:ext>
            </a:extLst>
          </p:cNvPr>
          <p:cNvGrpSpPr/>
          <p:nvPr/>
        </p:nvGrpSpPr>
        <p:grpSpPr>
          <a:xfrm>
            <a:off x="7766364" y="456517"/>
            <a:ext cx="832267" cy="760388"/>
            <a:chOff x="7766364" y="456517"/>
            <a:chExt cx="832267" cy="760388"/>
          </a:xfrm>
        </p:grpSpPr>
        <p:sp>
          <p:nvSpPr>
            <p:cNvPr id="2" name="Rectangle 264">
              <a:extLst>
                <a:ext uri="{FF2B5EF4-FFF2-40B4-BE49-F238E27FC236}">
                  <a16:creationId xmlns:a16="http://schemas.microsoft.com/office/drawing/2014/main" id="{2AB36AC9-F385-9427-CFBB-40D1851BD03F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3419336">
              <a:off x="7726183" y="496698"/>
              <a:ext cx="760388" cy="680026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3" name="TextBox 2">
              <a:hlinkClick r:id="rId2" action="ppaction://hlinksldjump"/>
              <a:extLst>
                <a:ext uri="{FF2B5EF4-FFF2-40B4-BE49-F238E27FC236}">
                  <a16:creationId xmlns:a16="http://schemas.microsoft.com/office/drawing/2014/main" id="{DBDCA363-DD39-9B49-2563-21C8BF687FFF}"/>
                </a:ext>
              </a:extLst>
            </p:cNvPr>
            <p:cNvSpPr txBox="1"/>
            <p:nvPr/>
          </p:nvSpPr>
          <p:spPr>
            <a:xfrm>
              <a:off x="7894592" y="482768"/>
              <a:ext cx="70403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>
                  <a:solidFill>
                    <a:schemeClr val="bg1"/>
                  </a:solidFill>
                </a:rPr>
                <a:t>50</a:t>
              </a:r>
              <a:endParaRPr lang="ru-RU" sz="40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C74338F4-71A9-16B4-FFC4-CE5E16C53A74}"/>
              </a:ext>
            </a:extLst>
          </p:cNvPr>
          <p:cNvSpPr txBox="1"/>
          <p:nvPr/>
        </p:nvSpPr>
        <p:spPr>
          <a:xfrm>
            <a:off x="3691325" y="2397948"/>
            <a:ext cx="4436214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dirty="0">
                <a:solidFill>
                  <a:schemeClr val="bg1"/>
                </a:solidFill>
              </a:rPr>
              <a:t>Назовите фамилию </a:t>
            </a:r>
          </a:p>
          <a:p>
            <a:pPr algn="ctr"/>
            <a:r>
              <a:rPr lang="ru-RU" sz="3200" dirty="0">
                <a:solidFill>
                  <a:schemeClr val="bg1"/>
                </a:solidFill>
              </a:rPr>
              <a:t>главного героя </a:t>
            </a:r>
          </a:p>
          <a:p>
            <a:pPr algn="ctr"/>
            <a:r>
              <a:rPr lang="ru-RU" sz="3200" dirty="0">
                <a:solidFill>
                  <a:schemeClr val="bg1"/>
                </a:solidFill>
              </a:rPr>
              <a:t>из повести </a:t>
            </a:r>
            <a:r>
              <a:rPr lang="ru-RU" sz="3200" dirty="0" err="1">
                <a:solidFill>
                  <a:schemeClr val="bg1"/>
                </a:solidFill>
              </a:rPr>
              <a:t>Л.Н.Толстого</a:t>
            </a:r>
            <a:r>
              <a:rPr lang="ru-RU" sz="3200" dirty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ru-RU" sz="3200" dirty="0">
                <a:solidFill>
                  <a:schemeClr val="bg1"/>
                </a:solidFill>
              </a:rPr>
              <a:t>«Кавказский пленник»</a:t>
            </a:r>
          </a:p>
          <a:p>
            <a:pPr algn="ctr"/>
            <a:endParaRPr lang="ru-RU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5983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6F32543E-B023-2C02-B731-FDEED5499045}"/>
              </a:ext>
            </a:extLst>
          </p:cNvPr>
          <p:cNvGrpSpPr/>
          <p:nvPr/>
        </p:nvGrpSpPr>
        <p:grpSpPr>
          <a:xfrm>
            <a:off x="7771582" y="618139"/>
            <a:ext cx="734222" cy="725176"/>
            <a:chOff x="7771582" y="618139"/>
            <a:chExt cx="734222" cy="725176"/>
          </a:xfrm>
        </p:grpSpPr>
        <p:sp>
          <p:nvSpPr>
            <p:cNvPr id="2" name="Rectangle 254">
              <a:extLst>
                <a:ext uri="{FF2B5EF4-FFF2-40B4-BE49-F238E27FC236}">
                  <a16:creationId xmlns:a16="http://schemas.microsoft.com/office/drawing/2014/main" id="{9872AD75-A145-4D98-EFEA-641FBE1291E6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3419336">
              <a:off x="7776105" y="613616"/>
              <a:ext cx="725176" cy="734222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3" name="TextBox 2">
              <a:hlinkClick r:id="rId2" action="ppaction://hlinksldjump"/>
              <a:extLst>
                <a:ext uri="{FF2B5EF4-FFF2-40B4-BE49-F238E27FC236}">
                  <a16:creationId xmlns:a16="http://schemas.microsoft.com/office/drawing/2014/main" id="{F0A8B8F0-4A23-20B6-6E41-A2E33B7EA9B9}"/>
                </a:ext>
              </a:extLst>
            </p:cNvPr>
            <p:cNvSpPr txBox="1"/>
            <p:nvPr/>
          </p:nvSpPr>
          <p:spPr>
            <a:xfrm>
              <a:off x="7786673" y="626784"/>
              <a:ext cx="70403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>
                  <a:solidFill>
                    <a:schemeClr val="bg1"/>
                  </a:solidFill>
                </a:rPr>
                <a:t>10</a:t>
              </a:r>
              <a:endParaRPr lang="ru-RU" sz="40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0E39E6BC-C626-2EA0-A68A-3C5BC27006F7}"/>
              </a:ext>
            </a:extLst>
          </p:cNvPr>
          <p:cNvSpPr txBox="1"/>
          <p:nvPr/>
        </p:nvSpPr>
        <p:spPr>
          <a:xfrm>
            <a:off x="3886685" y="2397948"/>
            <a:ext cx="4045466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dirty="0">
                <a:solidFill>
                  <a:schemeClr val="bg1"/>
                </a:solidFill>
              </a:rPr>
              <a:t>Закончите пословицу</a:t>
            </a:r>
          </a:p>
          <a:p>
            <a:pPr algn="ctr"/>
            <a:r>
              <a:rPr lang="ru-RU" sz="3200" dirty="0">
                <a:solidFill>
                  <a:schemeClr val="bg1"/>
                </a:solidFill>
              </a:rPr>
              <a:t>«Береги платье </a:t>
            </a:r>
            <a:r>
              <a:rPr lang="ru-RU" sz="3200" dirty="0" err="1">
                <a:solidFill>
                  <a:schemeClr val="bg1"/>
                </a:solidFill>
              </a:rPr>
              <a:t>снову</a:t>
            </a:r>
            <a:r>
              <a:rPr lang="ru-RU" sz="3200" dirty="0">
                <a:solidFill>
                  <a:schemeClr val="bg1"/>
                </a:solidFill>
              </a:rPr>
              <a:t>,</a:t>
            </a:r>
          </a:p>
          <a:p>
            <a:pPr algn="ctr"/>
            <a:r>
              <a:rPr lang="ru-RU" sz="3200" dirty="0">
                <a:solidFill>
                  <a:schemeClr val="bg1"/>
                </a:solidFill>
              </a:rPr>
              <a:t>а…</a:t>
            </a:r>
          </a:p>
          <a:p>
            <a:pPr algn="ctr"/>
            <a:endParaRPr lang="ru-RU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379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8E21C10A-A981-9148-2B06-4A198D214412}"/>
              </a:ext>
            </a:extLst>
          </p:cNvPr>
          <p:cNvGrpSpPr/>
          <p:nvPr/>
        </p:nvGrpSpPr>
        <p:grpSpPr>
          <a:xfrm>
            <a:off x="7771582" y="618139"/>
            <a:ext cx="734222" cy="725176"/>
            <a:chOff x="7771582" y="618139"/>
            <a:chExt cx="734222" cy="725176"/>
          </a:xfrm>
        </p:grpSpPr>
        <p:sp>
          <p:nvSpPr>
            <p:cNvPr id="2" name="Rectangle 254">
              <a:extLst>
                <a:ext uri="{FF2B5EF4-FFF2-40B4-BE49-F238E27FC236}">
                  <a16:creationId xmlns:a16="http://schemas.microsoft.com/office/drawing/2014/main" id="{0B13A432-3799-0A37-E9E0-155A79A19EBB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3419336">
              <a:off x="7776105" y="613616"/>
              <a:ext cx="725176" cy="734222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3" name="TextBox 2">
              <a:hlinkClick r:id="rId2" action="ppaction://hlinksldjump"/>
              <a:extLst>
                <a:ext uri="{FF2B5EF4-FFF2-40B4-BE49-F238E27FC236}">
                  <a16:creationId xmlns:a16="http://schemas.microsoft.com/office/drawing/2014/main" id="{98AAE4CA-EDA0-D48D-8404-F4848C0F3881}"/>
                </a:ext>
              </a:extLst>
            </p:cNvPr>
            <p:cNvSpPr txBox="1"/>
            <p:nvPr/>
          </p:nvSpPr>
          <p:spPr>
            <a:xfrm>
              <a:off x="7786673" y="626784"/>
              <a:ext cx="70403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>
                  <a:solidFill>
                    <a:schemeClr val="bg1"/>
                  </a:solidFill>
                </a:rPr>
                <a:t>20</a:t>
              </a:r>
              <a:endParaRPr lang="ru-RU" sz="40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6108F549-C619-7D71-C000-E13637E14629}"/>
              </a:ext>
            </a:extLst>
          </p:cNvPr>
          <p:cNvSpPr txBox="1"/>
          <p:nvPr/>
        </p:nvSpPr>
        <p:spPr>
          <a:xfrm>
            <a:off x="3474721" y="2397948"/>
            <a:ext cx="4869410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dirty="0">
                <a:solidFill>
                  <a:schemeClr val="bg1"/>
                </a:solidFill>
              </a:rPr>
              <a:t>Как называется</a:t>
            </a:r>
          </a:p>
          <a:p>
            <a:pPr algn="ctr"/>
            <a:r>
              <a:rPr lang="ru-RU" sz="3200" dirty="0">
                <a:solidFill>
                  <a:schemeClr val="bg1"/>
                </a:solidFill>
              </a:rPr>
              <a:t> древнерусское эпическое </a:t>
            </a:r>
          </a:p>
          <a:p>
            <a:pPr algn="ctr"/>
            <a:r>
              <a:rPr lang="ru-RU" sz="3200" dirty="0">
                <a:solidFill>
                  <a:schemeClr val="bg1"/>
                </a:solidFill>
              </a:rPr>
              <a:t>сказание о богатырях?</a:t>
            </a:r>
          </a:p>
          <a:p>
            <a:pPr algn="ctr"/>
            <a:endParaRPr lang="ru-RU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8334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48484B56-D36B-2D38-CFD4-2E02BA8122E8}"/>
              </a:ext>
            </a:extLst>
          </p:cNvPr>
          <p:cNvGrpSpPr/>
          <p:nvPr/>
        </p:nvGrpSpPr>
        <p:grpSpPr>
          <a:xfrm>
            <a:off x="7771582" y="618139"/>
            <a:ext cx="734222" cy="725176"/>
            <a:chOff x="7771582" y="618139"/>
            <a:chExt cx="734222" cy="725176"/>
          </a:xfrm>
        </p:grpSpPr>
        <p:sp>
          <p:nvSpPr>
            <p:cNvPr id="2" name="Rectangle 254">
              <a:extLst>
                <a:ext uri="{FF2B5EF4-FFF2-40B4-BE49-F238E27FC236}">
                  <a16:creationId xmlns:a16="http://schemas.microsoft.com/office/drawing/2014/main" id="{6BF9F093-79BD-D7A6-A749-6F8EC11F38CE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3419336">
              <a:off x="7776105" y="613616"/>
              <a:ext cx="725176" cy="734222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3" name="TextBox 2">
              <a:hlinkClick r:id="rId2" action="ppaction://hlinksldjump"/>
              <a:extLst>
                <a:ext uri="{FF2B5EF4-FFF2-40B4-BE49-F238E27FC236}">
                  <a16:creationId xmlns:a16="http://schemas.microsoft.com/office/drawing/2014/main" id="{E5DE8FA6-FDAD-C63F-E4D4-57C99AE8EFC6}"/>
                </a:ext>
              </a:extLst>
            </p:cNvPr>
            <p:cNvSpPr txBox="1"/>
            <p:nvPr/>
          </p:nvSpPr>
          <p:spPr>
            <a:xfrm>
              <a:off x="7786673" y="626784"/>
              <a:ext cx="70403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>
                  <a:solidFill>
                    <a:schemeClr val="bg1"/>
                  </a:solidFill>
                </a:rPr>
                <a:t>30</a:t>
              </a:r>
              <a:endParaRPr lang="ru-RU" sz="40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54B53F4F-6D25-DF34-B807-1AC009A7AE6E}"/>
              </a:ext>
            </a:extLst>
          </p:cNvPr>
          <p:cNvSpPr txBox="1"/>
          <p:nvPr/>
        </p:nvSpPr>
        <p:spPr>
          <a:xfrm>
            <a:off x="2483768" y="2276872"/>
            <a:ext cx="6351226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dirty="0">
                <a:solidFill>
                  <a:schemeClr val="bg1"/>
                </a:solidFill>
              </a:rPr>
              <a:t>Рассказ о вымышленных событиях,</a:t>
            </a:r>
          </a:p>
          <a:p>
            <a:pPr algn="ctr"/>
            <a:r>
              <a:rPr lang="ru-RU" sz="3200" dirty="0">
                <a:solidFill>
                  <a:schemeClr val="bg1"/>
                </a:solidFill>
              </a:rPr>
              <a:t> о том, чего не бывает, </a:t>
            </a:r>
          </a:p>
          <a:p>
            <a:pPr algn="ctr"/>
            <a:r>
              <a:rPr lang="ru-RU" sz="3200" dirty="0">
                <a:solidFill>
                  <a:schemeClr val="bg1"/>
                </a:solidFill>
              </a:rPr>
              <a:t>называется …</a:t>
            </a:r>
          </a:p>
          <a:p>
            <a:pPr algn="ctr"/>
            <a:endParaRPr lang="ru-RU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978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59B08C5C-9DFF-5119-8F2E-246423FA8ECC}"/>
              </a:ext>
            </a:extLst>
          </p:cNvPr>
          <p:cNvGrpSpPr/>
          <p:nvPr/>
        </p:nvGrpSpPr>
        <p:grpSpPr>
          <a:xfrm>
            <a:off x="7771582" y="618139"/>
            <a:ext cx="734222" cy="725176"/>
            <a:chOff x="7771582" y="618139"/>
            <a:chExt cx="734222" cy="725176"/>
          </a:xfrm>
        </p:grpSpPr>
        <p:sp>
          <p:nvSpPr>
            <p:cNvPr id="2" name="Rectangle 254">
              <a:extLst>
                <a:ext uri="{FF2B5EF4-FFF2-40B4-BE49-F238E27FC236}">
                  <a16:creationId xmlns:a16="http://schemas.microsoft.com/office/drawing/2014/main" id="{62247546-D390-DA09-9E89-714313094011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3419336">
              <a:off x="7776105" y="613616"/>
              <a:ext cx="725176" cy="734222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3" name="TextBox 2">
              <a:hlinkClick r:id="rId2" action="ppaction://hlinksldjump"/>
              <a:extLst>
                <a:ext uri="{FF2B5EF4-FFF2-40B4-BE49-F238E27FC236}">
                  <a16:creationId xmlns:a16="http://schemas.microsoft.com/office/drawing/2014/main" id="{20E998AE-8554-9879-DF5E-DC70F5EFEEE0}"/>
                </a:ext>
              </a:extLst>
            </p:cNvPr>
            <p:cNvSpPr txBox="1"/>
            <p:nvPr/>
          </p:nvSpPr>
          <p:spPr>
            <a:xfrm>
              <a:off x="7786673" y="626784"/>
              <a:ext cx="70403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>
                  <a:solidFill>
                    <a:schemeClr val="bg1"/>
                  </a:solidFill>
                </a:rPr>
                <a:t>40</a:t>
              </a:r>
              <a:endParaRPr lang="ru-RU" sz="40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3546947C-9FFB-9FE6-024D-582E2C7E2480}"/>
              </a:ext>
            </a:extLst>
          </p:cNvPr>
          <p:cNvSpPr txBox="1"/>
          <p:nvPr/>
        </p:nvSpPr>
        <p:spPr>
          <a:xfrm>
            <a:off x="2771806" y="1484784"/>
            <a:ext cx="5610254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dirty="0">
                <a:solidFill>
                  <a:schemeClr val="bg1"/>
                </a:solidFill>
              </a:rPr>
              <a:t>«Летела сова – весёлая голова.</a:t>
            </a:r>
          </a:p>
          <a:p>
            <a:pPr algn="ctr"/>
            <a:r>
              <a:rPr lang="ru-RU" sz="3200" dirty="0">
                <a:solidFill>
                  <a:schemeClr val="bg1"/>
                </a:solidFill>
              </a:rPr>
              <a:t> Вот она летала-летала</a:t>
            </a:r>
          </a:p>
          <a:p>
            <a:pPr algn="ctr"/>
            <a:r>
              <a:rPr lang="ru-RU" sz="3200" dirty="0">
                <a:solidFill>
                  <a:schemeClr val="bg1"/>
                </a:solidFill>
              </a:rPr>
              <a:t>и села, </a:t>
            </a:r>
          </a:p>
          <a:p>
            <a:pPr algn="ctr"/>
            <a:r>
              <a:rPr lang="ru-RU" sz="3200" dirty="0">
                <a:solidFill>
                  <a:schemeClr val="bg1"/>
                </a:solidFill>
              </a:rPr>
              <a:t>да хвостиком повертела, </a:t>
            </a:r>
          </a:p>
          <a:p>
            <a:pPr algn="ctr"/>
            <a:r>
              <a:rPr lang="ru-RU" sz="3200" dirty="0">
                <a:solidFill>
                  <a:schemeClr val="bg1"/>
                </a:solidFill>
              </a:rPr>
              <a:t>да по сторонам поглядела</a:t>
            </a:r>
          </a:p>
          <a:p>
            <a:pPr algn="ctr"/>
            <a:r>
              <a:rPr lang="ru-RU" sz="3200" dirty="0">
                <a:solidFill>
                  <a:schemeClr val="bg1"/>
                </a:solidFill>
              </a:rPr>
              <a:t>И опять полетела…»</a:t>
            </a:r>
          </a:p>
          <a:p>
            <a:pPr algn="ctr"/>
            <a:r>
              <a:rPr lang="ru-RU" sz="3200" dirty="0">
                <a:solidFill>
                  <a:schemeClr val="bg1"/>
                </a:solidFill>
              </a:rPr>
              <a:t>Как называется такое начало, </a:t>
            </a:r>
          </a:p>
          <a:p>
            <a:pPr algn="ctr"/>
            <a:r>
              <a:rPr lang="ru-RU" sz="3200" dirty="0">
                <a:solidFill>
                  <a:schemeClr val="bg1"/>
                </a:solidFill>
              </a:rPr>
              <a:t>не связанное с содержанием?</a:t>
            </a:r>
          </a:p>
          <a:p>
            <a:pPr algn="ctr"/>
            <a:endParaRPr lang="ru-RU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7915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753BD2CF-5E9C-A41E-9F35-EC0F56C4B9B2}"/>
              </a:ext>
            </a:extLst>
          </p:cNvPr>
          <p:cNvGrpSpPr/>
          <p:nvPr/>
        </p:nvGrpSpPr>
        <p:grpSpPr>
          <a:xfrm>
            <a:off x="7771582" y="618139"/>
            <a:ext cx="734222" cy="725176"/>
            <a:chOff x="7771582" y="618139"/>
            <a:chExt cx="734222" cy="725176"/>
          </a:xfrm>
        </p:grpSpPr>
        <p:sp>
          <p:nvSpPr>
            <p:cNvPr id="2" name="Rectangle 254">
              <a:extLst>
                <a:ext uri="{FF2B5EF4-FFF2-40B4-BE49-F238E27FC236}">
                  <a16:creationId xmlns:a16="http://schemas.microsoft.com/office/drawing/2014/main" id="{6FB2AD01-0D57-C9A5-60E0-160B70E77AAC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3419336">
              <a:off x="7776105" y="613616"/>
              <a:ext cx="725176" cy="734222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3" name="TextBox 2">
              <a:hlinkClick r:id="rId2" action="ppaction://hlinksldjump"/>
              <a:extLst>
                <a:ext uri="{FF2B5EF4-FFF2-40B4-BE49-F238E27FC236}">
                  <a16:creationId xmlns:a16="http://schemas.microsoft.com/office/drawing/2014/main" id="{11A6E4A2-E9C7-B2F0-BF72-149792D8A8FE}"/>
                </a:ext>
              </a:extLst>
            </p:cNvPr>
            <p:cNvSpPr txBox="1"/>
            <p:nvPr/>
          </p:nvSpPr>
          <p:spPr>
            <a:xfrm>
              <a:off x="7786673" y="626784"/>
              <a:ext cx="70403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>
                  <a:solidFill>
                    <a:schemeClr val="bg1"/>
                  </a:solidFill>
                </a:rPr>
                <a:t>50</a:t>
              </a:r>
              <a:endParaRPr lang="ru-RU" sz="40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B92BF118-BCDC-58BF-221E-3F4AF75D64A9}"/>
              </a:ext>
            </a:extLst>
          </p:cNvPr>
          <p:cNvSpPr txBox="1"/>
          <p:nvPr/>
        </p:nvSpPr>
        <p:spPr>
          <a:xfrm>
            <a:off x="1835696" y="2060848"/>
            <a:ext cx="7116242" cy="40318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dirty="0">
                <a:solidFill>
                  <a:schemeClr val="bg1"/>
                </a:solidFill>
              </a:rPr>
              <a:t>«Я на добрые на дела тебе</a:t>
            </a:r>
          </a:p>
          <a:p>
            <a:pPr algn="ctr"/>
            <a:r>
              <a:rPr lang="ru-RU" sz="3200" dirty="0">
                <a:solidFill>
                  <a:schemeClr val="bg1"/>
                </a:solidFill>
              </a:rPr>
              <a:t>Дам своё благословение родительское,</a:t>
            </a:r>
          </a:p>
          <a:p>
            <a:pPr algn="ctr"/>
            <a:r>
              <a:rPr lang="ru-RU" sz="3200" dirty="0">
                <a:solidFill>
                  <a:schemeClr val="bg1"/>
                </a:solidFill>
              </a:rPr>
              <a:t>А на злые дела, на недобрые</a:t>
            </a:r>
          </a:p>
          <a:p>
            <a:pPr algn="ctr"/>
            <a:r>
              <a:rPr lang="ru-RU" sz="3200" dirty="0">
                <a:solidFill>
                  <a:schemeClr val="bg1"/>
                </a:solidFill>
              </a:rPr>
              <a:t>Моего тебе благословения нет!»</a:t>
            </a:r>
          </a:p>
          <a:p>
            <a:pPr algn="ctr"/>
            <a:r>
              <a:rPr lang="ru-RU" sz="3200" dirty="0">
                <a:solidFill>
                  <a:schemeClr val="bg1"/>
                </a:solidFill>
              </a:rPr>
              <a:t>Кого из былинных богатырей </a:t>
            </a:r>
          </a:p>
          <a:p>
            <a:pPr algn="ctr"/>
            <a:r>
              <a:rPr lang="ru-RU" sz="3200" dirty="0">
                <a:solidFill>
                  <a:schemeClr val="bg1"/>
                </a:solidFill>
              </a:rPr>
              <a:t>благословлял отец на подвиги </a:t>
            </a:r>
          </a:p>
          <a:p>
            <a:pPr algn="ctr"/>
            <a:r>
              <a:rPr lang="ru-RU" sz="3200" dirty="0">
                <a:solidFill>
                  <a:schemeClr val="bg1"/>
                </a:solidFill>
              </a:rPr>
              <a:t>такими словами?</a:t>
            </a:r>
          </a:p>
          <a:p>
            <a:pPr algn="ctr"/>
            <a:endParaRPr lang="ru-RU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7752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7">
            <a:extLst>
              <a:ext uri="{FF2B5EF4-FFF2-40B4-BE49-F238E27FC236}">
                <a16:creationId xmlns:a16="http://schemas.microsoft.com/office/drawing/2014/main" id="{803C7D38-AE82-5454-BA03-CA07E634C7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312407"/>
            <a:ext cx="2825064" cy="3137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073BC17-7941-94FD-D497-C6CB040073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157467"/>
            <a:ext cx="3306529" cy="4723610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0C922F7-9443-C3C1-FAF0-B983F1D5EAB0}"/>
              </a:ext>
            </a:extLst>
          </p:cNvPr>
          <p:cNvSpPr txBox="1"/>
          <p:nvPr/>
        </p:nvSpPr>
        <p:spPr>
          <a:xfrm>
            <a:off x="2771800" y="1052736"/>
            <a:ext cx="25202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u="sng" dirty="0">
                <a:solidFill>
                  <a:schemeClr val="bg1"/>
                </a:solidFill>
              </a:rPr>
              <a:t>Николай</a:t>
            </a:r>
          </a:p>
          <a:p>
            <a:pPr algn="ctr"/>
            <a:r>
              <a:rPr lang="ru-RU" sz="3600" u="sng" dirty="0">
                <a:solidFill>
                  <a:schemeClr val="bg1"/>
                </a:solidFill>
              </a:rPr>
              <a:t>Николаевич</a:t>
            </a:r>
          </a:p>
          <a:p>
            <a:pPr algn="ctr"/>
            <a:r>
              <a:rPr lang="ru-RU" sz="3600" u="sng" dirty="0">
                <a:solidFill>
                  <a:schemeClr val="bg1"/>
                </a:solidFill>
              </a:rPr>
              <a:t>Носов</a:t>
            </a:r>
          </a:p>
        </p:txBody>
      </p:sp>
      <p:sp>
        <p:nvSpPr>
          <p:cNvPr id="6" name="Rectangle 257">
            <a:hlinkClick r:id="rId4" action="ppaction://hlinksldjump"/>
            <a:extLst>
              <a:ext uri="{FF2B5EF4-FFF2-40B4-BE49-F238E27FC236}">
                <a16:creationId xmlns:a16="http://schemas.microsoft.com/office/drawing/2014/main" id="{6F303B8E-E47A-5A4B-C49D-6CB712129480}"/>
              </a:ext>
            </a:extLst>
          </p:cNvPr>
          <p:cNvSpPr>
            <a:spLocks noChangeArrowheads="1"/>
          </p:cNvSpPr>
          <p:nvPr/>
        </p:nvSpPr>
        <p:spPr bwMode="gray">
          <a:xfrm rot="3419336">
            <a:off x="7993572" y="5743752"/>
            <a:ext cx="479425" cy="5207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5533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57">
            <a:hlinkClick r:id="rId2" action="ppaction://hlinksldjump"/>
            <a:extLst>
              <a:ext uri="{FF2B5EF4-FFF2-40B4-BE49-F238E27FC236}">
                <a16:creationId xmlns:a16="http://schemas.microsoft.com/office/drawing/2014/main" id="{F61A9C01-DF03-5A7E-8474-E217EE49D64F}"/>
              </a:ext>
            </a:extLst>
          </p:cNvPr>
          <p:cNvSpPr>
            <a:spLocks noChangeArrowheads="1"/>
          </p:cNvSpPr>
          <p:nvPr/>
        </p:nvSpPr>
        <p:spPr bwMode="gray">
          <a:xfrm rot="3419336">
            <a:off x="7993572" y="5743752"/>
            <a:ext cx="479425" cy="5207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D2065DD-195C-3798-756A-093B581587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290523"/>
            <a:ext cx="2737382" cy="3910545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C49175C-3B5C-A828-9480-CD2F42868D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2947066"/>
            <a:ext cx="3600400" cy="391093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0002E2B-AD69-B6FE-7B57-FB82254EA4E3}"/>
              </a:ext>
            </a:extLst>
          </p:cNvPr>
          <p:cNvSpPr txBox="1"/>
          <p:nvPr/>
        </p:nvSpPr>
        <p:spPr>
          <a:xfrm>
            <a:off x="2771800" y="1052736"/>
            <a:ext cx="25202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u="sng" dirty="0">
                <a:solidFill>
                  <a:schemeClr val="bg1"/>
                </a:solidFill>
              </a:rPr>
              <a:t>Ганс</a:t>
            </a:r>
          </a:p>
          <a:p>
            <a:pPr algn="ctr"/>
            <a:r>
              <a:rPr lang="ru-RU" sz="3600" u="sng" dirty="0">
                <a:solidFill>
                  <a:schemeClr val="bg1"/>
                </a:solidFill>
              </a:rPr>
              <a:t>Христиан</a:t>
            </a:r>
          </a:p>
          <a:p>
            <a:pPr algn="ctr"/>
            <a:r>
              <a:rPr lang="ru-RU" sz="3600" u="sng" dirty="0">
                <a:solidFill>
                  <a:schemeClr val="bg1"/>
                </a:solidFill>
              </a:rPr>
              <a:t>Андерсен</a:t>
            </a:r>
          </a:p>
        </p:txBody>
      </p:sp>
    </p:spTree>
    <p:extLst>
      <p:ext uri="{BB962C8B-B14F-4D97-AF65-F5344CB8AC3E}">
        <p14:creationId xmlns:p14="http://schemas.microsoft.com/office/powerpoint/2010/main" val="2173277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68EDF34-D1EC-DDEE-46AB-CB338EFF89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88640"/>
            <a:ext cx="3156173" cy="4213654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7CDEE8B-BE28-EA8B-37C6-0D85792A10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445" y="2780928"/>
            <a:ext cx="5111477" cy="393440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FB608A2-C052-7B31-967B-D2612D0108CE}"/>
              </a:ext>
            </a:extLst>
          </p:cNvPr>
          <p:cNvSpPr txBox="1"/>
          <p:nvPr/>
        </p:nvSpPr>
        <p:spPr>
          <a:xfrm>
            <a:off x="6092753" y="1484784"/>
            <a:ext cx="25202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u="sng" dirty="0">
                <a:solidFill>
                  <a:schemeClr val="bg1"/>
                </a:solidFill>
              </a:rPr>
              <a:t>Марк</a:t>
            </a:r>
          </a:p>
          <a:p>
            <a:pPr algn="ctr"/>
            <a:r>
              <a:rPr lang="ru-RU" sz="3600" u="sng" dirty="0">
                <a:solidFill>
                  <a:schemeClr val="bg1"/>
                </a:solidFill>
              </a:rPr>
              <a:t>Твен</a:t>
            </a:r>
          </a:p>
        </p:txBody>
      </p:sp>
      <p:sp>
        <p:nvSpPr>
          <p:cNvPr id="2" name="Rectangle 257">
            <a:hlinkClick r:id="rId4" action="ppaction://hlinksldjump"/>
            <a:extLst>
              <a:ext uri="{FF2B5EF4-FFF2-40B4-BE49-F238E27FC236}">
                <a16:creationId xmlns:a16="http://schemas.microsoft.com/office/drawing/2014/main" id="{2FDD048D-A3D0-DBB7-42FF-45EA8054DECF}"/>
              </a:ext>
            </a:extLst>
          </p:cNvPr>
          <p:cNvSpPr>
            <a:spLocks noChangeArrowheads="1"/>
          </p:cNvSpPr>
          <p:nvPr/>
        </p:nvSpPr>
        <p:spPr bwMode="gray">
          <a:xfrm rot="3419336">
            <a:off x="7993572" y="5743752"/>
            <a:ext cx="479425" cy="5207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7418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57">
            <a:hlinkClick r:id="rId2" action="ppaction://hlinksldjump"/>
            <a:extLst>
              <a:ext uri="{FF2B5EF4-FFF2-40B4-BE49-F238E27FC236}">
                <a16:creationId xmlns:a16="http://schemas.microsoft.com/office/drawing/2014/main" id="{15CFFA25-9A1C-11B8-8B4C-0322E6CE7408}"/>
              </a:ext>
            </a:extLst>
          </p:cNvPr>
          <p:cNvSpPr>
            <a:spLocks noChangeArrowheads="1"/>
          </p:cNvSpPr>
          <p:nvPr/>
        </p:nvSpPr>
        <p:spPr bwMode="gray">
          <a:xfrm rot="3419336">
            <a:off x="2975505" y="5335701"/>
            <a:ext cx="479425" cy="5207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339752" y="45855"/>
            <a:ext cx="6696744" cy="1185223"/>
          </a:xfrm>
        </p:spPr>
        <p:txBody>
          <a:bodyPr/>
          <a:lstStyle/>
          <a:p>
            <a:r>
              <a:rPr lang="ru-RU" dirty="0"/>
              <a:t>Писатели</a:t>
            </a:r>
          </a:p>
        </p:txBody>
      </p:sp>
      <p:sp>
        <p:nvSpPr>
          <p:cNvPr id="24" name="Line 253"/>
          <p:cNvSpPr>
            <a:spLocks noChangeShapeType="1"/>
          </p:cNvSpPr>
          <p:nvPr/>
        </p:nvSpPr>
        <p:spPr bwMode="gray">
          <a:xfrm>
            <a:off x="3371800" y="5132172"/>
            <a:ext cx="4800600" cy="0"/>
          </a:xfrm>
          <a:prstGeom prst="line">
            <a:avLst/>
          </a:prstGeom>
          <a:noFill/>
          <a:ln w="25400">
            <a:solidFill>
              <a:schemeClr val="bg2"/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7" name="Line 256"/>
          <p:cNvSpPr>
            <a:spLocks noChangeShapeType="1"/>
          </p:cNvSpPr>
          <p:nvPr/>
        </p:nvSpPr>
        <p:spPr bwMode="gray">
          <a:xfrm>
            <a:off x="3371800" y="2619321"/>
            <a:ext cx="4800600" cy="0"/>
          </a:xfrm>
          <a:prstGeom prst="line">
            <a:avLst/>
          </a:prstGeom>
          <a:noFill/>
          <a:ln w="25400">
            <a:solidFill>
              <a:schemeClr val="bg2"/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9" name="Text Box 258"/>
          <p:cNvSpPr txBox="1">
            <a:spLocks noChangeArrowheads="1"/>
          </p:cNvSpPr>
          <p:nvPr/>
        </p:nvSpPr>
        <p:spPr bwMode="gray">
          <a:xfrm>
            <a:off x="3995936" y="1930049"/>
            <a:ext cx="755335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sz="40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charset="0"/>
              </a:rPr>
              <a:t>10</a:t>
            </a:r>
            <a:endParaRPr lang="en-US" sz="4000" dirty="0">
              <a:solidFill>
                <a:schemeClr val="accent1">
                  <a:lumMod val="20000"/>
                  <a:lumOff val="80000"/>
                </a:schemeClr>
              </a:solidFill>
              <a:latin typeface="Arial" charset="0"/>
            </a:endParaRPr>
          </a:p>
        </p:txBody>
      </p:sp>
      <p:sp>
        <p:nvSpPr>
          <p:cNvPr id="31" name="Line 260"/>
          <p:cNvSpPr>
            <a:spLocks noChangeShapeType="1"/>
          </p:cNvSpPr>
          <p:nvPr/>
        </p:nvSpPr>
        <p:spPr bwMode="gray">
          <a:xfrm>
            <a:off x="3371800" y="3457521"/>
            <a:ext cx="4800600" cy="0"/>
          </a:xfrm>
          <a:prstGeom prst="line">
            <a:avLst/>
          </a:prstGeom>
          <a:noFill/>
          <a:ln w="25400">
            <a:solidFill>
              <a:schemeClr val="bg2"/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4" name="Line 263"/>
          <p:cNvSpPr>
            <a:spLocks noChangeShapeType="1"/>
          </p:cNvSpPr>
          <p:nvPr/>
        </p:nvSpPr>
        <p:spPr bwMode="gray">
          <a:xfrm>
            <a:off x="3373388" y="4294134"/>
            <a:ext cx="4799012" cy="1587"/>
          </a:xfrm>
          <a:prstGeom prst="line">
            <a:avLst/>
          </a:prstGeom>
          <a:noFill/>
          <a:ln w="25400">
            <a:solidFill>
              <a:schemeClr val="bg2"/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7" name="Line 266"/>
          <p:cNvSpPr>
            <a:spLocks noChangeShapeType="1"/>
          </p:cNvSpPr>
          <p:nvPr/>
        </p:nvSpPr>
        <p:spPr bwMode="gray">
          <a:xfrm>
            <a:off x="3371800" y="5994346"/>
            <a:ext cx="4800600" cy="0"/>
          </a:xfrm>
          <a:prstGeom prst="line">
            <a:avLst/>
          </a:prstGeom>
          <a:noFill/>
          <a:ln w="25400">
            <a:solidFill>
              <a:schemeClr val="bg2"/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0" name="Text Box 269"/>
          <p:cNvSpPr txBox="1">
            <a:spLocks noChangeArrowheads="1"/>
          </p:cNvSpPr>
          <p:nvPr/>
        </p:nvSpPr>
        <p:spPr bwMode="gray">
          <a:xfrm>
            <a:off x="4572000" y="2826067"/>
            <a:ext cx="755335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ru-RU" sz="40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charset="0"/>
              </a:rPr>
              <a:t>20</a:t>
            </a:r>
            <a:endParaRPr lang="en-US" sz="4000" dirty="0">
              <a:solidFill>
                <a:schemeClr val="accent1">
                  <a:lumMod val="20000"/>
                  <a:lumOff val="80000"/>
                </a:schemeClr>
              </a:solidFill>
              <a:latin typeface="Arial" charset="0"/>
            </a:endParaRPr>
          </a:p>
        </p:txBody>
      </p:sp>
      <p:sp>
        <p:nvSpPr>
          <p:cNvPr id="41" name="Text Box 270"/>
          <p:cNvSpPr txBox="1">
            <a:spLocks noChangeArrowheads="1"/>
          </p:cNvSpPr>
          <p:nvPr/>
        </p:nvSpPr>
        <p:spPr bwMode="gray">
          <a:xfrm>
            <a:off x="5199099" y="3611809"/>
            <a:ext cx="755335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ru-RU" sz="40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charset="0"/>
              </a:rPr>
              <a:t>30</a:t>
            </a:r>
            <a:endParaRPr lang="en-US" sz="4000" dirty="0">
              <a:solidFill>
                <a:schemeClr val="accent1">
                  <a:lumMod val="20000"/>
                  <a:lumOff val="80000"/>
                </a:schemeClr>
              </a:solidFill>
              <a:latin typeface="Arial" charset="0"/>
            </a:endParaRPr>
          </a:p>
        </p:txBody>
      </p:sp>
      <p:sp>
        <p:nvSpPr>
          <p:cNvPr id="42" name="Text Box 271"/>
          <p:cNvSpPr txBox="1">
            <a:spLocks noChangeArrowheads="1"/>
          </p:cNvSpPr>
          <p:nvPr/>
        </p:nvSpPr>
        <p:spPr bwMode="gray">
          <a:xfrm>
            <a:off x="5772100" y="4448421"/>
            <a:ext cx="815527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sz="40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charset="0"/>
              </a:rPr>
              <a:t>40</a:t>
            </a:r>
            <a:endParaRPr lang="en-US" sz="4000" dirty="0">
              <a:solidFill>
                <a:schemeClr val="accent1">
                  <a:lumMod val="20000"/>
                  <a:lumOff val="80000"/>
                </a:schemeClr>
              </a:solidFill>
              <a:latin typeface="Arial" charset="0"/>
            </a:endParaRPr>
          </a:p>
        </p:txBody>
      </p:sp>
      <p:sp>
        <p:nvSpPr>
          <p:cNvPr id="43" name="Text Box 272"/>
          <p:cNvSpPr txBox="1">
            <a:spLocks noChangeArrowheads="1"/>
          </p:cNvSpPr>
          <p:nvPr/>
        </p:nvSpPr>
        <p:spPr bwMode="gray">
          <a:xfrm>
            <a:off x="6737488" y="5286460"/>
            <a:ext cx="755335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ru-RU" sz="40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charset="0"/>
              </a:rPr>
              <a:t>50</a:t>
            </a:r>
            <a:endParaRPr lang="en-US" sz="4000" dirty="0">
              <a:solidFill>
                <a:schemeClr val="accent1">
                  <a:lumMod val="20000"/>
                  <a:lumOff val="80000"/>
                </a:schemeClr>
              </a:solidFill>
              <a:latin typeface="Arial" charset="0"/>
            </a:endParaRPr>
          </a:p>
        </p:txBody>
      </p:sp>
      <p:sp>
        <p:nvSpPr>
          <p:cNvPr id="7" name="Rectangle 257">
            <a:hlinkClick r:id="rId3" action="ppaction://hlinksldjump"/>
            <a:extLst>
              <a:ext uri="{FF2B5EF4-FFF2-40B4-BE49-F238E27FC236}">
                <a16:creationId xmlns:a16="http://schemas.microsoft.com/office/drawing/2014/main" id="{4CDE4410-B79B-5CAB-DB2B-2D9115AA4E1C}"/>
              </a:ext>
            </a:extLst>
          </p:cNvPr>
          <p:cNvSpPr>
            <a:spLocks noChangeArrowheads="1"/>
          </p:cNvSpPr>
          <p:nvPr/>
        </p:nvSpPr>
        <p:spPr bwMode="gray">
          <a:xfrm rot="3419336">
            <a:off x="8231597" y="6043587"/>
            <a:ext cx="479425" cy="5207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28" name="Rectangle 257">
            <a:hlinkClick r:id="rId4" action="ppaction://hlinksldjump"/>
          </p:cNvPr>
          <p:cNvSpPr>
            <a:spLocks noChangeArrowheads="1"/>
          </p:cNvSpPr>
          <p:nvPr/>
        </p:nvSpPr>
        <p:spPr bwMode="gray">
          <a:xfrm rot="3419336">
            <a:off x="2975505" y="1886060"/>
            <a:ext cx="479425" cy="5207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2" name="Rectangle 257">
            <a:hlinkClick r:id="rId5" action="ppaction://hlinksldjump"/>
            <a:extLst>
              <a:ext uri="{FF2B5EF4-FFF2-40B4-BE49-F238E27FC236}">
                <a16:creationId xmlns:a16="http://schemas.microsoft.com/office/drawing/2014/main" id="{9862C1D6-0EB8-A708-4190-1710620FFB68}"/>
              </a:ext>
            </a:extLst>
          </p:cNvPr>
          <p:cNvSpPr>
            <a:spLocks noChangeArrowheads="1"/>
          </p:cNvSpPr>
          <p:nvPr/>
        </p:nvSpPr>
        <p:spPr bwMode="gray">
          <a:xfrm rot="3419336">
            <a:off x="2978606" y="2777278"/>
            <a:ext cx="479425" cy="5207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4" name="Rectangle 257">
            <a:hlinkClick r:id="rId6" action="ppaction://hlinksldjump"/>
            <a:extLst>
              <a:ext uri="{FF2B5EF4-FFF2-40B4-BE49-F238E27FC236}">
                <a16:creationId xmlns:a16="http://schemas.microsoft.com/office/drawing/2014/main" id="{EBE3739A-145B-D733-E6BC-E8C89F2B377E}"/>
              </a:ext>
            </a:extLst>
          </p:cNvPr>
          <p:cNvSpPr>
            <a:spLocks noChangeArrowheads="1"/>
          </p:cNvSpPr>
          <p:nvPr/>
        </p:nvSpPr>
        <p:spPr bwMode="gray">
          <a:xfrm rot="3419336">
            <a:off x="2978606" y="3623939"/>
            <a:ext cx="479425" cy="5207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5" name="Rectangle 257">
            <a:hlinkClick r:id="rId7" action="ppaction://hlinksldjump"/>
            <a:extLst>
              <a:ext uri="{FF2B5EF4-FFF2-40B4-BE49-F238E27FC236}">
                <a16:creationId xmlns:a16="http://schemas.microsoft.com/office/drawing/2014/main" id="{E9B84724-EDDE-827C-004C-5BA7D72E4FF8}"/>
              </a:ext>
            </a:extLst>
          </p:cNvPr>
          <p:cNvSpPr>
            <a:spLocks noChangeArrowheads="1"/>
          </p:cNvSpPr>
          <p:nvPr/>
        </p:nvSpPr>
        <p:spPr bwMode="gray">
          <a:xfrm rot="3419336">
            <a:off x="2975506" y="4528968"/>
            <a:ext cx="479425" cy="5207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7779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29" grpId="0"/>
      <p:bldP spid="40" grpId="0"/>
      <p:bldP spid="41" grpId="0"/>
      <p:bldP spid="42" grpId="0"/>
      <p:bldP spid="4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57">
            <a:hlinkClick r:id="rId2" action="ppaction://hlinksldjump"/>
            <a:extLst>
              <a:ext uri="{FF2B5EF4-FFF2-40B4-BE49-F238E27FC236}">
                <a16:creationId xmlns:a16="http://schemas.microsoft.com/office/drawing/2014/main" id="{C71DDFB4-481D-61B5-0CDB-561A01F1FA4C}"/>
              </a:ext>
            </a:extLst>
          </p:cNvPr>
          <p:cNvSpPr>
            <a:spLocks noChangeArrowheads="1"/>
          </p:cNvSpPr>
          <p:nvPr/>
        </p:nvSpPr>
        <p:spPr bwMode="gray">
          <a:xfrm rot="3419336">
            <a:off x="7993572" y="5743752"/>
            <a:ext cx="479425" cy="5207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081B0A3-5859-0884-3FEC-5F3A0D704F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332656"/>
            <a:ext cx="3283127" cy="4643280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BF5E32D-AC91-C883-C9CE-4A815F95EF8C}"/>
              </a:ext>
            </a:extLst>
          </p:cNvPr>
          <p:cNvSpPr txBox="1"/>
          <p:nvPr/>
        </p:nvSpPr>
        <p:spPr>
          <a:xfrm>
            <a:off x="2555776" y="1844824"/>
            <a:ext cx="25202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u="sng" dirty="0">
                <a:solidFill>
                  <a:schemeClr val="bg1"/>
                </a:solidFill>
              </a:rPr>
              <a:t>Антон</a:t>
            </a:r>
          </a:p>
          <a:p>
            <a:pPr algn="ctr"/>
            <a:r>
              <a:rPr lang="ru-RU" sz="3600" u="sng" dirty="0">
                <a:solidFill>
                  <a:schemeClr val="bg1"/>
                </a:solidFill>
              </a:rPr>
              <a:t>Павлович</a:t>
            </a:r>
          </a:p>
          <a:p>
            <a:pPr algn="ctr"/>
            <a:r>
              <a:rPr lang="ru-RU" sz="3600" u="sng" dirty="0">
                <a:solidFill>
                  <a:schemeClr val="bg1"/>
                </a:solidFill>
              </a:rPr>
              <a:t>Чехов</a:t>
            </a:r>
          </a:p>
        </p:txBody>
      </p:sp>
    </p:spTree>
    <p:extLst>
      <p:ext uri="{BB962C8B-B14F-4D97-AF65-F5344CB8AC3E}">
        <p14:creationId xmlns:p14="http://schemas.microsoft.com/office/powerpoint/2010/main" val="1527827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57">
            <a:hlinkClick r:id="rId2" action="ppaction://hlinksldjump"/>
            <a:extLst>
              <a:ext uri="{FF2B5EF4-FFF2-40B4-BE49-F238E27FC236}">
                <a16:creationId xmlns:a16="http://schemas.microsoft.com/office/drawing/2014/main" id="{6D6472B0-98D8-FD8B-738D-E903C9DAC3B7}"/>
              </a:ext>
            </a:extLst>
          </p:cNvPr>
          <p:cNvSpPr>
            <a:spLocks noChangeArrowheads="1"/>
          </p:cNvSpPr>
          <p:nvPr/>
        </p:nvSpPr>
        <p:spPr bwMode="gray">
          <a:xfrm rot="3419336">
            <a:off x="7993572" y="5743752"/>
            <a:ext cx="479425" cy="5207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35633C5-A16B-82F0-D06A-CC3DC7E121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16632"/>
            <a:ext cx="4293096" cy="4293096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A5392B4-C8CB-C953-CAD8-83B13A1FE8CC}"/>
              </a:ext>
            </a:extLst>
          </p:cNvPr>
          <p:cNvSpPr txBox="1"/>
          <p:nvPr/>
        </p:nvSpPr>
        <p:spPr>
          <a:xfrm>
            <a:off x="2699792" y="4653136"/>
            <a:ext cx="25202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u="sng" dirty="0">
                <a:solidFill>
                  <a:schemeClr val="bg1"/>
                </a:solidFill>
              </a:rPr>
              <a:t>Максим</a:t>
            </a:r>
          </a:p>
          <a:p>
            <a:pPr algn="ctr"/>
            <a:r>
              <a:rPr lang="ru-RU" sz="3600" u="sng" dirty="0">
                <a:solidFill>
                  <a:schemeClr val="bg1"/>
                </a:solidFill>
              </a:rPr>
              <a:t>Горький</a:t>
            </a:r>
          </a:p>
        </p:txBody>
      </p:sp>
    </p:spTree>
    <p:extLst>
      <p:ext uri="{BB962C8B-B14F-4D97-AF65-F5344CB8AC3E}">
        <p14:creationId xmlns:p14="http://schemas.microsoft.com/office/powerpoint/2010/main" val="3915169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61">
            <a:hlinkClick r:id="rId2" action="ppaction://hlinksldjump"/>
            <a:extLst>
              <a:ext uri="{FF2B5EF4-FFF2-40B4-BE49-F238E27FC236}">
                <a16:creationId xmlns:a16="http://schemas.microsoft.com/office/drawing/2014/main" id="{B082B11A-3669-2D71-82E2-B72B7B7E0941}"/>
              </a:ext>
            </a:extLst>
          </p:cNvPr>
          <p:cNvSpPr>
            <a:spLocks noChangeArrowheads="1"/>
          </p:cNvSpPr>
          <p:nvPr/>
        </p:nvSpPr>
        <p:spPr bwMode="gray">
          <a:xfrm rot="3419336">
            <a:off x="8214013" y="6076851"/>
            <a:ext cx="479425" cy="5207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8479C11-4F81-946F-C0DB-0C35CA47CB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548680"/>
            <a:ext cx="6318874" cy="3563845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463D7D0-A5EC-4934-AA88-EC80A34773AD}"/>
              </a:ext>
            </a:extLst>
          </p:cNvPr>
          <p:cNvSpPr txBox="1"/>
          <p:nvPr/>
        </p:nvSpPr>
        <p:spPr>
          <a:xfrm>
            <a:off x="3995936" y="4582875"/>
            <a:ext cx="25202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u="sng" dirty="0">
                <a:solidFill>
                  <a:schemeClr val="bg1"/>
                </a:solidFill>
              </a:rPr>
              <a:t>Александр</a:t>
            </a:r>
          </a:p>
          <a:p>
            <a:pPr algn="ctr"/>
            <a:r>
              <a:rPr lang="ru-RU" sz="3600" u="sng" dirty="0">
                <a:solidFill>
                  <a:schemeClr val="bg1"/>
                </a:solidFill>
              </a:rPr>
              <a:t>Сергеевич</a:t>
            </a:r>
          </a:p>
          <a:p>
            <a:pPr algn="ctr"/>
            <a:r>
              <a:rPr lang="ru-RU" sz="3600" u="sng" dirty="0">
                <a:solidFill>
                  <a:schemeClr val="bg1"/>
                </a:solidFill>
              </a:rPr>
              <a:t>Пушкин</a:t>
            </a:r>
          </a:p>
        </p:txBody>
      </p:sp>
    </p:spTree>
    <p:extLst>
      <p:ext uri="{BB962C8B-B14F-4D97-AF65-F5344CB8AC3E}">
        <p14:creationId xmlns:p14="http://schemas.microsoft.com/office/powerpoint/2010/main" val="1079921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61">
            <a:hlinkClick r:id="rId2" action="ppaction://hlinksldjump"/>
            <a:extLst>
              <a:ext uri="{FF2B5EF4-FFF2-40B4-BE49-F238E27FC236}">
                <a16:creationId xmlns:a16="http://schemas.microsoft.com/office/drawing/2014/main" id="{F07FF0A3-ECC0-9D8D-0D18-29CD16255652}"/>
              </a:ext>
            </a:extLst>
          </p:cNvPr>
          <p:cNvSpPr>
            <a:spLocks noChangeArrowheads="1"/>
          </p:cNvSpPr>
          <p:nvPr/>
        </p:nvSpPr>
        <p:spPr bwMode="gray">
          <a:xfrm rot="3419336">
            <a:off x="8214013" y="6076851"/>
            <a:ext cx="479425" cy="5207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3B19736-4A38-514D-9C3E-9BC5EE01A9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262030"/>
            <a:ext cx="6235228" cy="3605498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4F89DFC-22D1-7F20-A16D-2C6D0F38D104}"/>
              </a:ext>
            </a:extLst>
          </p:cNvPr>
          <p:cNvSpPr txBox="1"/>
          <p:nvPr/>
        </p:nvSpPr>
        <p:spPr>
          <a:xfrm>
            <a:off x="4283968" y="4582875"/>
            <a:ext cx="25202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u="sng" dirty="0">
                <a:solidFill>
                  <a:schemeClr val="bg1"/>
                </a:solidFill>
              </a:rPr>
              <a:t>Иван</a:t>
            </a:r>
          </a:p>
          <a:p>
            <a:pPr algn="ctr"/>
            <a:r>
              <a:rPr lang="ru-RU" sz="3600" u="sng" dirty="0">
                <a:solidFill>
                  <a:schemeClr val="bg1"/>
                </a:solidFill>
              </a:rPr>
              <a:t>Андреевич</a:t>
            </a:r>
          </a:p>
          <a:p>
            <a:pPr algn="ctr"/>
            <a:r>
              <a:rPr lang="ru-RU" sz="3600" u="sng" dirty="0">
                <a:solidFill>
                  <a:schemeClr val="bg1"/>
                </a:solidFill>
              </a:rPr>
              <a:t>Крылов </a:t>
            </a:r>
          </a:p>
        </p:txBody>
      </p:sp>
    </p:spTree>
    <p:extLst>
      <p:ext uri="{BB962C8B-B14F-4D97-AF65-F5344CB8AC3E}">
        <p14:creationId xmlns:p14="http://schemas.microsoft.com/office/powerpoint/2010/main" val="1792326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61">
            <a:hlinkClick r:id="rId2" action="ppaction://hlinksldjump"/>
            <a:extLst>
              <a:ext uri="{FF2B5EF4-FFF2-40B4-BE49-F238E27FC236}">
                <a16:creationId xmlns:a16="http://schemas.microsoft.com/office/drawing/2014/main" id="{5C9CA8E3-5743-2A1B-D411-DA5323E2D9D9}"/>
              </a:ext>
            </a:extLst>
          </p:cNvPr>
          <p:cNvSpPr>
            <a:spLocks noChangeArrowheads="1"/>
          </p:cNvSpPr>
          <p:nvPr/>
        </p:nvSpPr>
        <p:spPr bwMode="gray">
          <a:xfrm rot="3419336">
            <a:off x="8214013" y="6076851"/>
            <a:ext cx="479425" cy="5207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B2D51C3-DD3D-0468-2004-E561A59427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77945"/>
            <a:ext cx="4176464" cy="4601744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6CFB071-7484-52D0-6159-187F67809B7B}"/>
              </a:ext>
            </a:extLst>
          </p:cNvPr>
          <p:cNvSpPr txBox="1"/>
          <p:nvPr/>
        </p:nvSpPr>
        <p:spPr>
          <a:xfrm>
            <a:off x="2555776" y="4583038"/>
            <a:ext cx="25202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u="sng" dirty="0">
                <a:solidFill>
                  <a:schemeClr val="bg1"/>
                </a:solidFill>
              </a:rPr>
              <a:t>Михаил</a:t>
            </a:r>
          </a:p>
          <a:p>
            <a:pPr algn="ctr"/>
            <a:r>
              <a:rPr lang="ru-RU" sz="3600" u="sng" dirty="0">
                <a:solidFill>
                  <a:schemeClr val="bg1"/>
                </a:solidFill>
              </a:rPr>
              <a:t>Юрьевич</a:t>
            </a:r>
          </a:p>
          <a:p>
            <a:pPr algn="ctr"/>
            <a:r>
              <a:rPr lang="ru-RU" sz="3600" u="sng" dirty="0">
                <a:solidFill>
                  <a:schemeClr val="bg1"/>
                </a:solidFill>
              </a:rPr>
              <a:t>Лермонтов </a:t>
            </a:r>
          </a:p>
        </p:txBody>
      </p:sp>
    </p:spTree>
    <p:extLst>
      <p:ext uri="{BB962C8B-B14F-4D97-AF65-F5344CB8AC3E}">
        <p14:creationId xmlns:p14="http://schemas.microsoft.com/office/powerpoint/2010/main" val="2623493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61">
            <a:hlinkClick r:id="rId2" action="ppaction://hlinksldjump"/>
            <a:extLst>
              <a:ext uri="{FF2B5EF4-FFF2-40B4-BE49-F238E27FC236}">
                <a16:creationId xmlns:a16="http://schemas.microsoft.com/office/drawing/2014/main" id="{8B584B9C-6382-110A-A060-420003A8F0E3}"/>
              </a:ext>
            </a:extLst>
          </p:cNvPr>
          <p:cNvSpPr>
            <a:spLocks noChangeArrowheads="1"/>
          </p:cNvSpPr>
          <p:nvPr/>
        </p:nvSpPr>
        <p:spPr bwMode="gray">
          <a:xfrm rot="3419336">
            <a:off x="8214013" y="6076851"/>
            <a:ext cx="479425" cy="5207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B1DE452-5A4C-123D-11B9-65F2286EEC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77945"/>
            <a:ext cx="4442717" cy="4528816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1484B25-29B1-FE3C-2497-3C8675A581A9}"/>
              </a:ext>
            </a:extLst>
          </p:cNvPr>
          <p:cNvSpPr txBox="1"/>
          <p:nvPr/>
        </p:nvSpPr>
        <p:spPr>
          <a:xfrm>
            <a:off x="2627784" y="4869160"/>
            <a:ext cx="25202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u="sng" dirty="0">
                <a:solidFill>
                  <a:schemeClr val="bg1"/>
                </a:solidFill>
              </a:rPr>
              <a:t>Николай</a:t>
            </a:r>
          </a:p>
          <a:p>
            <a:pPr algn="ctr"/>
            <a:r>
              <a:rPr lang="ru-RU" sz="3600" u="sng" dirty="0">
                <a:solidFill>
                  <a:schemeClr val="bg1"/>
                </a:solidFill>
              </a:rPr>
              <a:t>Алексеевич</a:t>
            </a:r>
          </a:p>
          <a:p>
            <a:pPr algn="ctr"/>
            <a:r>
              <a:rPr lang="ru-RU" sz="3600" u="sng" dirty="0">
                <a:solidFill>
                  <a:schemeClr val="bg1"/>
                </a:solidFill>
              </a:rPr>
              <a:t>Некрасов</a:t>
            </a:r>
          </a:p>
        </p:txBody>
      </p:sp>
    </p:spTree>
    <p:extLst>
      <p:ext uri="{BB962C8B-B14F-4D97-AF65-F5344CB8AC3E}">
        <p14:creationId xmlns:p14="http://schemas.microsoft.com/office/powerpoint/2010/main" val="1000156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61">
            <a:hlinkClick r:id="rId2" action="ppaction://hlinksldjump"/>
            <a:extLst>
              <a:ext uri="{FF2B5EF4-FFF2-40B4-BE49-F238E27FC236}">
                <a16:creationId xmlns:a16="http://schemas.microsoft.com/office/drawing/2014/main" id="{557EF4C6-07F0-6D2B-EC66-9E732F268217}"/>
              </a:ext>
            </a:extLst>
          </p:cNvPr>
          <p:cNvSpPr>
            <a:spLocks noChangeArrowheads="1"/>
          </p:cNvSpPr>
          <p:nvPr/>
        </p:nvSpPr>
        <p:spPr bwMode="gray">
          <a:xfrm rot="3419336">
            <a:off x="8214013" y="6076851"/>
            <a:ext cx="479425" cy="5207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A78D627-138B-6738-EAB1-35A4D606B7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16632"/>
            <a:ext cx="3479897" cy="4816177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E87F444-B3B7-484F-6B5D-75ABFE594FF7}"/>
              </a:ext>
            </a:extLst>
          </p:cNvPr>
          <p:cNvSpPr txBox="1"/>
          <p:nvPr/>
        </p:nvSpPr>
        <p:spPr>
          <a:xfrm>
            <a:off x="2807370" y="4725144"/>
            <a:ext cx="27363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u="sng" dirty="0">
                <a:solidFill>
                  <a:schemeClr val="bg1"/>
                </a:solidFill>
              </a:rPr>
              <a:t>Константин</a:t>
            </a:r>
          </a:p>
          <a:p>
            <a:pPr algn="ctr"/>
            <a:r>
              <a:rPr lang="ru-RU" sz="3600" u="sng" dirty="0">
                <a:solidFill>
                  <a:schemeClr val="bg1"/>
                </a:solidFill>
              </a:rPr>
              <a:t>Михайлович</a:t>
            </a:r>
          </a:p>
          <a:p>
            <a:pPr algn="ctr"/>
            <a:r>
              <a:rPr lang="ru-RU" sz="3600" u="sng" dirty="0">
                <a:solidFill>
                  <a:schemeClr val="bg1"/>
                </a:solidFill>
              </a:rPr>
              <a:t>Симонов </a:t>
            </a:r>
          </a:p>
        </p:txBody>
      </p:sp>
    </p:spTree>
    <p:extLst>
      <p:ext uri="{BB962C8B-B14F-4D97-AF65-F5344CB8AC3E}">
        <p14:creationId xmlns:p14="http://schemas.microsoft.com/office/powerpoint/2010/main" val="2670596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64">
            <a:hlinkClick r:id="rId2" action="ppaction://hlinksldjump"/>
            <a:extLst>
              <a:ext uri="{FF2B5EF4-FFF2-40B4-BE49-F238E27FC236}">
                <a16:creationId xmlns:a16="http://schemas.microsoft.com/office/drawing/2014/main" id="{7D07900A-AD2C-1D28-E96A-1CBFAC4D0138}"/>
              </a:ext>
            </a:extLst>
          </p:cNvPr>
          <p:cNvSpPr>
            <a:spLocks noChangeArrowheads="1"/>
          </p:cNvSpPr>
          <p:nvPr/>
        </p:nvSpPr>
        <p:spPr bwMode="gray">
          <a:xfrm rot="3419336">
            <a:off x="8096976" y="6097027"/>
            <a:ext cx="479425" cy="529499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630B133-34AA-7448-54AF-005B244091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916832"/>
            <a:ext cx="7308304" cy="516605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FE4872F-115C-A70F-58E9-AE52C421A192}"/>
              </a:ext>
            </a:extLst>
          </p:cNvPr>
          <p:cNvSpPr txBox="1"/>
          <p:nvPr/>
        </p:nvSpPr>
        <p:spPr>
          <a:xfrm>
            <a:off x="4716016" y="1254695"/>
            <a:ext cx="2736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u="sng" dirty="0">
                <a:solidFill>
                  <a:schemeClr val="bg1"/>
                </a:solidFill>
              </a:rPr>
              <a:t>Маугли</a:t>
            </a:r>
          </a:p>
        </p:txBody>
      </p:sp>
    </p:spTree>
    <p:extLst>
      <p:ext uri="{BB962C8B-B14F-4D97-AF65-F5344CB8AC3E}">
        <p14:creationId xmlns:p14="http://schemas.microsoft.com/office/powerpoint/2010/main" val="2587201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64">
            <a:hlinkClick r:id="rId2" action="ppaction://hlinksldjump"/>
            <a:extLst>
              <a:ext uri="{FF2B5EF4-FFF2-40B4-BE49-F238E27FC236}">
                <a16:creationId xmlns:a16="http://schemas.microsoft.com/office/drawing/2014/main" id="{AF359EB2-07B6-2E0F-1EF2-CFDBEC6EDA68}"/>
              </a:ext>
            </a:extLst>
          </p:cNvPr>
          <p:cNvSpPr>
            <a:spLocks noChangeArrowheads="1"/>
          </p:cNvSpPr>
          <p:nvPr/>
        </p:nvSpPr>
        <p:spPr bwMode="gray">
          <a:xfrm rot="3419336">
            <a:off x="8096976" y="6097027"/>
            <a:ext cx="479425" cy="529499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FBF60FD-E22E-6AAB-7CDA-04C79E0FAE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8612" y="116439"/>
            <a:ext cx="3720430" cy="5034391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5F8995A-BCBE-6A74-AD2F-C979B856B506}"/>
              </a:ext>
            </a:extLst>
          </p:cNvPr>
          <p:cNvSpPr txBox="1"/>
          <p:nvPr/>
        </p:nvSpPr>
        <p:spPr>
          <a:xfrm>
            <a:off x="2915816" y="5378706"/>
            <a:ext cx="2736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u="sng" dirty="0">
                <a:solidFill>
                  <a:schemeClr val="bg1"/>
                </a:solidFill>
              </a:rPr>
              <a:t>Кот учёный</a:t>
            </a:r>
          </a:p>
        </p:txBody>
      </p:sp>
    </p:spTree>
    <p:extLst>
      <p:ext uri="{BB962C8B-B14F-4D97-AF65-F5344CB8AC3E}">
        <p14:creationId xmlns:p14="http://schemas.microsoft.com/office/powerpoint/2010/main" val="1021784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64">
            <a:hlinkClick r:id="rId2" action="ppaction://hlinksldjump"/>
            <a:extLst>
              <a:ext uri="{FF2B5EF4-FFF2-40B4-BE49-F238E27FC236}">
                <a16:creationId xmlns:a16="http://schemas.microsoft.com/office/drawing/2014/main" id="{5336FA1A-42F2-2712-57BB-5C17F50CCBA1}"/>
              </a:ext>
            </a:extLst>
          </p:cNvPr>
          <p:cNvSpPr>
            <a:spLocks noChangeArrowheads="1"/>
          </p:cNvSpPr>
          <p:nvPr/>
        </p:nvSpPr>
        <p:spPr bwMode="gray">
          <a:xfrm rot="3419336">
            <a:off x="8096976" y="6097027"/>
            <a:ext cx="479425" cy="529499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2D4BE65-DCE7-696D-3630-4136521979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75418"/>
            <a:ext cx="6143898" cy="4291952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F2920B5-697E-6FD8-71F5-54A188070FB9}"/>
              </a:ext>
            </a:extLst>
          </p:cNvPr>
          <p:cNvSpPr txBox="1"/>
          <p:nvPr/>
        </p:nvSpPr>
        <p:spPr>
          <a:xfrm>
            <a:off x="3851920" y="4941168"/>
            <a:ext cx="324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u="sng" dirty="0">
                <a:solidFill>
                  <a:schemeClr val="bg1"/>
                </a:solidFill>
              </a:rPr>
              <a:t>Илья Муромец</a:t>
            </a:r>
          </a:p>
        </p:txBody>
      </p:sp>
    </p:spTree>
    <p:extLst>
      <p:ext uri="{BB962C8B-B14F-4D97-AF65-F5344CB8AC3E}">
        <p14:creationId xmlns:p14="http://schemas.microsoft.com/office/powerpoint/2010/main" val="1735105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61">
            <a:hlinkClick r:id="rId2" action="ppaction://hlinksldjump"/>
            <a:extLst>
              <a:ext uri="{FF2B5EF4-FFF2-40B4-BE49-F238E27FC236}">
                <a16:creationId xmlns:a16="http://schemas.microsoft.com/office/drawing/2014/main" id="{6181470C-6518-A6B5-2588-8D87DEF599E2}"/>
              </a:ext>
            </a:extLst>
          </p:cNvPr>
          <p:cNvSpPr>
            <a:spLocks noChangeArrowheads="1"/>
          </p:cNvSpPr>
          <p:nvPr/>
        </p:nvSpPr>
        <p:spPr bwMode="gray">
          <a:xfrm rot="3419336">
            <a:off x="3043515" y="5391142"/>
            <a:ext cx="479425" cy="5207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339752" y="45855"/>
            <a:ext cx="6696744" cy="1185223"/>
          </a:xfrm>
        </p:spPr>
        <p:txBody>
          <a:bodyPr/>
          <a:lstStyle/>
          <a:p>
            <a:r>
              <a:rPr lang="ru-RU" dirty="0"/>
              <a:t>Поэты</a:t>
            </a:r>
          </a:p>
        </p:txBody>
      </p:sp>
      <p:sp>
        <p:nvSpPr>
          <p:cNvPr id="24" name="Line 253"/>
          <p:cNvSpPr>
            <a:spLocks noChangeShapeType="1"/>
          </p:cNvSpPr>
          <p:nvPr/>
        </p:nvSpPr>
        <p:spPr bwMode="gray">
          <a:xfrm>
            <a:off x="3371800" y="5133921"/>
            <a:ext cx="4800600" cy="0"/>
          </a:xfrm>
          <a:prstGeom prst="line">
            <a:avLst/>
          </a:prstGeom>
          <a:noFill/>
          <a:ln w="25400">
            <a:solidFill>
              <a:schemeClr val="bg2"/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7" name="Line 256"/>
          <p:cNvSpPr>
            <a:spLocks noChangeShapeType="1"/>
          </p:cNvSpPr>
          <p:nvPr/>
        </p:nvSpPr>
        <p:spPr bwMode="gray">
          <a:xfrm>
            <a:off x="3371800" y="2619321"/>
            <a:ext cx="4800600" cy="0"/>
          </a:xfrm>
          <a:prstGeom prst="line">
            <a:avLst/>
          </a:prstGeom>
          <a:noFill/>
          <a:ln w="25400">
            <a:solidFill>
              <a:schemeClr val="bg2"/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9" name="Text Box 258"/>
          <p:cNvSpPr txBox="1">
            <a:spLocks noChangeArrowheads="1"/>
          </p:cNvSpPr>
          <p:nvPr/>
        </p:nvSpPr>
        <p:spPr bwMode="gray">
          <a:xfrm>
            <a:off x="4045262" y="1949177"/>
            <a:ext cx="755335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ru-RU" sz="40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charset="0"/>
              </a:rPr>
              <a:t>10</a:t>
            </a:r>
            <a:endParaRPr lang="en-US" sz="4000" dirty="0">
              <a:solidFill>
                <a:schemeClr val="accent1">
                  <a:lumMod val="20000"/>
                  <a:lumOff val="80000"/>
                </a:schemeClr>
              </a:solidFill>
              <a:latin typeface="Arial" charset="0"/>
            </a:endParaRPr>
          </a:p>
        </p:txBody>
      </p:sp>
      <p:sp>
        <p:nvSpPr>
          <p:cNvPr id="31" name="Line 260"/>
          <p:cNvSpPr>
            <a:spLocks noChangeShapeType="1"/>
          </p:cNvSpPr>
          <p:nvPr/>
        </p:nvSpPr>
        <p:spPr bwMode="gray">
          <a:xfrm>
            <a:off x="3371800" y="3457521"/>
            <a:ext cx="4800600" cy="0"/>
          </a:xfrm>
          <a:prstGeom prst="line">
            <a:avLst/>
          </a:prstGeom>
          <a:noFill/>
          <a:ln w="25400">
            <a:solidFill>
              <a:schemeClr val="bg2"/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4" name="Line 263"/>
          <p:cNvSpPr>
            <a:spLocks noChangeShapeType="1"/>
          </p:cNvSpPr>
          <p:nvPr/>
        </p:nvSpPr>
        <p:spPr bwMode="gray">
          <a:xfrm>
            <a:off x="3373388" y="4294134"/>
            <a:ext cx="4799012" cy="1587"/>
          </a:xfrm>
          <a:prstGeom prst="line">
            <a:avLst/>
          </a:prstGeom>
          <a:noFill/>
          <a:ln w="25400">
            <a:solidFill>
              <a:schemeClr val="bg2"/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7" name="Line 266"/>
          <p:cNvSpPr>
            <a:spLocks noChangeShapeType="1"/>
          </p:cNvSpPr>
          <p:nvPr/>
        </p:nvSpPr>
        <p:spPr bwMode="gray">
          <a:xfrm>
            <a:off x="3371800" y="5994346"/>
            <a:ext cx="4800600" cy="0"/>
          </a:xfrm>
          <a:prstGeom prst="line">
            <a:avLst/>
          </a:prstGeom>
          <a:noFill/>
          <a:ln w="25400">
            <a:solidFill>
              <a:schemeClr val="bg2"/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0" name="Text Box 269"/>
          <p:cNvSpPr txBox="1">
            <a:spLocks noChangeArrowheads="1"/>
          </p:cNvSpPr>
          <p:nvPr/>
        </p:nvSpPr>
        <p:spPr bwMode="gray">
          <a:xfrm>
            <a:off x="4610406" y="2787377"/>
            <a:ext cx="755335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ru-RU" sz="40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charset="0"/>
              </a:rPr>
              <a:t>20</a:t>
            </a:r>
            <a:endParaRPr lang="en-US" sz="4000" dirty="0">
              <a:solidFill>
                <a:schemeClr val="accent1">
                  <a:lumMod val="20000"/>
                  <a:lumOff val="80000"/>
                </a:schemeClr>
              </a:solidFill>
              <a:latin typeface="Arial" charset="0"/>
            </a:endParaRPr>
          </a:p>
        </p:txBody>
      </p:sp>
      <p:sp>
        <p:nvSpPr>
          <p:cNvPr id="41" name="Text Box 270"/>
          <p:cNvSpPr txBox="1">
            <a:spLocks noChangeArrowheads="1"/>
          </p:cNvSpPr>
          <p:nvPr/>
        </p:nvSpPr>
        <p:spPr bwMode="gray">
          <a:xfrm>
            <a:off x="5472558" y="3618177"/>
            <a:ext cx="755335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sz="40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charset="0"/>
              </a:rPr>
              <a:t>30</a:t>
            </a:r>
            <a:endParaRPr lang="en-US" sz="4000" dirty="0">
              <a:solidFill>
                <a:schemeClr val="accent1">
                  <a:lumMod val="20000"/>
                  <a:lumOff val="80000"/>
                </a:schemeClr>
              </a:solidFill>
              <a:latin typeface="Arial" charset="0"/>
            </a:endParaRPr>
          </a:p>
        </p:txBody>
      </p:sp>
      <p:sp>
        <p:nvSpPr>
          <p:cNvPr id="42" name="Text Box 271"/>
          <p:cNvSpPr txBox="1">
            <a:spLocks noChangeArrowheads="1"/>
          </p:cNvSpPr>
          <p:nvPr/>
        </p:nvSpPr>
        <p:spPr bwMode="gray">
          <a:xfrm>
            <a:off x="6156176" y="4454701"/>
            <a:ext cx="755335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ru-RU" sz="40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charset="0"/>
              </a:rPr>
              <a:t>40</a:t>
            </a:r>
            <a:endParaRPr lang="en-US" sz="4000" dirty="0">
              <a:solidFill>
                <a:schemeClr val="accent1">
                  <a:lumMod val="20000"/>
                  <a:lumOff val="80000"/>
                </a:schemeClr>
              </a:solidFill>
              <a:latin typeface="Arial" charset="0"/>
            </a:endParaRPr>
          </a:p>
        </p:txBody>
      </p:sp>
      <p:sp>
        <p:nvSpPr>
          <p:cNvPr id="43" name="Text Box 272"/>
          <p:cNvSpPr txBox="1">
            <a:spLocks noChangeArrowheads="1"/>
          </p:cNvSpPr>
          <p:nvPr/>
        </p:nvSpPr>
        <p:spPr bwMode="gray">
          <a:xfrm>
            <a:off x="6946326" y="5286460"/>
            <a:ext cx="755335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sz="40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charset="0"/>
              </a:rPr>
              <a:t>50</a:t>
            </a:r>
            <a:endParaRPr lang="en-US" sz="4000" dirty="0">
              <a:solidFill>
                <a:schemeClr val="accent1">
                  <a:lumMod val="20000"/>
                  <a:lumOff val="80000"/>
                </a:schemeClr>
              </a:solidFill>
              <a:latin typeface="Arial" charset="0"/>
            </a:endParaRPr>
          </a:p>
        </p:txBody>
      </p:sp>
      <p:sp>
        <p:nvSpPr>
          <p:cNvPr id="7" name="Rectangle 261">
            <a:hlinkClick r:id="rId3" action="ppaction://hlinksldjump"/>
            <a:extLst>
              <a:ext uri="{FF2B5EF4-FFF2-40B4-BE49-F238E27FC236}">
                <a16:creationId xmlns:a16="http://schemas.microsoft.com/office/drawing/2014/main" id="{9DA2DB44-E773-2A62-12A6-7C404D9DA1FD}"/>
              </a:ext>
            </a:extLst>
          </p:cNvPr>
          <p:cNvSpPr>
            <a:spLocks noChangeArrowheads="1"/>
          </p:cNvSpPr>
          <p:nvPr/>
        </p:nvSpPr>
        <p:spPr bwMode="gray">
          <a:xfrm rot="3419336">
            <a:off x="8214013" y="6076851"/>
            <a:ext cx="479425" cy="5207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6" name="Rectangle 261">
            <a:hlinkClick r:id="rId4" action="ppaction://hlinksldjump"/>
            <a:extLst>
              <a:ext uri="{FF2B5EF4-FFF2-40B4-BE49-F238E27FC236}">
                <a16:creationId xmlns:a16="http://schemas.microsoft.com/office/drawing/2014/main" id="{1E135977-DCE0-A67B-F9D3-EC814647F2A7}"/>
              </a:ext>
            </a:extLst>
          </p:cNvPr>
          <p:cNvSpPr>
            <a:spLocks noChangeArrowheads="1"/>
          </p:cNvSpPr>
          <p:nvPr/>
        </p:nvSpPr>
        <p:spPr bwMode="gray">
          <a:xfrm rot="3419336">
            <a:off x="3015115" y="1927328"/>
            <a:ext cx="479425" cy="5207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32" name="Rectangle 261">
            <a:hlinkClick r:id="rId5" action="ppaction://hlinksldjump"/>
          </p:cNvPr>
          <p:cNvSpPr>
            <a:spLocks noChangeArrowheads="1"/>
          </p:cNvSpPr>
          <p:nvPr/>
        </p:nvSpPr>
        <p:spPr bwMode="gray">
          <a:xfrm rot="3419336">
            <a:off x="2975507" y="2795661"/>
            <a:ext cx="479425" cy="5207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2" name="Rectangle 261">
            <a:hlinkClick r:id="rId6" action="ppaction://hlinksldjump"/>
            <a:extLst>
              <a:ext uri="{FF2B5EF4-FFF2-40B4-BE49-F238E27FC236}">
                <a16:creationId xmlns:a16="http://schemas.microsoft.com/office/drawing/2014/main" id="{C1A9F987-061D-1B78-22C7-A79BB55CBB9A}"/>
              </a:ext>
            </a:extLst>
          </p:cNvPr>
          <p:cNvSpPr>
            <a:spLocks noChangeArrowheads="1"/>
          </p:cNvSpPr>
          <p:nvPr/>
        </p:nvSpPr>
        <p:spPr bwMode="gray">
          <a:xfrm rot="3419336">
            <a:off x="2954427" y="3641633"/>
            <a:ext cx="479425" cy="5207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4" name="Rectangle 261">
            <a:hlinkClick r:id="rId7" action="ppaction://hlinksldjump"/>
            <a:extLst>
              <a:ext uri="{FF2B5EF4-FFF2-40B4-BE49-F238E27FC236}">
                <a16:creationId xmlns:a16="http://schemas.microsoft.com/office/drawing/2014/main" id="{99A2E284-2319-5D6C-F93D-1CC9717B07B1}"/>
              </a:ext>
            </a:extLst>
          </p:cNvPr>
          <p:cNvSpPr>
            <a:spLocks noChangeArrowheads="1"/>
          </p:cNvSpPr>
          <p:nvPr/>
        </p:nvSpPr>
        <p:spPr bwMode="gray">
          <a:xfrm rot="3419336">
            <a:off x="3038271" y="4502057"/>
            <a:ext cx="479425" cy="5207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2846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9" grpId="0"/>
      <p:bldP spid="40" grpId="0"/>
      <p:bldP spid="41" grpId="0"/>
      <p:bldP spid="42" grpId="0"/>
      <p:bldP spid="43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64">
            <a:hlinkClick r:id="rId2" action="ppaction://hlinksldjump"/>
            <a:extLst>
              <a:ext uri="{FF2B5EF4-FFF2-40B4-BE49-F238E27FC236}">
                <a16:creationId xmlns:a16="http://schemas.microsoft.com/office/drawing/2014/main" id="{7A14CC79-A1B5-9D59-A6B0-BCEED47EF8D8}"/>
              </a:ext>
            </a:extLst>
          </p:cNvPr>
          <p:cNvSpPr>
            <a:spLocks noChangeArrowheads="1"/>
          </p:cNvSpPr>
          <p:nvPr/>
        </p:nvSpPr>
        <p:spPr bwMode="gray">
          <a:xfrm rot="3419336">
            <a:off x="8096976" y="6097027"/>
            <a:ext cx="479425" cy="529499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03A72F5-D4FC-64A6-CCC5-DF8947CDC8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9102" y="260648"/>
            <a:ext cx="6300192" cy="3536508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19C365A-9B5A-363E-C73D-12E868D1F708}"/>
              </a:ext>
            </a:extLst>
          </p:cNvPr>
          <p:cNvSpPr txBox="1"/>
          <p:nvPr/>
        </p:nvSpPr>
        <p:spPr>
          <a:xfrm>
            <a:off x="3851920" y="4941168"/>
            <a:ext cx="374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u="sng" dirty="0">
                <a:solidFill>
                  <a:schemeClr val="bg1"/>
                </a:solidFill>
              </a:rPr>
              <a:t>Рикки-Тикки-Тави</a:t>
            </a:r>
          </a:p>
        </p:txBody>
      </p:sp>
    </p:spTree>
    <p:extLst>
      <p:ext uri="{BB962C8B-B14F-4D97-AF65-F5344CB8AC3E}">
        <p14:creationId xmlns:p14="http://schemas.microsoft.com/office/powerpoint/2010/main" val="2290288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64">
            <a:hlinkClick r:id="rId2" action="ppaction://hlinksldjump"/>
            <a:extLst>
              <a:ext uri="{FF2B5EF4-FFF2-40B4-BE49-F238E27FC236}">
                <a16:creationId xmlns:a16="http://schemas.microsoft.com/office/drawing/2014/main" id="{494E6351-6A4D-FA55-A312-EC388D7E3192}"/>
              </a:ext>
            </a:extLst>
          </p:cNvPr>
          <p:cNvSpPr>
            <a:spLocks noChangeArrowheads="1"/>
          </p:cNvSpPr>
          <p:nvPr/>
        </p:nvSpPr>
        <p:spPr bwMode="gray">
          <a:xfrm rot="3419336">
            <a:off x="8096976" y="6097027"/>
            <a:ext cx="479425" cy="529499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974F71C-CE90-7F50-4F34-5846B2CF8B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332656"/>
            <a:ext cx="5280587" cy="3960440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4EBDDEA-57D9-15C4-7C1F-0B44AB18D26D}"/>
              </a:ext>
            </a:extLst>
          </p:cNvPr>
          <p:cNvSpPr txBox="1"/>
          <p:nvPr/>
        </p:nvSpPr>
        <p:spPr>
          <a:xfrm>
            <a:off x="3851920" y="4941168"/>
            <a:ext cx="374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u="sng" dirty="0">
                <a:solidFill>
                  <a:schemeClr val="bg1"/>
                </a:solidFill>
              </a:rPr>
              <a:t>Жилин</a:t>
            </a:r>
          </a:p>
        </p:txBody>
      </p:sp>
    </p:spTree>
    <p:extLst>
      <p:ext uri="{BB962C8B-B14F-4D97-AF65-F5344CB8AC3E}">
        <p14:creationId xmlns:p14="http://schemas.microsoft.com/office/powerpoint/2010/main" val="193395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54">
            <a:hlinkClick r:id="rId2" action="ppaction://hlinksldjump"/>
            <a:extLst>
              <a:ext uri="{FF2B5EF4-FFF2-40B4-BE49-F238E27FC236}">
                <a16:creationId xmlns:a16="http://schemas.microsoft.com/office/drawing/2014/main" id="{A2FABF8D-9B76-3056-D87C-4F27358278AD}"/>
              </a:ext>
            </a:extLst>
          </p:cNvPr>
          <p:cNvSpPr>
            <a:spLocks noChangeArrowheads="1"/>
          </p:cNvSpPr>
          <p:nvPr/>
        </p:nvSpPr>
        <p:spPr bwMode="gray">
          <a:xfrm rot="3419336">
            <a:off x="7993571" y="6034864"/>
            <a:ext cx="479425" cy="5207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folHlink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6D2DBF0-AAFA-7610-0010-9BB31171DCEB}"/>
              </a:ext>
            </a:extLst>
          </p:cNvPr>
          <p:cNvSpPr txBox="1"/>
          <p:nvPr/>
        </p:nvSpPr>
        <p:spPr>
          <a:xfrm>
            <a:off x="3563888" y="332656"/>
            <a:ext cx="374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u="sng" dirty="0">
                <a:solidFill>
                  <a:schemeClr val="bg1"/>
                </a:solidFill>
              </a:rPr>
              <a:t>…честь смолоду!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DB9BFEC-B487-E61D-1D2F-D21F86E128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7283" y="1196752"/>
            <a:ext cx="6096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68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54">
            <a:hlinkClick r:id="rId2" action="ppaction://hlinksldjump"/>
            <a:extLst>
              <a:ext uri="{FF2B5EF4-FFF2-40B4-BE49-F238E27FC236}">
                <a16:creationId xmlns:a16="http://schemas.microsoft.com/office/drawing/2014/main" id="{5762948F-1C80-2708-44D6-3C1FEF537F23}"/>
              </a:ext>
            </a:extLst>
          </p:cNvPr>
          <p:cNvSpPr>
            <a:spLocks noChangeArrowheads="1"/>
          </p:cNvSpPr>
          <p:nvPr/>
        </p:nvSpPr>
        <p:spPr bwMode="gray">
          <a:xfrm rot="3419336">
            <a:off x="7993571" y="6034864"/>
            <a:ext cx="479425" cy="5207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folHlink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1612D58-0CB4-8091-D3A0-EED0DDA88508}"/>
              </a:ext>
            </a:extLst>
          </p:cNvPr>
          <p:cNvSpPr txBox="1"/>
          <p:nvPr/>
        </p:nvSpPr>
        <p:spPr>
          <a:xfrm>
            <a:off x="3635896" y="620688"/>
            <a:ext cx="374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u="sng" dirty="0">
                <a:solidFill>
                  <a:schemeClr val="bg1"/>
                </a:solidFill>
              </a:rPr>
              <a:t>Былина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DB47BBF-8BF6-C4C0-23A8-5D8BDB3A22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412776"/>
            <a:ext cx="6591300" cy="4286250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583567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54">
            <a:hlinkClick r:id="rId2" action="ppaction://hlinksldjump"/>
            <a:extLst>
              <a:ext uri="{FF2B5EF4-FFF2-40B4-BE49-F238E27FC236}">
                <a16:creationId xmlns:a16="http://schemas.microsoft.com/office/drawing/2014/main" id="{0DD09677-6296-9E4B-FE3E-66DC8F55B871}"/>
              </a:ext>
            </a:extLst>
          </p:cNvPr>
          <p:cNvSpPr>
            <a:spLocks noChangeArrowheads="1"/>
          </p:cNvSpPr>
          <p:nvPr/>
        </p:nvSpPr>
        <p:spPr bwMode="gray">
          <a:xfrm rot="3419336">
            <a:off x="7993571" y="6034864"/>
            <a:ext cx="479425" cy="5207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folHlink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2B42856-CCE4-7C44-4435-4C67C2787786}"/>
              </a:ext>
            </a:extLst>
          </p:cNvPr>
          <p:cNvSpPr txBox="1"/>
          <p:nvPr/>
        </p:nvSpPr>
        <p:spPr>
          <a:xfrm>
            <a:off x="3707904" y="620688"/>
            <a:ext cx="374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u="sng" dirty="0">
                <a:solidFill>
                  <a:schemeClr val="bg1"/>
                </a:solidFill>
              </a:rPr>
              <a:t>Сказка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1376722-3955-4C3E-BC78-3A79AD61A6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3462" y="1628800"/>
            <a:ext cx="6393726" cy="4099977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882556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54">
            <a:hlinkClick r:id="rId2" action="ppaction://hlinksldjump"/>
            <a:extLst>
              <a:ext uri="{FF2B5EF4-FFF2-40B4-BE49-F238E27FC236}">
                <a16:creationId xmlns:a16="http://schemas.microsoft.com/office/drawing/2014/main" id="{E7F252A2-79D0-A2A8-5B1B-2FF31EB07DBB}"/>
              </a:ext>
            </a:extLst>
          </p:cNvPr>
          <p:cNvSpPr>
            <a:spLocks noChangeArrowheads="1"/>
          </p:cNvSpPr>
          <p:nvPr/>
        </p:nvSpPr>
        <p:spPr bwMode="gray">
          <a:xfrm rot="3419336">
            <a:off x="7993571" y="6034864"/>
            <a:ext cx="479425" cy="5207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folHlink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14487DB-1490-E4D1-91A6-B6CC6B8D2595}"/>
              </a:ext>
            </a:extLst>
          </p:cNvPr>
          <p:cNvSpPr txBox="1"/>
          <p:nvPr/>
        </p:nvSpPr>
        <p:spPr>
          <a:xfrm>
            <a:off x="3635896" y="2782669"/>
            <a:ext cx="374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u="sng" dirty="0">
                <a:solidFill>
                  <a:schemeClr val="bg1"/>
                </a:solidFill>
              </a:rPr>
              <a:t>Присказка 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F0DC8C6-3D58-AAE7-BFA8-3F8DAE61AF1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13" t="-1908" r="8156" b="49274"/>
          <a:stretch/>
        </p:blipFill>
        <p:spPr>
          <a:xfrm>
            <a:off x="5417550" y="188640"/>
            <a:ext cx="3744416" cy="287735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9899199-3D82-4CEC-E50E-1D6322098DA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50059" r="-383"/>
          <a:stretch/>
        </p:blipFill>
        <p:spPr>
          <a:xfrm>
            <a:off x="1128137" y="3789040"/>
            <a:ext cx="5015518" cy="273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815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54">
            <a:hlinkClick r:id="rId2" action="ppaction://hlinksldjump"/>
            <a:extLst>
              <a:ext uri="{FF2B5EF4-FFF2-40B4-BE49-F238E27FC236}">
                <a16:creationId xmlns:a16="http://schemas.microsoft.com/office/drawing/2014/main" id="{72BFE887-211E-D56E-8FED-505D3C7A75F7}"/>
              </a:ext>
            </a:extLst>
          </p:cNvPr>
          <p:cNvSpPr>
            <a:spLocks noChangeArrowheads="1"/>
          </p:cNvSpPr>
          <p:nvPr/>
        </p:nvSpPr>
        <p:spPr bwMode="gray">
          <a:xfrm rot="3419336">
            <a:off x="7993571" y="6034864"/>
            <a:ext cx="479425" cy="5207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folHlink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CF89D14-105F-941F-58AE-D96371C8B769}"/>
              </a:ext>
            </a:extLst>
          </p:cNvPr>
          <p:cNvSpPr txBox="1"/>
          <p:nvPr/>
        </p:nvSpPr>
        <p:spPr>
          <a:xfrm>
            <a:off x="3851920" y="4941168"/>
            <a:ext cx="324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u="sng" dirty="0">
                <a:solidFill>
                  <a:schemeClr val="bg1"/>
                </a:solidFill>
              </a:rPr>
              <a:t>Илью Муромца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208D71B-3446-C2D2-0DD4-17D25A71382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20" t="9661" r="1282" b="9661"/>
          <a:stretch/>
        </p:blipFill>
        <p:spPr>
          <a:xfrm>
            <a:off x="1475656" y="404664"/>
            <a:ext cx="7560840" cy="3888433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413473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CF28E96-4275-4A4A-7061-4786D100C826}"/>
              </a:ext>
            </a:extLst>
          </p:cNvPr>
          <p:cNvSpPr txBox="1"/>
          <p:nvPr/>
        </p:nvSpPr>
        <p:spPr>
          <a:xfrm>
            <a:off x="2051720" y="116632"/>
            <a:ext cx="727305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dirty="0">
                <a:solidFill>
                  <a:schemeClr val="bg1"/>
                </a:solidFill>
                <a:latin typeface="Monotype Corsiva" panose="03010101010201010101" pitchFamily="66" charset="0"/>
              </a:rPr>
              <a:t>Автор: Креницина Елена Алексеевна </a:t>
            </a:r>
          </a:p>
          <a:p>
            <a:pPr algn="ctr">
              <a:defRPr/>
            </a:pPr>
            <a:r>
              <a:rPr lang="ru-RU" sz="2000" dirty="0">
                <a:solidFill>
                  <a:schemeClr val="bg1"/>
                </a:solidFill>
                <a:latin typeface="Monotype Corsiva" panose="03010101010201010101" pitchFamily="66" charset="0"/>
              </a:rPr>
              <a:t> учитель-логопед, библиотекарь</a:t>
            </a:r>
          </a:p>
          <a:p>
            <a:pPr algn="ctr">
              <a:defRPr/>
            </a:pPr>
            <a:r>
              <a:rPr lang="ru-RU" sz="2000" dirty="0">
                <a:solidFill>
                  <a:schemeClr val="bg1"/>
                </a:solidFill>
                <a:latin typeface="Monotype Corsiva" panose="03010101010201010101" pitchFamily="66" charset="0"/>
              </a:rPr>
              <a:t>МОБУ «Специальная (коррекционная) школа» </a:t>
            </a:r>
            <a:r>
              <a:rPr lang="ru-RU" sz="2000" dirty="0" err="1">
                <a:solidFill>
                  <a:schemeClr val="bg1"/>
                </a:solidFill>
                <a:latin typeface="Monotype Corsiva" panose="03010101010201010101" pitchFamily="66" charset="0"/>
              </a:rPr>
              <a:t>г.Бузулук</a:t>
            </a:r>
            <a:endParaRPr lang="en-US" sz="2000" dirty="0">
              <a:solidFill>
                <a:schemeClr val="bg1"/>
              </a:solidFill>
              <a:latin typeface="Monotype Corsiva" panose="03010101010201010101" pitchFamily="66" charset="0"/>
            </a:endParaRPr>
          </a:p>
          <a:p>
            <a:pPr algn="ctr">
              <a:defRPr/>
            </a:pPr>
            <a:r>
              <a:rPr lang="en-US" sz="2000" dirty="0">
                <a:solidFill>
                  <a:schemeClr val="bg1"/>
                </a:solidFill>
                <a:latin typeface="Monotype Corsiva" panose="03010101010201010101" pitchFamily="66" charset="0"/>
              </a:rPr>
              <a:t>E-mail: </a:t>
            </a:r>
            <a:r>
              <a:rPr lang="en-US" sz="2000" dirty="0">
                <a:solidFill>
                  <a:schemeClr val="bg1"/>
                </a:solidFill>
                <a:latin typeface="Monotype Corsiva" panose="03010101010201010101" pitchFamily="66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Krenicina@gmail.com</a:t>
            </a:r>
            <a:r>
              <a:rPr lang="en-US" sz="2000" dirty="0">
                <a:solidFill>
                  <a:schemeClr val="bg1"/>
                </a:solidFill>
                <a:latin typeface="Monotype Corsiva" panose="03010101010201010101" pitchFamily="66" charset="0"/>
              </a:rPr>
              <a:t> </a:t>
            </a:r>
            <a:endParaRPr lang="ru-RU" sz="2000" dirty="0">
              <a:solidFill>
                <a:schemeClr val="bg1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03CF419-AB82-E6C3-9D1A-15F6E354C331}"/>
              </a:ext>
            </a:extLst>
          </p:cNvPr>
          <p:cNvSpPr txBox="1"/>
          <p:nvPr/>
        </p:nvSpPr>
        <p:spPr>
          <a:xfrm>
            <a:off x="1331640" y="1340768"/>
            <a:ext cx="7668344" cy="52014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dirty="0">
                <a:solidFill>
                  <a:schemeClr val="bg1"/>
                </a:solidFill>
                <a:latin typeface="Monotype Corsiva" panose="03010101010201010101" pitchFamily="66" charset="0"/>
              </a:rPr>
              <a:t>При создании работы использовались текстовые и иллюстрационные </a:t>
            </a:r>
          </a:p>
          <a:p>
            <a:pPr>
              <a:defRPr/>
            </a:pPr>
            <a:r>
              <a:rPr lang="ru-RU" sz="1600" dirty="0">
                <a:solidFill>
                  <a:schemeClr val="bg1"/>
                </a:solidFill>
                <a:latin typeface="Monotype Corsiva" panose="03010101010201010101" pitchFamily="66" charset="0"/>
              </a:rPr>
              <a:t>материалы:</a:t>
            </a:r>
          </a:p>
          <a:p>
            <a:pPr marL="342900" lvl="0" indent="-342900" algn="just"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1600" dirty="0">
                <a:solidFill>
                  <a:schemeClr val="bg1"/>
                </a:solidFill>
                <a:effectLst/>
                <a:latin typeface="Monotype Corsiva" panose="03010101010201010101" pitchFamily="66" charset="0"/>
                <a:ea typeface="Calibri" panose="020F0502020204030204" pitchFamily="34" charset="0"/>
              </a:rPr>
              <a:t>Аксёнова, А.К. Чтение (для обучающихся с интеллектуальными нарушениями) 7 класс: учебное издание </a:t>
            </a:r>
            <a:r>
              <a:rPr lang="ru-RU" sz="1600" u="sng" dirty="0">
                <a:solidFill>
                  <a:schemeClr val="bg1"/>
                </a:solidFill>
                <a:effectLst/>
                <a:latin typeface="Monotype Corsiva" panose="03010101010201010101" pitchFamily="66" charset="0"/>
                <a:ea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–</a:t>
            </a:r>
            <a:r>
              <a:rPr lang="ru-RU" sz="1600" dirty="0">
                <a:solidFill>
                  <a:schemeClr val="bg1"/>
                </a:solidFill>
                <a:effectLst/>
                <a:latin typeface="Monotype Corsiva" panose="03010101010201010101" pitchFamily="66" charset="0"/>
                <a:ea typeface="Calibri" panose="020F0502020204030204" pitchFamily="34" charset="0"/>
              </a:rPr>
              <a:t> Москва: Просвещение, 2019</a:t>
            </a:r>
          </a:p>
          <a:p>
            <a:pPr marL="342900" lvl="0" indent="-342900" algn="just"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1600" dirty="0">
                <a:solidFill>
                  <a:schemeClr val="bg1"/>
                </a:solidFill>
                <a:effectLst/>
                <a:latin typeface="Monotype Corsiva" panose="03010101010201010101" pitchFamily="66" charset="0"/>
                <a:ea typeface="Calibri" panose="020F0502020204030204" pitchFamily="34" charset="0"/>
              </a:rPr>
              <a:t>Аксёнова, А.К., Шишкова, М.И. Чтение (для обучающихся с интеллектуальными нарушениями) 9 класс: учебное издание </a:t>
            </a:r>
            <a:r>
              <a:rPr lang="ru-RU" sz="1600" u="sng" dirty="0">
                <a:solidFill>
                  <a:schemeClr val="bg1"/>
                </a:solidFill>
                <a:effectLst/>
                <a:latin typeface="Monotype Corsiva" panose="03010101010201010101" pitchFamily="66" charset="0"/>
                <a:ea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–</a:t>
            </a:r>
            <a:r>
              <a:rPr lang="ru-RU" sz="1600" dirty="0">
                <a:solidFill>
                  <a:schemeClr val="bg1"/>
                </a:solidFill>
                <a:effectLst/>
                <a:latin typeface="Monotype Corsiva" panose="03010101010201010101" pitchFamily="66" charset="0"/>
                <a:ea typeface="Calibri" panose="020F0502020204030204" pitchFamily="34" charset="0"/>
              </a:rPr>
              <a:t> Москва: Просвещение, 2020</a:t>
            </a:r>
          </a:p>
          <a:p>
            <a:pPr marL="342900" lvl="0" indent="-342900" algn="just"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1600" dirty="0" err="1">
                <a:solidFill>
                  <a:schemeClr val="bg1"/>
                </a:solidFill>
                <a:effectLst/>
                <a:latin typeface="Monotype Corsiva" panose="03010101010201010101" pitchFamily="66" charset="0"/>
                <a:ea typeface="Calibri" panose="020F0502020204030204" pitchFamily="34" charset="0"/>
              </a:rPr>
              <a:t>Бгажнокова</a:t>
            </a:r>
            <a:r>
              <a:rPr lang="ru-RU" sz="1600" dirty="0">
                <a:solidFill>
                  <a:schemeClr val="bg1"/>
                </a:solidFill>
                <a:effectLst/>
                <a:latin typeface="Monotype Corsiva" panose="03010101010201010101" pitchFamily="66" charset="0"/>
                <a:ea typeface="Calibri" panose="020F0502020204030204" pitchFamily="34" charset="0"/>
              </a:rPr>
              <a:t>, И.М., </a:t>
            </a:r>
            <a:r>
              <a:rPr lang="ru-RU" sz="1600" dirty="0" err="1">
                <a:solidFill>
                  <a:schemeClr val="bg1"/>
                </a:solidFill>
                <a:effectLst/>
                <a:latin typeface="Monotype Corsiva" panose="03010101010201010101" pitchFamily="66" charset="0"/>
                <a:ea typeface="Calibri" panose="020F0502020204030204" pitchFamily="34" charset="0"/>
              </a:rPr>
              <a:t>Погостина</a:t>
            </a:r>
            <a:r>
              <a:rPr lang="ru-RU" sz="1600" dirty="0">
                <a:solidFill>
                  <a:schemeClr val="bg1"/>
                </a:solidFill>
                <a:effectLst/>
                <a:latin typeface="Monotype Corsiva" panose="03010101010201010101" pitchFamily="66" charset="0"/>
                <a:ea typeface="Calibri" panose="020F0502020204030204" pitchFamily="34" charset="0"/>
              </a:rPr>
              <a:t>, Е.С. Чтение (для обучающихся с интеллектуальными нарушениями) 6 класс: учебное издание </a:t>
            </a:r>
            <a:r>
              <a:rPr lang="ru-RU" sz="1600" u="sng" dirty="0">
                <a:solidFill>
                  <a:schemeClr val="bg1"/>
                </a:solidFill>
                <a:effectLst/>
                <a:latin typeface="Monotype Corsiva" panose="03010101010201010101" pitchFamily="66" charset="0"/>
                <a:ea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–</a:t>
            </a:r>
            <a:r>
              <a:rPr lang="ru-RU" sz="1600" dirty="0">
                <a:solidFill>
                  <a:schemeClr val="bg1"/>
                </a:solidFill>
                <a:effectLst/>
                <a:latin typeface="Monotype Corsiva" panose="03010101010201010101" pitchFamily="66" charset="0"/>
                <a:ea typeface="Calibri" panose="020F0502020204030204" pitchFamily="34" charset="0"/>
              </a:rPr>
              <a:t> Москва: Просвещение, 2018</a:t>
            </a:r>
          </a:p>
          <a:p>
            <a:pPr marL="342900" lvl="0" indent="-342900" algn="just"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1600" dirty="0">
                <a:solidFill>
                  <a:schemeClr val="bg1"/>
                </a:solidFill>
                <a:effectLst/>
                <a:latin typeface="Monotype Corsiva" panose="03010101010201010101" pitchFamily="66" charset="0"/>
                <a:ea typeface="Calibri" panose="020F0502020204030204" pitchFamily="34" charset="0"/>
              </a:rPr>
              <a:t>Малышева, З.Ф. Чтение (для обучающихся с интеллектуальными нарушениями) 5 класс: учебное издание </a:t>
            </a:r>
            <a:r>
              <a:rPr lang="ru-RU" sz="1600" u="sng" dirty="0">
                <a:solidFill>
                  <a:schemeClr val="bg1"/>
                </a:solidFill>
                <a:effectLst/>
                <a:latin typeface="Monotype Corsiva" panose="03010101010201010101" pitchFamily="66" charset="0"/>
                <a:ea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–</a:t>
            </a:r>
            <a:r>
              <a:rPr lang="ru-RU" sz="1600" dirty="0">
                <a:solidFill>
                  <a:schemeClr val="bg1"/>
                </a:solidFill>
                <a:effectLst/>
                <a:latin typeface="Monotype Corsiva" panose="03010101010201010101" pitchFamily="66" charset="0"/>
                <a:ea typeface="Calibri" panose="020F0502020204030204" pitchFamily="34" charset="0"/>
              </a:rPr>
              <a:t> Москва: Просвещение, 2018 </a:t>
            </a:r>
          </a:p>
          <a:p>
            <a:pPr marL="342900" lvl="0" indent="-342900" algn="just"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1600" dirty="0">
                <a:solidFill>
                  <a:schemeClr val="bg1"/>
                </a:solidFill>
                <a:effectLst/>
                <a:latin typeface="Monotype Corsiva" panose="03010101010201010101" pitchFamily="66" charset="0"/>
                <a:ea typeface="Calibri" panose="020F0502020204030204" pitchFamily="34" charset="0"/>
              </a:rPr>
              <a:t>Малышева, З.Ф. Чтение (для обучающихся с интеллектуальными нарушениями) 8 класс: учебное издание </a:t>
            </a:r>
            <a:r>
              <a:rPr lang="ru-RU" sz="1600" u="sng" dirty="0">
                <a:solidFill>
                  <a:schemeClr val="bg1"/>
                </a:solidFill>
                <a:effectLst/>
                <a:latin typeface="Monotype Corsiva" panose="03010101010201010101" pitchFamily="66" charset="0"/>
                <a:ea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–</a:t>
            </a:r>
            <a:r>
              <a:rPr lang="ru-RU" sz="1600" dirty="0">
                <a:solidFill>
                  <a:schemeClr val="bg1"/>
                </a:solidFill>
                <a:effectLst/>
                <a:latin typeface="Monotype Corsiva" panose="03010101010201010101" pitchFamily="66" charset="0"/>
                <a:ea typeface="Calibri" panose="020F0502020204030204" pitchFamily="34" charset="0"/>
              </a:rPr>
              <a:t> Москва: Просвещение, 2020 </a:t>
            </a:r>
          </a:p>
          <a:p>
            <a:pPr marL="342900" indent="-342900" algn="just"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600" dirty="0">
                <a:solidFill>
                  <a:schemeClr val="bg1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https://clipart-best.com</a:t>
            </a:r>
            <a:r>
              <a:rPr lang="ru-RU" sz="1600" dirty="0">
                <a:solidFill>
                  <a:schemeClr val="bg1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marL="342900" indent="-342900" algn="just"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600" dirty="0">
                <a:solidFill>
                  <a:schemeClr val="bg1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https://www.pngegg.com</a:t>
            </a:r>
            <a:r>
              <a:rPr lang="ru-RU" sz="1600" dirty="0">
                <a:solidFill>
                  <a:schemeClr val="bg1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marL="342900" indent="-342900" algn="just"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600" dirty="0">
                <a:solidFill>
                  <a:schemeClr val="bg1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https://www.pngwing.com</a:t>
            </a:r>
            <a:r>
              <a:rPr lang="ru-RU" sz="1600" dirty="0">
                <a:solidFill>
                  <a:schemeClr val="bg1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marL="342900" indent="-342900" algn="just"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600" dirty="0">
                <a:solidFill>
                  <a:schemeClr val="bg1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https://www.freepng.ru</a:t>
            </a:r>
            <a:r>
              <a:rPr lang="ru-RU" sz="1600" dirty="0">
                <a:solidFill>
                  <a:schemeClr val="bg1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marL="342900" indent="-342900" algn="just"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1600" dirty="0">
                <a:solidFill>
                  <a:schemeClr val="bg1"/>
                </a:solidFill>
                <a:latin typeface="Monotype Corsiva" panose="03010101010201010101" pitchFamily="66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https://presentation-creation.ru/powerpoint-templates.html</a:t>
            </a:r>
            <a:r>
              <a:rPr lang="en-US" sz="1600" dirty="0">
                <a:solidFill>
                  <a:schemeClr val="bg1"/>
                </a:solidFill>
                <a:latin typeface="Monotype Corsiva" panose="03010101010201010101" pitchFamily="66" charset="0"/>
              </a:rPr>
              <a:t> </a:t>
            </a:r>
            <a:endParaRPr lang="ru-RU" sz="1600" dirty="0">
              <a:solidFill>
                <a:schemeClr val="bg1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7232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64">
            <a:hlinkClick r:id="rId2" action="ppaction://hlinksldjump"/>
            <a:extLst>
              <a:ext uri="{FF2B5EF4-FFF2-40B4-BE49-F238E27FC236}">
                <a16:creationId xmlns:a16="http://schemas.microsoft.com/office/drawing/2014/main" id="{3AF156F0-AC51-6B66-5082-5406EA1B075A}"/>
              </a:ext>
            </a:extLst>
          </p:cNvPr>
          <p:cNvSpPr>
            <a:spLocks noChangeArrowheads="1"/>
          </p:cNvSpPr>
          <p:nvPr/>
        </p:nvSpPr>
        <p:spPr bwMode="gray">
          <a:xfrm rot="3419336">
            <a:off x="3043517" y="5335698"/>
            <a:ext cx="479425" cy="520700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339752" y="45855"/>
            <a:ext cx="6696744" cy="1185223"/>
          </a:xfrm>
        </p:spPr>
        <p:txBody>
          <a:bodyPr/>
          <a:lstStyle/>
          <a:p>
            <a:r>
              <a:rPr lang="ru-RU" dirty="0"/>
              <a:t>Персонажи</a:t>
            </a:r>
          </a:p>
        </p:txBody>
      </p:sp>
      <p:sp>
        <p:nvSpPr>
          <p:cNvPr id="24" name="Line 253"/>
          <p:cNvSpPr>
            <a:spLocks noChangeShapeType="1"/>
          </p:cNvSpPr>
          <p:nvPr/>
        </p:nvSpPr>
        <p:spPr bwMode="gray">
          <a:xfrm>
            <a:off x="3371800" y="5133921"/>
            <a:ext cx="4800600" cy="0"/>
          </a:xfrm>
          <a:prstGeom prst="line">
            <a:avLst/>
          </a:prstGeom>
          <a:noFill/>
          <a:ln w="25400">
            <a:solidFill>
              <a:schemeClr val="bg2"/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7" name="Line 256"/>
          <p:cNvSpPr>
            <a:spLocks noChangeShapeType="1"/>
          </p:cNvSpPr>
          <p:nvPr/>
        </p:nvSpPr>
        <p:spPr bwMode="gray">
          <a:xfrm>
            <a:off x="3371800" y="2619321"/>
            <a:ext cx="4800600" cy="0"/>
          </a:xfrm>
          <a:prstGeom prst="line">
            <a:avLst/>
          </a:prstGeom>
          <a:noFill/>
          <a:ln w="25400">
            <a:solidFill>
              <a:schemeClr val="bg2"/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9" name="Text Box 258"/>
          <p:cNvSpPr txBox="1">
            <a:spLocks noChangeArrowheads="1"/>
          </p:cNvSpPr>
          <p:nvPr/>
        </p:nvSpPr>
        <p:spPr bwMode="gray">
          <a:xfrm>
            <a:off x="3959103" y="1920875"/>
            <a:ext cx="755335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ru-RU" sz="40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charset="0"/>
              </a:rPr>
              <a:t>10</a:t>
            </a:r>
            <a:endParaRPr lang="en-US" sz="4000" dirty="0">
              <a:solidFill>
                <a:schemeClr val="accent1">
                  <a:lumMod val="20000"/>
                  <a:lumOff val="80000"/>
                </a:schemeClr>
              </a:solidFill>
              <a:latin typeface="Arial" charset="0"/>
            </a:endParaRPr>
          </a:p>
        </p:txBody>
      </p:sp>
      <p:sp>
        <p:nvSpPr>
          <p:cNvPr id="31" name="Line 260"/>
          <p:cNvSpPr>
            <a:spLocks noChangeShapeType="1"/>
          </p:cNvSpPr>
          <p:nvPr/>
        </p:nvSpPr>
        <p:spPr bwMode="gray">
          <a:xfrm>
            <a:off x="3371800" y="3457521"/>
            <a:ext cx="4800600" cy="0"/>
          </a:xfrm>
          <a:prstGeom prst="line">
            <a:avLst/>
          </a:prstGeom>
          <a:noFill/>
          <a:ln w="25400">
            <a:solidFill>
              <a:schemeClr val="bg2"/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4" name="Line 263"/>
          <p:cNvSpPr>
            <a:spLocks noChangeShapeType="1"/>
          </p:cNvSpPr>
          <p:nvPr/>
        </p:nvSpPr>
        <p:spPr bwMode="gray">
          <a:xfrm>
            <a:off x="3373388" y="4294134"/>
            <a:ext cx="4799012" cy="1587"/>
          </a:xfrm>
          <a:prstGeom prst="line">
            <a:avLst/>
          </a:prstGeom>
          <a:noFill/>
          <a:ln w="25400">
            <a:solidFill>
              <a:schemeClr val="bg2"/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7" name="Line 266"/>
          <p:cNvSpPr>
            <a:spLocks noChangeShapeType="1"/>
          </p:cNvSpPr>
          <p:nvPr/>
        </p:nvSpPr>
        <p:spPr bwMode="gray">
          <a:xfrm>
            <a:off x="3371800" y="5994346"/>
            <a:ext cx="4800600" cy="0"/>
          </a:xfrm>
          <a:prstGeom prst="line">
            <a:avLst/>
          </a:prstGeom>
          <a:noFill/>
          <a:ln w="25400">
            <a:solidFill>
              <a:schemeClr val="bg2"/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0" name="Text Box 269"/>
          <p:cNvSpPr txBox="1">
            <a:spLocks noChangeArrowheads="1"/>
          </p:cNvSpPr>
          <p:nvPr/>
        </p:nvSpPr>
        <p:spPr bwMode="gray">
          <a:xfrm>
            <a:off x="4714438" y="2795417"/>
            <a:ext cx="755335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ru-RU" sz="40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charset="0"/>
              </a:rPr>
              <a:t>20</a:t>
            </a:r>
            <a:endParaRPr lang="en-US" sz="4000" dirty="0">
              <a:solidFill>
                <a:schemeClr val="accent1">
                  <a:lumMod val="20000"/>
                  <a:lumOff val="80000"/>
                </a:schemeClr>
              </a:solidFill>
              <a:latin typeface="Arial" charset="0"/>
            </a:endParaRPr>
          </a:p>
        </p:txBody>
      </p:sp>
      <p:sp>
        <p:nvSpPr>
          <p:cNvPr id="41" name="Text Box 270"/>
          <p:cNvSpPr txBox="1">
            <a:spLocks noChangeArrowheads="1"/>
          </p:cNvSpPr>
          <p:nvPr/>
        </p:nvSpPr>
        <p:spPr bwMode="gray">
          <a:xfrm>
            <a:off x="5310456" y="3653622"/>
            <a:ext cx="755335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ru-RU" sz="40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charset="0"/>
              </a:rPr>
              <a:t>30</a:t>
            </a:r>
            <a:endParaRPr lang="en-US" sz="4000" dirty="0">
              <a:solidFill>
                <a:schemeClr val="accent1">
                  <a:lumMod val="20000"/>
                  <a:lumOff val="80000"/>
                </a:schemeClr>
              </a:solidFill>
              <a:latin typeface="Arial" charset="0"/>
            </a:endParaRPr>
          </a:p>
        </p:txBody>
      </p:sp>
      <p:sp>
        <p:nvSpPr>
          <p:cNvPr id="42" name="Text Box 271"/>
          <p:cNvSpPr txBox="1">
            <a:spLocks noChangeArrowheads="1"/>
          </p:cNvSpPr>
          <p:nvPr/>
        </p:nvSpPr>
        <p:spPr bwMode="gray">
          <a:xfrm>
            <a:off x="5940152" y="4444453"/>
            <a:ext cx="872108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sz="40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charset="0"/>
              </a:rPr>
              <a:t>40</a:t>
            </a:r>
            <a:endParaRPr lang="en-US" sz="4000" dirty="0">
              <a:solidFill>
                <a:schemeClr val="accent1">
                  <a:lumMod val="20000"/>
                  <a:lumOff val="80000"/>
                </a:schemeClr>
              </a:solidFill>
              <a:latin typeface="Arial" charset="0"/>
            </a:endParaRPr>
          </a:p>
        </p:txBody>
      </p:sp>
      <p:sp>
        <p:nvSpPr>
          <p:cNvPr id="43" name="Text Box 272"/>
          <p:cNvSpPr txBox="1">
            <a:spLocks noChangeArrowheads="1"/>
          </p:cNvSpPr>
          <p:nvPr/>
        </p:nvSpPr>
        <p:spPr bwMode="gray">
          <a:xfrm>
            <a:off x="6826293" y="5273637"/>
            <a:ext cx="755335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ru-RU" sz="40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charset="0"/>
              </a:rPr>
              <a:t>50</a:t>
            </a:r>
            <a:endParaRPr lang="en-US" sz="4000" dirty="0">
              <a:solidFill>
                <a:schemeClr val="accent1">
                  <a:lumMod val="20000"/>
                  <a:lumOff val="80000"/>
                </a:schemeClr>
              </a:solidFill>
              <a:latin typeface="Arial" charset="0"/>
            </a:endParaRPr>
          </a:p>
        </p:txBody>
      </p:sp>
      <p:sp>
        <p:nvSpPr>
          <p:cNvPr id="7" name="Rectangle 264">
            <a:hlinkClick r:id="rId3" action="ppaction://hlinksldjump"/>
            <a:extLst>
              <a:ext uri="{FF2B5EF4-FFF2-40B4-BE49-F238E27FC236}">
                <a16:creationId xmlns:a16="http://schemas.microsoft.com/office/drawing/2014/main" id="{63E9361E-11CC-2249-0D27-FA2D0FF2D136}"/>
              </a:ext>
            </a:extLst>
          </p:cNvPr>
          <p:cNvSpPr>
            <a:spLocks noChangeArrowheads="1"/>
          </p:cNvSpPr>
          <p:nvPr/>
        </p:nvSpPr>
        <p:spPr bwMode="gray">
          <a:xfrm rot="3419336">
            <a:off x="8096976" y="6097027"/>
            <a:ext cx="479425" cy="529499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4" name="Rectangle 264">
            <a:hlinkClick r:id="rId4" action="ppaction://hlinksldjump"/>
            <a:extLst>
              <a:ext uri="{FF2B5EF4-FFF2-40B4-BE49-F238E27FC236}">
                <a16:creationId xmlns:a16="http://schemas.microsoft.com/office/drawing/2014/main" id="{4E345656-3099-87AD-BAC8-5AF3200A7B02}"/>
              </a:ext>
            </a:extLst>
          </p:cNvPr>
          <p:cNvSpPr>
            <a:spLocks noChangeArrowheads="1"/>
          </p:cNvSpPr>
          <p:nvPr/>
        </p:nvSpPr>
        <p:spPr bwMode="gray">
          <a:xfrm rot="3419336">
            <a:off x="3043520" y="1979185"/>
            <a:ext cx="479425" cy="520700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2" name="Rectangle 264">
            <a:hlinkClick r:id="rId5" action="ppaction://hlinksldjump"/>
            <a:extLst>
              <a:ext uri="{FF2B5EF4-FFF2-40B4-BE49-F238E27FC236}">
                <a16:creationId xmlns:a16="http://schemas.microsoft.com/office/drawing/2014/main" id="{F41A7AE8-A98E-856E-17CD-5FA722B97F2A}"/>
              </a:ext>
            </a:extLst>
          </p:cNvPr>
          <p:cNvSpPr>
            <a:spLocks noChangeArrowheads="1"/>
          </p:cNvSpPr>
          <p:nvPr/>
        </p:nvSpPr>
        <p:spPr bwMode="gray">
          <a:xfrm rot="3419336">
            <a:off x="3029804" y="2836017"/>
            <a:ext cx="479425" cy="520700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35" name="Rectangle 264">
            <a:hlinkClick r:id="rId6" action="ppaction://hlinksldjump"/>
          </p:cNvPr>
          <p:cNvSpPr>
            <a:spLocks noChangeArrowheads="1"/>
          </p:cNvSpPr>
          <p:nvPr/>
        </p:nvSpPr>
        <p:spPr bwMode="gray">
          <a:xfrm rot="3419336">
            <a:off x="3029804" y="3659104"/>
            <a:ext cx="479425" cy="520700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5" name="Rectangle 264">
            <a:hlinkClick r:id="rId7" action="ppaction://hlinksldjump"/>
            <a:extLst>
              <a:ext uri="{FF2B5EF4-FFF2-40B4-BE49-F238E27FC236}">
                <a16:creationId xmlns:a16="http://schemas.microsoft.com/office/drawing/2014/main" id="{F3E0B583-6E35-AE7C-C08F-DF69725BC07B}"/>
              </a:ext>
            </a:extLst>
          </p:cNvPr>
          <p:cNvSpPr>
            <a:spLocks noChangeArrowheads="1"/>
          </p:cNvSpPr>
          <p:nvPr/>
        </p:nvSpPr>
        <p:spPr bwMode="gray">
          <a:xfrm rot="3419336">
            <a:off x="2982519" y="4467066"/>
            <a:ext cx="479425" cy="520700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586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29" grpId="0"/>
      <p:bldP spid="40" grpId="0"/>
      <p:bldP spid="41" grpId="0"/>
      <p:bldP spid="42" grpId="0"/>
      <p:bldP spid="4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54">
            <a:hlinkClick r:id="rId2" action="ppaction://hlinksldjump"/>
            <a:extLst>
              <a:ext uri="{FF2B5EF4-FFF2-40B4-BE49-F238E27FC236}">
                <a16:creationId xmlns:a16="http://schemas.microsoft.com/office/drawing/2014/main" id="{E3B12565-7EFE-11EC-F3C0-E6155B88497D}"/>
              </a:ext>
            </a:extLst>
          </p:cNvPr>
          <p:cNvSpPr>
            <a:spLocks noChangeArrowheads="1"/>
          </p:cNvSpPr>
          <p:nvPr/>
        </p:nvSpPr>
        <p:spPr bwMode="gray">
          <a:xfrm rot="3419336">
            <a:off x="3047417" y="5330722"/>
            <a:ext cx="479425" cy="5207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folHlink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339752" y="45855"/>
            <a:ext cx="6696744" cy="1185223"/>
          </a:xfrm>
        </p:spPr>
        <p:txBody>
          <a:bodyPr/>
          <a:lstStyle/>
          <a:p>
            <a:r>
              <a:rPr lang="ru-RU" dirty="0"/>
              <a:t>Народное творчество</a:t>
            </a:r>
          </a:p>
        </p:txBody>
      </p:sp>
      <p:sp>
        <p:nvSpPr>
          <p:cNvPr id="24" name="Line 253"/>
          <p:cNvSpPr>
            <a:spLocks noChangeShapeType="1"/>
          </p:cNvSpPr>
          <p:nvPr/>
        </p:nvSpPr>
        <p:spPr bwMode="gray">
          <a:xfrm>
            <a:off x="3371800" y="5133921"/>
            <a:ext cx="4800600" cy="0"/>
          </a:xfrm>
          <a:prstGeom prst="line">
            <a:avLst/>
          </a:prstGeom>
          <a:noFill/>
          <a:ln w="25400">
            <a:solidFill>
              <a:schemeClr val="bg2"/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7" name="Line 256"/>
          <p:cNvSpPr>
            <a:spLocks noChangeShapeType="1"/>
          </p:cNvSpPr>
          <p:nvPr/>
        </p:nvSpPr>
        <p:spPr bwMode="gray">
          <a:xfrm>
            <a:off x="3371800" y="2619321"/>
            <a:ext cx="4800600" cy="0"/>
          </a:xfrm>
          <a:prstGeom prst="line">
            <a:avLst/>
          </a:prstGeom>
          <a:noFill/>
          <a:ln w="25400">
            <a:solidFill>
              <a:schemeClr val="bg2"/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9" name="Text Box 258"/>
          <p:cNvSpPr txBox="1">
            <a:spLocks noChangeArrowheads="1"/>
          </p:cNvSpPr>
          <p:nvPr/>
        </p:nvSpPr>
        <p:spPr bwMode="gray">
          <a:xfrm>
            <a:off x="3859910" y="1955638"/>
            <a:ext cx="755335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ru-RU" sz="40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charset="0"/>
              </a:rPr>
              <a:t>10</a:t>
            </a:r>
            <a:endParaRPr lang="en-US" sz="4000" dirty="0">
              <a:solidFill>
                <a:schemeClr val="accent1">
                  <a:lumMod val="20000"/>
                  <a:lumOff val="80000"/>
                </a:schemeClr>
              </a:solidFill>
              <a:latin typeface="Arial" charset="0"/>
            </a:endParaRPr>
          </a:p>
        </p:txBody>
      </p:sp>
      <p:sp>
        <p:nvSpPr>
          <p:cNvPr id="31" name="Line 260"/>
          <p:cNvSpPr>
            <a:spLocks noChangeShapeType="1"/>
          </p:cNvSpPr>
          <p:nvPr/>
        </p:nvSpPr>
        <p:spPr bwMode="gray">
          <a:xfrm>
            <a:off x="3371800" y="3457521"/>
            <a:ext cx="4800600" cy="0"/>
          </a:xfrm>
          <a:prstGeom prst="line">
            <a:avLst/>
          </a:prstGeom>
          <a:noFill/>
          <a:ln w="25400">
            <a:solidFill>
              <a:schemeClr val="bg2"/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4" name="Line 263"/>
          <p:cNvSpPr>
            <a:spLocks noChangeShapeType="1"/>
          </p:cNvSpPr>
          <p:nvPr/>
        </p:nvSpPr>
        <p:spPr bwMode="gray">
          <a:xfrm>
            <a:off x="3373388" y="4294134"/>
            <a:ext cx="4799012" cy="1587"/>
          </a:xfrm>
          <a:prstGeom prst="line">
            <a:avLst/>
          </a:prstGeom>
          <a:noFill/>
          <a:ln w="25400">
            <a:solidFill>
              <a:schemeClr val="bg2"/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7" name="Line 266"/>
          <p:cNvSpPr>
            <a:spLocks noChangeShapeType="1"/>
          </p:cNvSpPr>
          <p:nvPr/>
        </p:nvSpPr>
        <p:spPr bwMode="gray">
          <a:xfrm>
            <a:off x="3371800" y="5994346"/>
            <a:ext cx="4800600" cy="0"/>
          </a:xfrm>
          <a:prstGeom prst="line">
            <a:avLst/>
          </a:prstGeom>
          <a:noFill/>
          <a:ln w="25400">
            <a:solidFill>
              <a:schemeClr val="bg2"/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0" name="Text Box 269"/>
          <p:cNvSpPr txBox="1">
            <a:spLocks noChangeArrowheads="1"/>
          </p:cNvSpPr>
          <p:nvPr/>
        </p:nvSpPr>
        <p:spPr bwMode="gray">
          <a:xfrm>
            <a:off x="4649058" y="2784213"/>
            <a:ext cx="755335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ru-RU" sz="40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charset="0"/>
              </a:rPr>
              <a:t>20</a:t>
            </a:r>
            <a:endParaRPr lang="en-US" sz="4000" dirty="0">
              <a:solidFill>
                <a:schemeClr val="accent1">
                  <a:lumMod val="20000"/>
                  <a:lumOff val="80000"/>
                </a:schemeClr>
              </a:solidFill>
              <a:latin typeface="Arial" charset="0"/>
            </a:endParaRPr>
          </a:p>
        </p:txBody>
      </p:sp>
      <p:sp>
        <p:nvSpPr>
          <p:cNvPr id="41" name="Text Box 270"/>
          <p:cNvSpPr txBox="1">
            <a:spLocks noChangeArrowheads="1"/>
          </p:cNvSpPr>
          <p:nvPr/>
        </p:nvSpPr>
        <p:spPr bwMode="gray">
          <a:xfrm>
            <a:off x="5310456" y="3600783"/>
            <a:ext cx="755335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ru-RU" sz="40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charset="0"/>
              </a:rPr>
              <a:t>30</a:t>
            </a:r>
            <a:endParaRPr lang="en-US" sz="4000" dirty="0">
              <a:solidFill>
                <a:schemeClr val="accent1">
                  <a:lumMod val="20000"/>
                  <a:lumOff val="80000"/>
                </a:schemeClr>
              </a:solidFill>
              <a:latin typeface="Arial" charset="0"/>
            </a:endParaRPr>
          </a:p>
        </p:txBody>
      </p:sp>
      <p:sp>
        <p:nvSpPr>
          <p:cNvPr id="42" name="Text Box 271"/>
          <p:cNvSpPr txBox="1">
            <a:spLocks noChangeArrowheads="1"/>
          </p:cNvSpPr>
          <p:nvPr/>
        </p:nvSpPr>
        <p:spPr bwMode="gray">
          <a:xfrm>
            <a:off x="6064140" y="4448259"/>
            <a:ext cx="755335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ru-RU" sz="40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charset="0"/>
              </a:rPr>
              <a:t>40</a:t>
            </a:r>
            <a:endParaRPr lang="en-US" sz="4000" dirty="0">
              <a:solidFill>
                <a:schemeClr val="accent1">
                  <a:lumMod val="20000"/>
                  <a:lumOff val="80000"/>
                </a:schemeClr>
              </a:solidFill>
              <a:latin typeface="Arial" charset="0"/>
            </a:endParaRPr>
          </a:p>
        </p:txBody>
      </p:sp>
      <p:sp>
        <p:nvSpPr>
          <p:cNvPr id="43" name="Text Box 272"/>
          <p:cNvSpPr txBox="1">
            <a:spLocks noChangeArrowheads="1"/>
          </p:cNvSpPr>
          <p:nvPr/>
        </p:nvSpPr>
        <p:spPr bwMode="gray">
          <a:xfrm>
            <a:off x="7020272" y="5227955"/>
            <a:ext cx="864096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sz="40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charset="0"/>
              </a:rPr>
              <a:t>50</a:t>
            </a:r>
            <a:endParaRPr lang="en-US" sz="4000" dirty="0">
              <a:solidFill>
                <a:schemeClr val="accent1">
                  <a:lumMod val="20000"/>
                  <a:lumOff val="80000"/>
                </a:schemeClr>
              </a:solidFill>
              <a:latin typeface="Arial" charset="0"/>
            </a:endParaRPr>
          </a:p>
        </p:txBody>
      </p:sp>
      <p:sp>
        <p:nvSpPr>
          <p:cNvPr id="7" name="Rectangle 254">
            <a:hlinkClick r:id="rId3" action="ppaction://hlinksldjump"/>
            <a:extLst>
              <a:ext uri="{FF2B5EF4-FFF2-40B4-BE49-F238E27FC236}">
                <a16:creationId xmlns:a16="http://schemas.microsoft.com/office/drawing/2014/main" id="{987AC476-2D62-29A8-2F22-83C7951C4BE1}"/>
              </a:ext>
            </a:extLst>
          </p:cNvPr>
          <p:cNvSpPr>
            <a:spLocks noChangeArrowheads="1"/>
          </p:cNvSpPr>
          <p:nvPr/>
        </p:nvSpPr>
        <p:spPr bwMode="gray">
          <a:xfrm rot="3419336">
            <a:off x="7993571" y="6034864"/>
            <a:ext cx="479425" cy="5207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folHlink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6" name="Rectangle 254">
            <a:hlinkClick r:id="rId4" action="ppaction://hlinksldjump"/>
            <a:extLst>
              <a:ext uri="{FF2B5EF4-FFF2-40B4-BE49-F238E27FC236}">
                <a16:creationId xmlns:a16="http://schemas.microsoft.com/office/drawing/2014/main" id="{685E16DE-1D71-CC7C-1B30-5CDDC8FDCA49}"/>
              </a:ext>
            </a:extLst>
          </p:cNvPr>
          <p:cNvSpPr>
            <a:spLocks noChangeArrowheads="1"/>
          </p:cNvSpPr>
          <p:nvPr/>
        </p:nvSpPr>
        <p:spPr bwMode="gray">
          <a:xfrm rot="3419336">
            <a:off x="2978310" y="1986117"/>
            <a:ext cx="479425" cy="5207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folHlink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5" name="Rectangle 254">
            <a:hlinkClick r:id="rId5" action="ppaction://hlinksldjump"/>
            <a:extLst>
              <a:ext uri="{FF2B5EF4-FFF2-40B4-BE49-F238E27FC236}">
                <a16:creationId xmlns:a16="http://schemas.microsoft.com/office/drawing/2014/main" id="{38D4E1C7-E7DE-0C90-2A22-A4FC1635DFFF}"/>
              </a:ext>
            </a:extLst>
          </p:cNvPr>
          <p:cNvSpPr>
            <a:spLocks noChangeArrowheads="1"/>
          </p:cNvSpPr>
          <p:nvPr/>
        </p:nvSpPr>
        <p:spPr bwMode="gray">
          <a:xfrm rot="3419336">
            <a:off x="2946857" y="2854316"/>
            <a:ext cx="479425" cy="5207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folHlink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4" name="Rectangle 254">
            <a:hlinkClick r:id="rId6" action="ppaction://hlinksldjump"/>
            <a:extLst>
              <a:ext uri="{FF2B5EF4-FFF2-40B4-BE49-F238E27FC236}">
                <a16:creationId xmlns:a16="http://schemas.microsoft.com/office/drawing/2014/main" id="{EC28681D-7BA5-3022-C07D-6750A9461B05}"/>
              </a:ext>
            </a:extLst>
          </p:cNvPr>
          <p:cNvSpPr>
            <a:spLocks noChangeArrowheads="1"/>
          </p:cNvSpPr>
          <p:nvPr/>
        </p:nvSpPr>
        <p:spPr bwMode="gray">
          <a:xfrm rot="3419336">
            <a:off x="2970013" y="3632271"/>
            <a:ext cx="479425" cy="5207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folHlink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25" name="Rectangle 254">
            <a:hlinkClick r:id="rId7" action="ppaction://hlinksldjump"/>
          </p:cNvPr>
          <p:cNvSpPr>
            <a:spLocks noChangeArrowheads="1"/>
          </p:cNvSpPr>
          <p:nvPr/>
        </p:nvSpPr>
        <p:spPr bwMode="gray">
          <a:xfrm rot="3419336">
            <a:off x="3042173" y="4473568"/>
            <a:ext cx="479425" cy="5207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folHlink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3539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29" grpId="0"/>
      <p:bldP spid="40" grpId="0"/>
      <p:bldP spid="41" grpId="0"/>
      <p:bldP spid="42" grpId="0"/>
      <p:bldP spid="4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9A22C10-B49A-3B86-B934-C33AD76627E3}"/>
              </a:ext>
            </a:extLst>
          </p:cNvPr>
          <p:cNvSpPr txBox="1"/>
          <p:nvPr/>
        </p:nvSpPr>
        <p:spPr>
          <a:xfrm>
            <a:off x="2742279" y="2003357"/>
            <a:ext cx="6433043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dirty="0">
                <a:solidFill>
                  <a:schemeClr val="bg1"/>
                </a:solidFill>
              </a:rPr>
              <a:t>Этот русский детский писатель – </a:t>
            </a:r>
          </a:p>
          <a:p>
            <a:pPr algn="ctr"/>
            <a:r>
              <a:rPr lang="ru-RU" sz="3200" dirty="0">
                <a:solidFill>
                  <a:schemeClr val="bg1"/>
                </a:solidFill>
              </a:rPr>
              <a:t>автор множества детских рассказов</a:t>
            </a:r>
          </a:p>
          <a:p>
            <a:pPr algn="ctr"/>
            <a:r>
              <a:rPr lang="ru-RU" sz="3200" dirty="0">
                <a:solidFill>
                  <a:schemeClr val="bg1"/>
                </a:solidFill>
              </a:rPr>
              <a:t>  и повестей.</a:t>
            </a:r>
          </a:p>
          <a:p>
            <a:pPr algn="ctr"/>
            <a:r>
              <a:rPr lang="ru-RU" sz="3200" dirty="0">
                <a:solidFill>
                  <a:schemeClr val="bg1"/>
                </a:solidFill>
              </a:rPr>
              <a:t>Самый известный герой, </a:t>
            </a:r>
          </a:p>
          <a:p>
            <a:pPr algn="ctr"/>
            <a:r>
              <a:rPr lang="ru-RU" sz="3200" dirty="0">
                <a:solidFill>
                  <a:schemeClr val="bg1"/>
                </a:solidFill>
              </a:rPr>
              <a:t>созданный им, - Незнайка.</a:t>
            </a:r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4D0C1A30-F690-3FF6-E0D9-0D277081B6D6}"/>
              </a:ext>
            </a:extLst>
          </p:cNvPr>
          <p:cNvGrpSpPr/>
          <p:nvPr/>
        </p:nvGrpSpPr>
        <p:grpSpPr>
          <a:xfrm>
            <a:off x="7385574" y="649379"/>
            <a:ext cx="999229" cy="806713"/>
            <a:chOff x="7385574" y="649379"/>
            <a:chExt cx="999229" cy="806713"/>
          </a:xfrm>
        </p:grpSpPr>
        <p:sp>
          <p:nvSpPr>
            <p:cNvPr id="8" name="Rectangle 257">
              <a:extLst>
                <a:ext uri="{FF2B5EF4-FFF2-40B4-BE49-F238E27FC236}">
                  <a16:creationId xmlns:a16="http://schemas.microsoft.com/office/drawing/2014/main" id="{0395208D-BC8F-1D51-BB51-9480818C102E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3419336">
              <a:off x="7418750" y="616203"/>
              <a:ext cx="806713" cy="873065"/>
            </a:xfrm>
            <a:prstGeom prst="rect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10" name="TextBox 9">
              <a:hlinkClick r:id="rId2" action="ppaction://hlinksldjump"/>
              <a:extLst>
                <a:ext uri="{FF2B5EF4-FFF2-40B4-BE49-F238E27FC236}">
                  <a16:creationId xmlns:a16="http://schemas.microsoft.com/office/drawing/2014/main" id="{662764EA-6800-E9F1-DF24-E625D060C366}"/>
                </a:ext>
              </a:extLst>
            </p:cNvPr>
            <p:cNvSpPr txBox="1"/>
            <p:nvPr/>
          </p:nvSpPr>
          <p:spPr>
            <a:xfrm>
              <a:off x="7552027" y="698792"/>
              <a:ext cx="832776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4000" b="1" dirty="0">
                  <a:solidFill>
                    <a:schemeClr val="bg1"/>
                  </a:solidFill>
                </a:rPr>
                <a:t>1</a:t>
              </a:r>
              <a:r>
                <a:rPr lang="en-US" sz="4000" b="1" dirty="0">
                  <a:solidFill>
                    <a:schemeClr val="bg1"/>
                  </a:solidFill>
                </a:rPr>
                <a:t>0</a:t>
              </a:r>
              <a:endParaRPr lang="ru-RU" sz="40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05340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7AA7ABE8-DDAB-81C9-6C37-2D5560197D7E}"/>
              </a:ext>
            </a:extLst>
          </p:cNvPr>
          <p:cNvGrpSpPr/>
          <p:nvPr/>
        </p:nvGrpSpPr>
        <p:grpSpPr>
          <a:xfrm>
            <a:off x="7308304" y="692696"/>
            <a:ext cx="1031023" cy="845943"/>
            <a:chOff x="7401134" y="701773"/>
            <a:chExt cx="812683" cy="845943"/>
          </a:xfrm>
        </p:grpSpPr>
        <p:sp>
          <p:nvSpPr>
            <p:cNvPr id="2" name="Rectangle 257">
              <a:extLst>
                <a:ext uri="{FF2B5EF4-FFF2-40B4-BE49-F238E27FC236}">
                  <a16:creationId xmlns:a16="http://schemas.microsoft.com/office/drawing/2014/main" id="{5A98B7C9-D3B0-28FB-A987-A0002F7D8F76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3419336">
              <a:off x="7384504" y="718403"/>
              <a:ext cx="845943" cy="812683"/>
            </a:xfrm>
            <a:prstGeom prst="rect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endParaRPr lang="ru-RU" dirty="0"/>
            </a:p>
          </p:txBody>
        </p:sp>
        <p:sp>
          <p:nvSpPr>
            <p:cNvPr id="3" name="TextBox 2">
              <a:hlinkClick r:id="rId2" action="ppaction://hlinksldjump"/>
              <a:extLst>
                <a:ext uri="{FF2B5EF4-FFF2-40B4-BE49-F238E27FC236}">
                  <a16:creationId xmlns:a16="http://schemas.microsoft.com/office/drawing/2014/main" id="{9A683DE3-CB29-34E2-EAA8-F02A321B92A6}"/>
                </a:ext>
              </a:extLst>
            </p:cNvPr>
            <p:cNvSpPr txBox="1"/>
            <p:nvPr/>
          </p:nvSpPr>
          <p:spPr>
            <a:xfrm>
              <a:off x="7524328" y="770801"/>
              <a:ext cx="55494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>
                  <a:solidFill>
                    <a:schemeClr val="bg1"/>
                  </a:solidFill>
                </a:rPr>
                <a:t>20</a:t>
              </a:r>
              <a:endParaRPr lang="ru-RU" sz="40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B009A380-12BE-19FF-B2D6-E9B52D4C7B9A}"/>
              </a:ext>
            </a:extLst>
          </p:cNvPr>
          <p:cNvSpPr txBox="1"/>
          <p:nvPr/>
        </p:nvSpPr>
        <p:spPr>
          <a:xfrm>
            <a:off x="2647363" y="2003357"/>
            <a:ext cx="6622903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dirty="0">
                <a:solidFill>
                  <a:schemeClr val="bg1"/>
                </a:solidFill>
              </a:rPr>
              <a:t>Этот писатель из Дании – </a:t>
            </a:r>
          </a:p>
          <a:p>
            <a:pPr algn="ctr"/>
            <a:r>
              <a:rPr lang="ru-RU" sz="3200" dirty="0">
                <a:solidFill>
                  <a:schemeClr val="bg1"/>
                </a:solidFill>
              </a:rPr>
              <a:t>автор многих любимых нами сказок.</a:t>
            </a:r>
          </a:p>
          <a:p>
            <a:pPr algn="ctr"/>
            <a:r>
              <a:rPr lang="ru-RU" sz="3200" dirty="0">
                <a:solidFill>
                  <a:schemeClr val="bg1"/>
                </a:solidFill>
              </a:rPr>
              <a:t>«Гадкий утёнок», «Дюймовочка»,</a:t>
            </a:r>
          </a:p>
          <a:p>
            <a:pPr algn="ctr"/>
            <a:r>
              <a:rPr lang="ru-RU" sz="3200" dirty="0">
                <a:solidFill>
                  <a:schemeClr val="bg1"/>
                </a:solidFill>
              </a:rPr>
              <a:t>«Снежная королева», «Русалочка» –</a:t>
            </a:r>
          </a:p>
          <a:p>
            <a:pPr algn="ctr"/>
            <a:r>
              <a:rPr lang="ru-RU" sz="3200" dirty="0">
                <a:solidFill>
                  <a:schemeClr val="bg1"/>
                </a:solidFill>
              </a:rPr>
              <a:t>это лишь некоторые из них.</a:t>
            </a:r>
          </a:p>
        </p:txBody>
      </p:sp>
    </p:spTree>
    <p:extLst>
      <p:ext uri="{BB962C8B-B14F-4D97-AF65-F5344CB8AC3E}">
        <p14:creationId xmlns:p14="http://schemas.microsoft.com/office/powerpoint/2010/main" val="2786946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2E43FDD3-165F-9B4A-2FB5-9A739A2A52CC}"/>
              </a:ext>
            </a:extLst>
          </p:cNvPr>
          <p:cNvGrpSpPr/>
          <p:nvPr/>
        </p:nvGrpSpPr>
        <p:grpSpPr>
          <a:xfrm>
            <a:off x="7365220" y="612043"/>
            <a:ext cx="802035" cy="725175"/>
            <a:chOff x="7365220" y="612043"/>
            <a:chExt cx="791139" cy="725175"/>
          </a:xfrm>
        </p:grpSpPr>
        <p:sp>
          <p:nvSpPr>
            <p:cNvPr id="2" name="Rectangle 257">
              <a:extLst>
                <a:ext uri="{FF2B5EF4-FFF2-40B4-BE49-F238E27FC236}">
                  <a16:creationId xmlns:a16="http://schemas.microsoft.com/office/drawing/2014/main" id="{050DE135-36C5-C5D3-42D1-EC99F459A2C3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3419336">
              <a:off x="7369743" y="607520"/>
              <a:ext cx="725175" cy="734222"/>
            </a:xfrm>
            <a:prstGeom prst="rect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3" name="TextBox 2">
              <a:hlinkClick r:id="rId2" action="ppaction://hlinksldjump"/>
              <a:extLst>
                <a:ext uri="{FF2B5EF4-FFF2-40B4-BE49-F238E27FC236}">
                  <a16:creationId xmlns:a16="http://schemas.microsoft.com/office/drawing/2014/main" id="{CED81B2B-5CD8-8779-B29B-35E1D2731348}"/>
                </a:ext>
              </a:extLst>
            </p:cNvPr>
            <p:cNvSpPr txBox="1"/>
            <p:nvPr/>
          </p:nvSpPr>
          <p:spPr>
            <a:xfrm>
              <a:off x="7452320" y="620688"/>
              <a:ext cx="70403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>
                  <a:solidFill>
                    <a:schemeClr val="bg1"/>
                  </a:solidFill>
                </a:rPr>
                <a:t>30</a:t>
              </a:r>
              <a:endParaRPr lang="ru-RU" sz="40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3B01D739-835B-7EA0-9CEB-579C20D4F01C}"/>
              </a:ext>
            </a:extLst>
          </p:cNvPr>
          <p:cNvSpPr txBox="1"/>
          <p:nvPr/>
        </p:nvSpPr>
        <p:spPr>
          <a:xfrm>
            <a:off x="3203848" y="2564904"/>
            <a:ext cx="544373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dirty="0">
                <a:solidFill>
                  <a:schemeClr val="bg1"/>
                </a:solidFill>
              </a:rPr>
              <a:t>Американский писатель. </a:t>
            </a:r>
          </a:p>
          <a:p>
            <a:pPr algn="ctr"/>
            <a:r>
              <a:rPr lang="ru-RU" sz="3200" dirty="0">
                <a:solidFill>
                  <a:schemeClr val="bg1"/>
                </a:solidFill>
              </a:rPr>
              <a:t>Автор книги </a:t>
            </a:r>
          </a:p>
          <a:p>
            <a:pPr algn="ctr"/>
            <a:r>
              <a:rPr lang="ru-RU" sz="3200" dirty="0">
                <a:solidFill>
                  <a:schemeClr val="bg1"/>
                </a:solidFill>
              </a:rPr>
              <a:t>«Приключения Тома Сойера».</a:t>
            </a:r>
          </a:p>
        </p:txBody>
      </p:sp>
    </p:spTree>
    <p:extLst>
      <p:ext uri="{BB962C8B-B14F-4D97-AF65-F5344CB8AC3E}">
        <p14:creationId xmlns:p14="http://schemas.microsoft.com/office/powerpoint/2010/main" val="125959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9ddd93aa9cde79b8a33643fedfc883ff79258"/>
</p:tagLst>
</file>

<file path=ppt/theme/theme1.xml><?xml version="1.0" encoding="utf-8"?>
<a:theme xmlns:a="http://schemas.openxmlformats.org/drawingml/2006/main" name="Тема Office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2073</TotalTime>
  <Words>653</Words>
  <Application>Microsoft Office PowerPoint</Application>
  <PresentationFormat>Экран (4:3)</PresentationFormat>
  <Paragraphs>186</Paragraphs>
  <Slides>47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47</vt:i4>
      </vt:variant>
    </vt:vector>
  </HeadingPairs>
  <TitlesOfParts>
    <vt:vector size="51" baseType="lpstr">
      <vt:lpstr>Arial</vt:lpstr>
      <vt:lpstr>Calibri</vt:lpstr>
      <vt:lpstr>Monotype Corsiva</vt:lpstr>
      <vt:lpstr>Тема Office</vt:lpstr>
      <vt:lpstr>Волшебный свет книги</vt:lpstr>
      <vt:lpstr>Презентация PowerPoint</vt:lpstr>
      <vt:lpstr>Писатели</vt:lpstr>
      <vt:lpstr>Поэты</vt:lpstr>
      <vt:lpstr>Персонажи</vt:lpstr>
      <vt:lpstr>Народное творчество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presentation-creation.ru</Company>
  <LinksUpToDate>false</LinksUpToDate>
  <SharedDoc>false</SharedDoc>
  <HyperlinkBase>https://presentation-creation.ru/powerpoint-templates.html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Волшебный свет книги</dc:title>
  <dc:creator>obstinate</dc:creator>
  <dc:description>Шаблон презентации с сайта https://presentation-creation.ru/</dc:description>
  <cp:lastModifiedBy>Елена</cp:lastModifiedBy>
  <cp:revision>674</cp:revision>
  <dcterms:created xsi:type="dcterms:W3CDTF">2018-02-25T09:09:03Z</dcterms:created>
  <dcterms:modified xsi:type="dcterms:W3CDTF">2022-10-12T07:19:04Z</dcterms:modified>
</cp:coreProperties>
</file>