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62" r:id="rId5"/>
    <p:sldId id="264" r:id="rId6"/>
    <p:sldId id="261" r:id="rId7"/>
    <p:sldId id="265" r:id="rId8"/>
    <p:sldId id="278" r:id="rId9"/>
    <p:sldId id="267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2205-0F75-4314-ABA2-908D61A5FA06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774-27C7-4A50-B233-34D6374BA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2205-0F75-4314-ABA2-908D61A5FA06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774-27C7-4A50-B233-34D6374B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2205-0F75-4314-ABA2-908D61A5FA06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774-27C7-4A50-B233-34D6374B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2205-0F75-4314-ABA2-908D61A5FA06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774-27C7-4A50-B233-34D6374B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2205-0F75-4314-ABA2-908D61A5FA06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774-27C7-4A50-B233-34D6374BA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2205-0F75-4314-ABA2-908D61A5FA06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774-27C7-4A50-B233-34D6374B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2205-0F75-4314-ABA2-908D61A5FA06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774-27C7-4A50-B233-34D6374B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2205-0F75-4314-ABA2-908D61A5FA06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774-27C7-4A50-B233-34D6374B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2205-0F75-4314-ABA2-908D61A5FA06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774-27C7-4A50-B233-34D6374BA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2205-0F75-4314-ABA2-908D61A5FA06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774-27C7-4A50-B233-34D6374BAF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2205-0F75-4314-ABA2-908D61A5FA06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53774-27C7-4A50-B233-34D6374BA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1F12205-0F75-4314-ABA2-908D61A5FA06}" type="datetimeFigureOut">
              <a:rPr lang="ru-RU" smtClean="0"/>
              <a:pPr/>
              <a:t>11.11.2023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8353774-27C7-4A50-B233-34D6374BAF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1835696" y="2492896"/>
            <a:ext cx="576064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«Инновационные технологии в театрализованной деятельности детей старшего дошкольного возраста в условиях внедрения ФОП ДО»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764704"/>
            <a:ext cx="599420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</a:p>
          <a:p>
            <a:pPr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детский сад № 16 «</a:t>
            </a:r>
            <a:r>
              <a:rPr lang="ru-RU" sz="1500" dirty="0" err="1">
                <a:latin typeface="Times New Roman" pitchFamily="18" charset="0"/>
                <a:cs typeface="Times New Roman" pitchFamily="18" charset="0"/>
              </a:rPr>
              <a:t>Жемчужинка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64088" y="4293096"/>
            <a:ext cx="29996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 квалификационной категории </a:t>
            </a:r>
          </a:p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Бахметова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А.Н</a:t>
            </a:r>
            <a:r>
              <a:rPr lang="ru-RU" sz="1600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928" y="6021288"/>
            <a:ext cx="1440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Сергач, 2023г</a:t>
            </a:r>
            <a:r>
              <a:rPr lang="ru-RU" sz="1600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55776" y="548680"/>
            <a:ext cx="4134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Инновационные технологии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театрализованной деятельности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4128" y="3573016"/>
            <a:ext cx="22370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Интерактивное оборудование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(стол для песочной анимации)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899592" y="2492896"/>
            <a:ext cx="3168352" cy="216024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5148064" y="2348880"/>
            <a:ext cx="3096344" cy="216024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Интерактивное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оборудование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(стол для песочной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анимации)</a:t>
            </a:r>
          </a:p>
        </p:txBody>
      </p:sp>
      <p:sp>
        <p:nvSpPr>
          <p:cNvPr id="11" name="Стрелка вниз 10"/>
          <p:cNvSpPr/>
          <p:nvPr/>
        </p:nvSpPr>
        <p:spPr>
          <a:xfrm rot="1553896">
            <a:off x="2638904" y="1538538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9855333">
            <a:off x="6116320" y="1468913"/>
            <a:ext cx="484632" cy="978408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3768" y="548680"/>
            <a:ext cx="4134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Инновационные технологии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театрализованной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1268760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9792" y="1628800"/>
            <a:ext cx="390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 «Русские народные сказки»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648" y="5445224"/>
            <a:ext cx="2103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Сказка «Теремок»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096" y="5445224"/>
            <a:ext cx="296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Сказка «Маша и медведь»</a:t>
            </a:r>
          </a:p>
        </p:txBody>
      </p:sp>
      <p:pic>
        <p:nvPicPr>
          <p:cNvPr id="8" name="Рисунок 7" descr="IMG_20231107_152807.jpg"/>
          <p:cNvPicPr>
            <a:picLocks noChangeAspect="1"/>
          </p:cNvPicPr>
          <p:nvPr/>
        </p:nvPicPr>
        <p:blipFill>
          <a:blip r:embed="rId3" cstate="print"/>
          <a:srcRect l="17325" t="7000" r="23614" b="-3249"/>
          <a:stretch>
            <a:fillRect/>
          </a:stretch>
        </p:blipFill>
        <p:spPr>
          <a:xfrm>
            <a:off x="539552" y="2344079"/>
            <a:ext cx="3960440" cy="29043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0231109_093913.jpg"/>
          <p:cNvPicPr>
            <a:picLocks noChangeAspect="1"/>
          </p:cNvPicPr>
          <p:nvPr/>
        </p:nvPicPr>
        <p:blipFill>
          <a:blip r:embed="rId4" cstate="print"/>
          <a:srcRect l="17713" r="25588"/>
          <a:stretch>
            <a:fillRect/>
          </a:stretch>
        </p:blipFill>
        <p:spPr>
          <a:xfrm>
            <a:off x="5004048" y="2348880"/>
            <a:ext cx="3619121" cy="2872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24128" y="5157192"/>
            <a:ext cx="1841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Сказка «Репка»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476672"/>
            <a:ext cx="4134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Инновационные технологии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театрализованной деятельности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47864" y="1124744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Проектная деятельность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9792" y="1484784"/>
            <a:ext cx="3908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 «Русские народные сказки»</a:t>
            </a:r>
          </a:p>
        </p:txBody>
      </p:sp>
      <p:pic>
        <p:nvPicPr>
          <p:cNvPr id="10" name="Рисунок 9" descr="IMG_20231109_100204.jpg"/>
          <p:cNvPicPr>
            <a:picLocks noChangeAspect="1"/>
          </p:cNvPicPr>
          <p:nvPr/>
        </p:nvPicPr>
        <p:blipFill>
          <a:blip r:embed="rId3" cstate="print"/>
          <a:srcRect l="10626" r="22438"/>
          <a:stretch>
            <a:fillRect/>
          </a:stretch>
        </p:blipFill>
        <p:spPr>
          <a:xfrm>
            <a:off x="4427984" y="2204864"/>
            <a:ext cx="4104456" cy="2759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539552" y="5157192"/>
            <a:ext cx="3258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Сказка «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Снегурушка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и лиса»</a:t>
            </a:r>
          </a:p>
        </p:txBody>
      </p:sp>
      <p:pic>
        <p:nvPicPr>
          <p:cNvPr id="14" name="Рисунок 13" descr="IMG_20231110_093311.jpg"/>
          <p:cNvPicPr>
            <a:picLocks noChangeAspect="1"/>
          </p:cNvPicPr>
          <p:nvPr/>
        </p:nvPicPr>
        <p:blipFill>
          <a:blip r:embed="rId4" cstate="print"/>
          <a:srcRect l="20086" t="-1750" r="25189" b="-1499"/>
          <a:stretch>
            <a:fillRect/>
          </a:stretch>
        </p:blipFill>
        <p:spPr>
          <a:xfrm>
            <a:off x="611560" y="2204864"/>
            <a:ext cx="3240360" cy="27510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83768" y="476672"/>
            <a:ext cx="4134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Инновационные технологии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театрализованной деятельности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48064" y="1556792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Обыгрывание сказки «Репка» на столе для песочной анимации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59632" y="1484784"/>
            <a:ext cx="32303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Игры и упражнения с песком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столе для песочной анимации</a:t>
            </a:r>
          </a:p>
        </p:txBody>
      </p:sp>
      <p:pic>
        <p:nvPicPr>
          <p:cNvPr id="10" name="Рисунок 9" descr="IMG_20231107_103249.jpg"/>
          <p:cNvPicPr>
            <a:picLocks noChangeAspect="1"/>
          </p:cNvPicPr>
          <p:nvPr/>
        </p:nvPicPr>
        <p:blipFill>
          <a:blip r:embed="rId3" cstate="print"/>
          <a:srcRect l="10607" t="14300" r="1001" b="14102"/>
          <a:stretch>
            <a:fillRect/>
          </a:stretch>
        </p:blipFill>
        <p:spPr>
          <a:xfrm>
            <a:off x="611560" y="2276872"/>
            <a:ext cx="1960218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20231107_103745.jpg"/>
          <p:cNvPicPr>
            <a:picLocks noChangeAspect="1"/>
          </p:cNvPicPr>
          <p:nvPr/>
        </p:nvPicPr>
        <p:blipFill>
          <a:blip r:embed="rId4" cstate="print"/>
          <a:srcRect r="-1333" b="14300"/>
          <a:stretch>
            <a:fillRect/>
          </a:stretch>
        </p:blipFill>
        <p:spPr>
          <a:xfrm>
            <a:off x="3059832" y="2276872"/>
            <a:ext cx="1872208" cy="35186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20231107_104405.jpg"/>
          <p:cNvPicPr>
            <a:picLocks noChangeAspect="1"/>
          </p:cNvPicPr>
          <p:nvPr/>
        </p:nvPicPr>
        <p:blipFill>
          <a:blip r:embed="rId5" cstate="print"/>
          <a:srcRect r="-1333" b="6951"/>
          <a:stretch>
            <a:fillRect/>
          </a:stretch>
        </p:blipFill>
        <p:spPr>
          <a:xfrm>
            <a:off x="6156176" y="2348880"/>
            <a:ext cx="1729623" cy="3529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395536" y="908720"/>
            <a:ext cx="7848872" cy="649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 детьми новой сказки «Заяц и ёжик»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23528" y="1340768"/>
            <a:ext cx="4896544" cy="64974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сюжета сказки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55576" y="5993904"/>
            <a:ext cx="3960440" cy="86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Рисование картинок </a:t>
            </a:r>
          </a:p>
          <a:p>
            <a:r>
              <a:rPr lang="ru-RU" sz="19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сказке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</p:txBody>
      </p:sp>
      <p:pic>
        <p:nvPicPr>
          <p:cNvPr id="8" name="Picture 4" descr="C:\Users\Леха\Desktop\новые фото\IMG_20210407_2104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1700602" cy="2267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C:\Users\Леха\Desktop\новые фото\IMG_20210407_211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581128"/>
            <a:ext cx="2322249" cy="17416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5508104" y="4005064"/>
            <a:ext cx="3096344" cy="5040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книги со </a:t>
            </a:r>
          </a:p>
          <a:p>
            <a:r>
              <a:rPr lang="ru-RU" sz="6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сказкой «Заяц и ёжик»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1800" y="332656"/>
            <a:ext cx="4134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Инновационные технологии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театрализованной деятельности</a:t>
            </a:r>
          </a:p>
        </p:txBody>
      </p:sp>
      <p:pic>
        <p:nvPicPr>
          <p:cNvPr id="13" name="Рисунок 12" descr="IMG_20231109_103753.jpg"/>
          <p:cNvPicPr>
            <a:picLocks noChangeAspect="1"/>
          </p:cNvPicPr>
          <p:nvPr/>
        </p:nvPicPr>
        <p:blipFill>
          <a:blip r:embed="rId5" cstate="print"/>
          <a:srcRect l="9051" r="20863"/>
          <a:stretch>
            <a:fillRect/>
          </a:stretch>
        </p:blipFill>
        <p:spPr>
          <a:xfrm>
            <a:off x="1187624" y="1772816"/>
            <a:ext cx="3024336" cy="19418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Рисунок 13" descr="IMG_20231109_154112.jpg"/>
          <p:cNvPicPr>
            <a:picLocks noChangeAspect="1"/>
          </p:cNvPicPr>
          <p:nvPr/>
        </p:nvPicPr>
        <p:blipFill>
          <a:blip r:embed="rId6" cstate="print"/>
          <a:srcRect l="14563" r="15350"/>
          <a:stretch>
            <a:fillRect/>
          </a:stretch>
        </p:blipFill>
        <p:spPr>
          <a:xfrm>
            <a:off x="1147481" y="3933056"/>
            <a:ext cx="3064479" cy="1967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467544" y="1052736"/>
            <a:ext cx="6840760" cy="7200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1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Обыгрывание  детьми  сказки «Заяц и ёжик» </a:t>
            </a:r>
          </a:p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на столе для песочной анимации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3808" y="5301208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Обыгрывание сюжета новой сказки «Заяц и ёжик»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404664"/>
            <a:ext cx="41349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Инновационные технологии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театрализованной деятельности</a:t>
            </a:r>
          </a:p>
        </p:txBody>
      </p:sp>
      <p:pic>
        <p:nvPicPr>
          <p:cNvPr id="7" name="Рисунок 6" descr="IMG_20231107_1047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1844824"/>
            <a:ext cx="1814601" cy="40324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231107_105012.jpg"/>
          <p:cNvPicPr>
            <a:picLocks noChangeAspect="1"/>
          </p:cNvPicPr>
          <p:nvPr/>
        </p:nvPicPr>
        <p:blipFill>
          <a:blip r:embed="rId4" cstate="print"/>
          <a:srcRect t="45455" r="3030"/>
          <a:stretch>
            <a:fillRect/>
          </a:stretch>
        </p:blipFill>
        <p:spPr>
          <a:xfrm rot="5400000">
            <a:off x="3347864" y="2420888"/>
            <a:ext cx="2304256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0231107_104649.jpg"/>
          <p:cNvPicPr>
            <a:picLocks noChangeAspect="1"/>
          </p:cNvPicPr>
          <p:nvPr/>
        </p:nvPicPr>
        <p:blipFill>
          <a:blip r:embed="rId5" cstate="print"/>
          <a:srcRect t="13251" r="1001"/>
          <a:stretch>
            <a:fillRect/>
          </a:stretch>
        </p:blipFill>
        <p:spPr>
          <a:xfrm>
            <a:off x="6444208" y="1844824"/>
            <a:ext cx="2088232" cy="4066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404664"/>
            <a:ext cx="3686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1600" y="908720"/>
            <a:ext cx="2005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Сарафан семьи 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Вахрамеевах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836712"/>
            <a:ext cx="2005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Сарафан семьи 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Варакиных</a:t>
            </a:r>
          </a:p>
        </p:txBody>
      </p:sp>
      <p:pic>
        <p:nvPicPr>
          <p:cNvPr id="15" name="Рисунок 14" descr="IMG_20231107_165328.jpg"/>
          <p:cNvPicPr>
            <a:picLocks noChangeAspect="1"/>
          </p:cNvPicPr>
          <p:nvPr/>
        </p:nvPicPr>
        <p:blipFill>
          <a:blip r:embed="rId3" cstate="print"/>
          <a:srcRect t="11151" r="-3666"/>
          <a:stretch>
            <a:fillRect/>
          </a:stretch>
        </p:blipFill>
        <p:spPr>
          <a:xfrm>
            <a:off x="1403648" y="1484784"/>
            <a:ext cx="132325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IMG_20231107_163016.jpg"/>
          <p:cNvPicPr>
            <a:picLocks noChangeAspect="1"/>
          </p:cNvPicPr>
          <p:nvPr/>
        </p:nvPicPr>
        <p:blipFill>
          <a:blip r:embed="rId4" cstate="print"/>
          <a:srcRect t="10101" r="1001" b="24800"/>
          <a:stretch>
            <a:fillRect/>
          </a:stretch>
        </p:blipFill>
        <p:spPr>
          <a:xfrm>
            <a:off x="6228184" y="1412776"/>
            <a:ext cx="1728192" cy="2525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3131840" y="836712"/>
            <a:ext cx="2792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Рубашка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семьи Токаревых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32240" y="4365104"/>
            <a:ext cx="2021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Пальчиковый театр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Дорничевых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Рисунок 18" descr="IMG_20231107_165027.jpg"/>
          <p:cNvPicPr>
            <a:picLocks noChangeAspect="1"/>
          </p:cNvPicPr>
          <p:nvPr/>
        </p:nvPicPr>
        <p:blipFill>
          <a:blip r:embed="rId5" cstate="print"/>
          <a:srcRect t="10101" r="-4822" b="6041"/>
          <a:stretch>
            <a:fillRect/>
          </a:stretch>
        </p:blipFill>
        <p:spPr>
          <a:xfrm>
            <a:off x="5220072" y="4149080"/>
            <a:ext cx="1336649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Рисунок 19" descr="IMG_20231107_164950.jpg"/>
          <p:cNvPicPr>
            <a:picLocks noChangeAspect="1"/>
          </p:cNvPicPr>
          <p:nvPr/>
        </p:nvPicPr>
        <p:blipFill>
          <a:blip r:embed="rId6" cstate="print"/>
          <a:srcRect t="16401" r="-1333" b="19550"/>
          <a:stretch>
            <a:fillRect/>
          </a:stretch>
        </p:blipFill>
        <p:spPr>
          <a:xfrm>
            <a:off x="2411760" y="4221088"/>
            <a:ext cx="1615058" cy="22685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/>
          <p:cNvSpPr txBox="1"/>
          <p:nvPr/>
        </p:nvSpPr>
        <p:spPr>
          <a:xfrm>
            <a:off x="0" y="4437112"/>
            <a:ext cx="2434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Настольная ширма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семьи Коротковых</a:t>
            </a:r>
          </a:p>
        </p:txBody>
      </p:sp>
      <p:pic>
        <p:nvPicPr>
          <p:cNvPr id="22" name="Рисунок 21" descr="IMG_20231109_160145.jpg"/>
          <p:cNvPicPr>
            <a:picLocks noChangeAspect="1"/>
          </p:cNvPicPr>
          <p:nvPr/>
        </p:nvPicPr>
        <p:blipFill>
          <a:blip r:embed="rId7" cstate="print"/>
          <a:srcRect t="11151" r="1001" b="21650"/>
          <a:stretch>
            <a:fillRect/>
          </a:stretch>
        </p:blipFill>
        <p:spPr>
          <a:xfrm>
            <a:off x="3707904" y="1448176"/>
            <a:ext cx="1656184" cy="249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476672"/>
            <a:ext cx="3686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</p:txBody>
      </p:sp>
      <p:pic>
        <p:nvPicPr>
          <p:cNvPr id="4" name="Picture 3" descr="C:\Users\Леха\Desktop\Презентация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38451" cy="2038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2" descr="C:\Users\Леха\Desktop\фото мои садик\разное\IMG_20210405_0933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365104"/>
            <a:ext cx="2285929" cy="1714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174686" y="3717032"/>
            <a:ext cx="296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Консультации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родителей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1339" y="1484784"/>
            <a:ext cx="296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Мастер-класс по показу игр и упражнений с песком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512" y="2708920"/>
            <a:ext cx="296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Консультации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для родителей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персональном сайте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4552" t="3793" r="5929" b="5170"/>
          <a:stretch>
            <a:fillRect/>
          </a:stretch>
        </p:blipFill>
        <p:spPr bwMode="auto">
          <a:xfrm>
            <a:off x="395536" y="3789040"/>
            <a:ext cx="2478276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20231109_075728.jpg"/>
          <p:cNvPicPr>
            <a:picLocks noChangeAspect="1"/>
          </p:cNvPicPr>
          <p:nvPr/>
        </p:nvPicPr>
        <p:blipFill>
          <a:blip r:embed="rId6" cstate="print"/>
          <a:srcRect t="24800" r="1001" b="10101"/>
          <a:stretch>
            <a:fillRect/>
          </a:stretch>
        </p:blipFill>
        <p:spPr>
          <a:xfrm>
            <a:off x="6732240" y="1052736"/>
            <a:ext cx="1773997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11760" y="40466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Взаимодействие с педагогами и специалистами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48863" y="5733256"/>
            <a:ext cx="3895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Сказкотерапия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 педагогом-психологом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24128" y="1196752"/>
            <a:ext cx="29693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Речевая минутка с педагогом-логопедом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5576" y="1988840"/>
            <a:ext cx="41044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Консультация для педагогов</a:t>
            </a:r>
          </a:p>
        </p:txBody>
      </p:sp>
      <p:pic>
        <p:nvPicPr>
          <p:cNvPr id="9" name="Рисунок 8" descr="IMG_20231109_1421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2492896"/>
            <a:ext cx="480053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0231109_105132.jpg"/>
          <p:cNvPicPr>
            <a:picLocks noChangeAspect="1"/>
          </p:cNvPicPr>
          <p:nvPr/>
        </p:nvPicPr>
        <p:blipFill>
          <a:blip r:embed="rId4" cstate="print"/>
          <a:srcRect l="14175" r="14563"/>
          <a:stretch>
            <a:fillRect/>
          </a:stretch>
        </p:blipFill>
        <p:spPr>
          <a:xfrm>
            <a:off x="5724128" y="3789040"/>
            <a:ext cx="2964837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20231109_104836.jpg"/>
          <p:cNvPicPr>
            <a:picLocks noChangeAspect="1"/>
          </p:cNvPicPr>
          <p:nvPr/>
        </p:nvPicPr>
        <p:blipFill>
          <a:blip r:embed="rId5" cstate="print"/>
          <a:srcRect l="5901" r="21650"/>
          <a:stretch>
            <a:fillRect/>
          </a:stretch>
        </p:blipFill>
        <p:spPr>
          <a:xfrm>
            <a:off x="5724128" y="1772816"/>
            <a:ext cx="2880320" cy="17890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764704"/>
            <a:ext cx="8208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Результативность профессиональной педагогической </a:t>
            </a:r>
          </a:p>
          <a:p>
            <a:pPr lvl="0"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деятельности и достигнутые эффекты  </a:t>
            </a:r>
            <a:endParaRPr lang="ru-RU" dirty="0"/>
          </a:p>
        </p:txBody>
      </p:sp>
      <p:pic>
        <p:nvPicPr>
          <p:cNvPr id="9" name="Рисунок 8" descr="IMG_20231107_104252.jpg"/>
          <p:cNvPicPr>
            <a:picLocks noChangeAspect="1"/>
          </p:cNvPicPr>
          <p:nvPr/>
        </p:nvPicPr>
        <p:blipFill>
          <a:blip r:embed="rId3" cstate="print"/>
          <a:srcRect l="9838" r="5113"/>
          <a:stretch>
            <a:fillRect/>
          </a:stretch>
        </p:blipFill>
        <p:spPr>
          <a:xfrm>
            <a:off x="4860032" y="2276872"/>
            <a:ext cx="3538424" cy="18722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20231107_153201.jpg"/>
          <p:cNvPicPr>
            <a:picLocks noChangeAspect="1"/>
          </p:cNvPicPr>
          <p:nvPr/>
        </p:nvPicPr>
        <p:blipFill>
          <a:blip r:embed="rId4" cstate="print"/>
          <a:srcRect l="10626" r="6688"/>
          <a:stretch>
            <a:fillRect/>
          </a:stretch>
        </p:blipFill>
        <p:spPr>
          <a:xfrm>
            <a:off x="827584" y="1916832"/>
            <a:ext cx="3456384" cy="1881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827584" y="1484784"/>
            <a:ext cx="3498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Проект «Русские народные сказки»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36096" y="1484784"/>
            <a:ext cx="29994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Обыгрывание сказок на столе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для песочной анимации</a:t>
            </a:r>
          </a:p>
        </p:txBody>
      </p:sp>
      <p:pic>
        <p:nvPicPr>
          <p:cNvPr id="14" name="Рисунок 13" descr="IMG_20231107_104909.jpg"/>
          <p:cNvPicPr>
            <a:picLocks noChangeAspect="1"/>
          </p:cNvPicPr>
          <p:nvPr/>
        </p:nvPicPr>
        <p:blipFill>
          <a:blip r:embed="rId5" cstate="print"/>
          <a:srcRect t="41600" r="-1333"/>
          <a:stretch>
            <a:fillRect/>
          </a:stretch>
        </p:blipFill>
        <p:spPr>
          <a:xfrm>
            <a:off x="5796136" y="4293096"/>
            <a:ext cx="1800200" cy="2305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IMG_20231109_093913.jpg"/>
          <p:cNvPicPr>
            <a:picLocks noChangeAspect="1"/>
          </p:cNvPicPr>
          <p:nvPr/>
        </p:nvPicPr>
        <p:blipFill>
          <a:blip r:embed="rId6" cstate="print"/>
          <a:srcRect l="17713" r="25588"/>
          <a:stretch>
            <a:fillRect/>
          </a:stretch>
        </p:blipFill>
        <p:spPr>
          <a:xfrm>
            <a:off x="1115616" y="4005064"/>
            <a:ext cx="2952328" cy="23431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99592" y="1196752"/>
            <a:ext cx="74888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«Театрализованная деятельность является неисчерпаемым источником развития чувств, переживаний и эмоциональных открытий ребенка, приобщает его к духовному богатству. Постановка сказки заставляет волноваться, сопереживать персонажу и событиям, и в процессе этого сопереживания создаются определенные отношения и моральные оценки, просто сообщаемые и усваиваемые…»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(В. А. Сухомлинский)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20231107_152702.jpg"/>
          <p:cNvPicPr>
            <a:picLocks noChangeAspect="1"/>
          </p:cNvPicPr>
          <p:nvPr/>
        </p:nvPicPr>
        <p:blipFill>
          <a:blip r:embed="rId3" cstate="print"/>
          <a:srcRect l="16925" t="11501" r="7476"/>
          <a:stretch>
            <a:fillRect/>
          </a:stretch>
        </p:blipFill>
        <p:spPr>
          <a:xfrm>
            <a:off x="2123728" y="3429000"/>
            <a:ext cx="5112568" cy="2693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764704"/>
            <a:ext cx="18769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Заключение</a:t>
            </a:r>
          </a:p>
        </p:txBody>
      </p:sp>
      <p:pic>
        <p:nvPicPr>
          <p:cNvPr id="8" name="Рисунок 7" descr="IMG_20231107_153615.jpg"/>
          <p:cNvPicPr>
            <a:picLocks noChangeAspect="1"/>
          </p:cNvPicPr>
          <p:nvPr/>
        </p:nvPicPr>
        <p:blipFill>
          <a:blip r:embed="rId3" cstate="print"/>
          <a:srcRect l="16138" r="18501"/>
          <a:stretch>
            <a:fillRect/>
          </a:stretch>
        </p:blipFill>
        <p:spPr>
          <a:xfrm>
            <a:off x="899592" y="1772816"/>
            <a:ext cx="3511283" cy="241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3" descr="C:\Users\Леха\Desktop\Screenshot_20210405-10204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3433502" cy="25554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539552" y="476672"/>
            <a:ext cx="8604448" cy="6741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u="sng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Литература</a:t>
            </a:r>
            <a:endParaRPr lang="en-US" b="1" u="sng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ts val="1680"/>
              </a:lnSpc>
              <a:spcAft>
                <a:spcPts val="1000"/>
              </a:spcAft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1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Федеральная образовательная программа дошкольного образования (ФОП ДО)</a:t>
            </a:r>
          </a:p>
          <a:p>
            <a:pPr algn="l">
              <a:lnSpc>
                <a:spcPts val="1680"/>
              </a:lnSpc>
              <a:spcAft>
                <a:spcPts val="100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Артёмова Л. В. Театрализованные игры дошкольников. М.: Просвещение, 2008.</a:t>
            </a:r>
          </a:p>
          <a:p>
            <a:pPr algn="l">
              <a:lnSpc>
                <a:spcPts val="1680"/>
              </a:lnSpc>
              <a:spcAft>
                <a:spcPts val="100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3. </a:t>
            </a:r>
            <a:r>
              <a:rPr lang="ru-RU" sz="13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Бодраченко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И.А. Журнал «Современное дошкольное образование» № 3, 2010.</a:t>
            </a:r>
          </a:p>
          <a:p>
            <a:pPr algn="l">
              <a:lnSpc>
                <a:spcPts val="1680"/>
              </a:lnSpc>
              <a:spcAft>
                <a:spcPts val="100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4. Дронова Т.Н. Играем в театр. Театрализованная деятельность детей </a:t>
            </a: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-6 лет. М.: Просвещение,   2005.</a:t>
            </a:r>
          </a:p>
          <a:p>
            <a:pPr algn="l">
              <a:lnSpc>
                <a:spcPts val="1680"/>
              </a:lnSpc>
              <a:spcAft>
                <a:spcPts val="100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5. Касаткина Е. И. Игра в жизни дошкольника. М.: Дрофа, 2010.</a:t>
            </a:r>
          </a:p>
          <a:p>
            <a:pPr algn="l">
              <a:lnSpc>
                <a:spcPts val="1680"/>
              </a:lnSpc>
              <a:spcAft>
                <a:spcPts val="100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6. </a:t>
            </a:r>
            <a:r>
              <a:rPr lang="ru-RU" sz="1300" dirty="0" err="1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Кислинская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Т. А. Игры-сказки для ладошек из тридесятого царства – солнечного государства.  М.: Генезис, 2009.</a:t>
            </a:r>
          </a:p>
          <a:p>
            <a:pPr lvl="0" algn="l">
              <a:lnSpc>
                <a:spcPts val="1680"/>
              </a:lnSpc>
              <a:spcAft>
                <a:spcPts val="100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Сорокина Н. Ф., </a:t>
            </a:r>
            <a:r>
              <a:rPr 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Миланович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Л.Г. Театр – творчество - дети.(программа развития творческих способностей средствами театрального искусства) / М. : МИПКРО, 1995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l">
              <a:lnSpc>
                <a:spcPts val="1680"/>
              </a:lnSpc>
              <a:spcAft>
                <a:spcPts val="100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3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Реуцкая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Н.А. и др. Театрализованные игры в детском саду / Вологда,2000.</a:t>
            </a:r>
          </a:p>
          <a:p>
            <a:pPr lvl="0" algn="l">
              <a:lnSpc>
                <a:spcPts val="1680"/>
              </a:lnSpc>
              <a:spcAft>
                <a:spcPts val="100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Белая К.Ю. Инновационная деятельность в ДОУ. Методическое пособие. М.: Творческий центр "Сфера", 2009.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ts val="1680"/>
              </a:lnSpc>
              <a:spcAft>
                <a:spcPts val="100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10. Денякина Л. М. Информационно–коммуникационные технологии и интерактивное оборудование в обучении дошкольников // Современное дошкольное образование. Теория и практика. – 2009. – № 6. С. 30–31.</a:t>
            </a:r>
          </a:p>
          <a:p>
            <a:pPr algn="l">
              <a:lnSpc>
                <a:spcPts val="1680"/>
              </a:lnSpc>
              <a:spcAft>
                <a:spcPts val="100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Журавлева В.Н. Проектная деятельность старших дошкольников. Пособие / В.Н.Журавлева. - Волгоград: Учитель, 2011. - 302 с.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l">
              <a:lnSpc>
                <a:spcPts val="1680"/>
              </a:lnSpc>
              <a:spcAft>
                <a:spcPts val="1000"/>
              </a:spcAft>
            </a:pP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  <a:r>
              <a:rPr lang="ru-RU" sz="1300" u="sng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Интернет-ресурсы: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fontAlgn="base" hangingPunct="0">
              <a:lnSpc>
                <a:spcPts val="168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http://www.maaam.ru/detskijsad/teatralizovanaja-dejatelnost-v-dou.html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0" fontAlgn="base" hangingPunct="0">
              <a:lnSpc>
                <a:spcPts val="1680"/>
              </a:lnSpc>
              <a:spcBef>
                <a:spcPct val="0"/>
              </a:spcBef>
              <a:spcAft>
                <a:spcPct val="0"/>
              </a:spcAft>
              <a:buClrTx/>
              <a:tabLst>
                <a:tab pos="457200" algn="l"/>
              </a:tabLst>
            </a:pPr>
            <a:r>
              <a:rPr lang="en-US" sz="13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13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http://nsportal.ru/detskii-sad/raznoe/teatralizovannye-igry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624" y="1936576"/>
            <a:ext cx="7272808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 инновационных технологий в театрализованной деятельности дошкольников заключается в следующем: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детей дошкольного возраста к искусству;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знакомство с необъятной вселенной во всей её прекрасной вариативности;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5715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пополнение  активного словаря и формирование фонетической культуры речи.</a:t>
            </a: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2204864"/>
            <a:ext cx="770485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lang="ru-RU" sz="2400" baseline="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создать условия для развития творческой активности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детей, используя новые инновационные технологии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обеспечить становление партнёрских отношений между семьёй и ДОУ в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театрализованной деятельности детей старшего дошкольного возраста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ятиугольник 1"/>
          <p:cNvSpPr/>
          <p:nvPr/>
        </p:nvSpPr>
        <p:spPr>
          <a:xfrm flipH="1">
            <a:off x="395536" y="2060848"/>
            <a:ext cx="8568952" cy="720080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позитивное отношение к применению и освоению нововведений, направленных на расширение кругозора 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дошкольниками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 flipH="1">
            <a:off x="395536" y="476672"/>
            <a:ext cx="8568952" cy="136815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с помощью театрализованной деятельности более целостному восприятию и глубокому пониманию 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дошкольниками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изучаемого материала, повышать познавательную мотивацию, вовлекая их в активную самостоятельную 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формировать потребности к поиску и выявлению своих оригинальных находок;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 flipH="1">
            <a:off x="395536" y="2996952"/>
            <a:ext cx="8567936" cy="1008112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дать знания для интеллектуального и духовно-нравственного развития 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дошкольников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способствующие успешному развитию у 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эрудиции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фантазии, умению логично рассуждать и делать выводы;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 flipH="1">
            <a:off x="467544" y="4221088"/>
            <a:ext cx="8496944" cy="57606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элементарные общепринятые нормы взаимоотношения со сверстниками и взрослыми через игровые действия;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 flipH="1">
            <a:off x="467544" y="5013176"/>
            <a:ext cx="8495928" cy="576064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совершенствовать у </a:t>
            </a:r>
            <a:r>
              <a:rPr lang="ru-RU" dirty="0">
                <a:solidFill>
                  <a:srgbClr val="11111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дошкольников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приобретенные игровые навыки и умения для развития игровой активности;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 flipH="1">
            <a:off x="539552" y="5805264"/>
            <a:ext cx="8424936" cy="864096"/>
          </a:xfrm>
          <a:prstGeom prst="homePlat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способствовать использованию в практике современных требований к организации игр дошкольников и формировать у них нравственную культуру миропонимания.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9912" y="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55576" y="1412776"/>
            <a:ext cx="763284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Основные задачи театрализованной деятельности: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знакомить детей с различными видами театрального искусства (кукольный театр, балет, опера и прочее);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знакомить детей с театральной терминологией (акт, актер, антракт, кулисы и так далее);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интерес к сценическому искусству;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создавать атмосферу творческого выбора и инициативы для каждого ребёнка;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личностные качества (коммуникативные навыки, партнерские взаимоотношения);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воспитывать доброжелательность и контактность в отношениях со сверстниками;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навыки действий с воображаемыми предметами;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развитию навыков передачи образа различными способами (речь, мимика, жест, пантомима и прочее);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30238" algn="l"/>
              </a:tabLst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создавать условия для показа результатов творческой деятельности, поддерживать инициативу изготовления декораций, элементов костюмов и атрибутов.</a:t>
            </a:r>
            <a:endParaRPr kumimoji="0" 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5048" y="98072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</a:t>
            </a:r>
            <a:r>
              <a:rPr lang="ru-RU" dirty="0">
                <a:latin typeface="Arial" pitchFamily="34" charset="0"/>
                <a:cs typeface="Arial" pitchFamily="34" charset="0"/>
              </a:rPr>
              <a:t> 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Художественно-эстетическое развитие»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83768" y="476672"/>
            <a:ext cx="4154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Федеральная образовательная программа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дошкольного образования (ФОП ДО)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C:\Users\Леха\Desktop\Новая папка\IMG_20210326_1416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16832"/>
            <a:ext cx="2744321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187624" y="1268760"/>
            <a:ext cx="16607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Виды театра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331640" y="548680"/>
            <a:ext cx="6552728" cy="432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</a:t>
            </a:r>
          </a:p>
        </p:txBody>
      </p:sp>
      <p:pic>
        <p:nvPicPr>
          <p:cNvPr id="9" name="Рисунок 8" descr="IMG_20231107_114605.jpg"/>
          <p:cNvPicPr>
            <a:picLocks noChangeAspect="1"/>
          </p:cNvPicPr>
          <p:nvPr/>
        </p:nvPicPr>
        <p:blipFill>
          <a:blip r:embed="rId4" cstate="print"/>
          <a:srcRect l="9051" r="17713" b="-749"/>
          <a:stretch>
            <a:fillRect/>
          </a:stretch>
        </p:blipFill>
        <p:spPr>
          <a:xfrm>
            <a:off x="4572000" y="1196752"/>
            <a:ext cx="3605915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20231107_114611.jpg"/>
          <p:cNvPicPr>
            <a:picLocks noChangeAspect="1"/>
          </p:cNvPicPr>
          <p:nvPr/>
        </p:nvPicPr>
        <p:blipFill>
          <a:blip r:embed="rId5" cstate="print"/>
          <a:srcRect l="1963" r="5113" b="20250"/>
          <a:stretch>
            <a:fillRect/>
          </a:stretch>
        </p:blipFill>
        <p:spPr>
          <a:xfrm>
            <a:off x="3491880" y="3933056"/>
            <a:ext cx="5327265" cy="2057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403648" y="548680"/>
            <a:ext cx="6552728" cy="43204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Развивающая предметно-пространственная среда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11560" y="908720"/>
            <a:ext cx="7522995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Условия для развития детей в театрализованной деятельности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43608" y="1628800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Центр театрализованной деятельности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52120" y="1556792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Центр игр и упражнений по развитию речи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4725144"/>
            <a:ext cx="2736304" cy="16774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6372200" y="4293096"/>
            <a:ext cx="1685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Центр книги </a:t>
            </a:r>
          </a:p>
        </p:txBody>
      </p:sp>
      <p:pic>
        <p:nvPicPr>
          <p:cNvPr id="18" name="Рисунок 17" descr="IMG_20231107_114350.jpg"/>
          <p:cNvPicPr>
            <a:picLocks noChangeAspect="1"/>
          </p:cNvPicPr>
          <p:nvPr/>
        </p:nvPicPr>
        <p:blipFill>
          <a:blip r:embed="rId4" cstate="print"/>
          <a:srcRect t="13251" r="1001" b="24800"/>
          <a:stretch>
            <a:fillRect/>
          </a:stretch>
        </p:blipFill>
        <p:spPr>
          <a:xfrm>
            <a:off x="1547664" y="2348880"/>
            <a:ext cx="2808312" cy="39051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IMG_20231107_144331.jpg"/>
          <p:cNvPicPr>
            <a:picLocks noChangeAspect="1"/>
          </p:cNvPicPr>
          <p:nvPr/>
        </p:nvPicPr>
        <p:blipFill>
          <a:blip r:embed="rId5" cstate="print"/>
          <a:srcRect l="22438" r="30313" b="2751"/>
          <a:stretch>
            <a:fillRect/>
          </a:stretch>
        </p:blipFill>
        <p:spPr>
          <a:xfrm>
            <a:off x="6012160" y="2276872"/>
            <a:ext cx="2099139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979712" y="980728"/>
            <a:ext cx="5472608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9188" algn="l"/>
              </a:tabLst>
            </a:pPr>
            <a:endParaRPr kumimoji="0" lang="ru-RU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19188" algn="l"/>
              </a:tabLst>
            </a:pP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</a:t>
            </a:r>
            <a:r>
              <a:rPr lang="ru-RU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</a:t>
            </a:r>
            <a:r>
              <a:rPr kumimoji="0" lang="ru-RU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атрализованной деятельности</a:t>
            </a:r>
            <a:endParaRPr kumimoji="0" lang="ru-RU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476672"/>
            <a:ext cx="41028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Федеральная образовательная программа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дошкольного образования (ФОП ДО)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15616" y="980728"/>
            <a:ext cx="71287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sz="1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 область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«Художественно-эстетическое развитие»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8688" y="3573016"/>
            <a:ext cx="2975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Знакомство с одним из видов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театрального искусства - балетом</a:t>
            </a:r>
          </a:p>
        </p:txBody>
      </p:sp>
      <p:pic>
        <p:nvPicPr>
          <p:cNvPr id="11" name="Рисунок 10" descr="IMG_20231107_154629.jpg"/>
          <p:cNvPicPr>
            <a:picLocks noChangeAspect="1"/>
          </p:cNvPicPr>
          <p:nvPr/>
        </p:nvPicPr>
        <p:blipFill>
          <a:blip r:embed="rId3" cstate="print"/>
          <a:srcRect l="16138" r="17713" b="-2499"/>
          <a:stretch>
            <a:fillRect/>
          </a:stretch>
        </p:blipFill>
        <p:spPr>
          <a:xfrm>
            <a:off x="971600" y="4149080"/>
            <a:ext cx="2891541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20231107_102827.jpg"/>
          <p:cNvPicPr>
            <a:picLocks noChangeAspect="1"/>
          </p:cNvPicPr>
          <p:nvPr/>
        </p:nvPicPr>
        <p:blipFill>
          <a:blip r:embed="rId4" cstate="print"/>
          <a:srcRect l="16138" r="19288" b="-2499"/>
          <a:stretch>
            <a:fillRect/>
          </a:stretch>
        </p:blipFill>
        <p:spPr>
          <a:xfrm>
            <a:off x="5220072" y="4149080"/>
            <a:ext cx="2822694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IMG_20231107_110256.jpg"/>
          <p:cNvPicPr>
            <a:picLocks noChangeAspect="1"/>
          </p:cNvPicPr>
          <p:nvPr/>
        </p:nvPicPr>
        <p:blipFill>
          <a:blip r:embed="rId5" cstate="print"/>
          <a:srcRect l="20863" t="4501" r="9050" b="-2499"/>
          <a:stretch>
            <a:fillRect/>
          </a:stretch>
        </p:blipFill>
        <p:spPr>
          <a:xfrm>
            <a:off x="5148064" y="1700808"/>
            <a:ext cx="2808312" cy="17670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30183" y="6165304"/>
            <a:ext cx="44451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Обыгрывание сказки «Лисичка-сестричка и волк» 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помощью пальчикового театра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79365" y="3501008"/>
            <a:ext cx="3392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Обыгрывание сказки «Золотое яичко»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помощью театра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Би-Ба-Бо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90151" y="6165304"/>
            <a:ext cx="3970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Обыгрывание сказки «Волк и семеро козлят»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 помощью театра на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фланелиграфе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IMG_20231109_102746.jpg"/>
          <p:cNvPicPr>
            <a:picLocks noChangeAspect="1"/>
          </p:cNvPicPr>
          <p:nvPr/>
        </p:nvPicPr>
        <p:blipFill>
          <a:blip r:embed="rId6" cstate="print"/>
          <a:srcRect l="13775" r="20863"/>
          <a:stretch>
            <a:fillRect/>
          </a:stretch>
        </p:blipFill>
        <p:spPr>
          <a:xfrm>
            <a:off x="1043608" y="1700808"/>
            <a:ext cx="2736304" cy="18838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964</TotalTime>
  <Words>848</Words>
  <Application>Microsoft Office PowerPoint</Application>
  <PresentationFormat>Экран (4:3)</PresentationFormat>
  <Paragraphs>138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161</cp:revision>
  <dcterms:created xsi:type="dcterms:W3CDTF">2023-11-02T16:31:56Z</dcterms:created>
  <dcterms:modified xsi:type="dcterms:W3CDTF">2023-11-11T17:18:28Z</dcterms:modified>
</cp:coreProperties>
</file>