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57" r:id="rId4"/>
    <p:sldId id="258" r:id="rId5"/>
    <p:sldId id="259" r:id="rId6"/>
    <p:sldId id="261" r:id="rId7"/>
    <p:sldId id="283" r:id="rId8"/>
    <p:sldId id="260" r:id="rId9"/>
    <p:sldId id="281" r:id="rId10"/>
    <p:sldId id="282" r:id="rId11"/>
    <p:sldId id="264" r:id="rId12"/>
    <p:sldId id="273" r:id="rId13"/>
    <p:sldId id="267" r:id="rId14"/>
    <p:sldId id="287" r:id="rId15"/>
    <p:sldId id="268" r:id="rId16"/>
    <p:sldId id="269" r:id="rId17"/>
    <p:sldId id="286" r:id="rId18"/>
    <p:sldId id="285" r:id="rId19"/>
    <p:sldId id="271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001156" cy="2843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Девятое ноября.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br>
              <a:rPr lang="ru-RU" dirty="0" smtClean="0"/>
            </a:br>
            <a:r>
              <a:rPr lang="ru-RU" dirty="0" smtClean="0"/>
              <a:t>Обобщение по теме «Лексикология  и фразеология»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6500858" cy="271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Лексикология </a:t>
            </a:r>
            <a:br>
              <a:rPr lang="ru-RU" sz="4000" i="1" dirty="0" smtClean="0"/>
            </a:br>
            <a:r>
              <a:rPr lang="ru-RU" sz="4000" i="1" dirty="0" smtClean="0"/>
              <a:t>50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Найдите устаревшие слова в стихотворении И.Сурикова. Попробуйте дать  им толкование.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794" y="0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hlinkClick r:id="rId2" action="ppaction://hlinksldjump"/>
              </a:rPr>
              <a:t>ОТВЕТ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_DESKTOP_\6957f0f602da0b31e9f418bd9b2b183f-800x.jpg"/>
          <p:cNvPicPr>
            <a:picLocks noChangeAspect="1" noChangeArrowheads="1"/>
          </p:cNvPicPr>
          <p:nvPr/>
        </p:nvPicPr>
        <p:blipFill>
          <a:blip r:embed="rId3"/>
          <a:srcRect l="6812" t="24388" r="7875" b="3333"/>
          <a:stretch>
            <a:fillRect/>
          </a:stretch>
        </p:blipFill>
        <p:spPr bwMode="auto">
          <a:xfrm>
            <a:off x="1214414" y="2500306"/>
            <a:ext cx="6858048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786322"/>
            <a:ext cx="5572196" cy="7572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solidFill>
                  <a:schemeClr val="tx1"/>
                </a:solidFill>
              </a:rPr>
              <a:t/>
            </a:r>
            <a:br>
              <a:rPr lang="ru-RU" sz="3600" u="sng" dirty="0" smtClean="0">
                <a:solidFill>
                  <a:schemeClr val="tx1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>Лапти</a:t>
            </a:r>
            <a:r>
              <a:rPr lang="ru-RU" sz="3600" dirty="0" smtClean="0">
                <a:solidFill>
                  <a:schemeClr val="tx1"/>
                </a:solidFill>
              </a:rPr>
              <a:t> –это обувь, которую плели из коры липы, березы, дуба и т.д.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>
                <a:solidFill>
                  <a:schemeClr val="tx1"/>
                </a:solidFill>
              </a:rPr>
              <a:t>Прялка</a:t>
            </a:r>
            <a:r>
              <a:rPr lang="ru-RU" sz="3600" dirty="0" smtClean="0">
                <a:solidFill>
                  <a:schemeClr val="tx1"/>
                </a:solidFill>
              </a:rPr>
              <a:t> – приспособление для ручного прядения одной нити пряжи.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>Светец – подставка для лучины, освещающей жильё, избу.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D:\_DESKTOP_\5ce38d743f53c410e85a8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1879582" cy="1879582"/>
          </a:xfrm>
          <a:prstGeom prst="rect">
            <a:avLst/>
          </a:prstGeom>
          <a:noFill/>
        </p:spPr>
      </p:pic>
      <p:pic>
        <p:nvPicPr>
          <p:cNvPr id="4" name="Picture 3" descr="D:\_DESKTOP_\1cf5a12e-82b1-58df-a298-ee99a7694aec.jpg"/>
          <p:cNvPicPr>
            <a:picLocks noChangeAspect="1" noChangeArrowheads="1"/>
          </p:cNvPicPr>
          <p:nvPr/>
        </p:nvPicPr>
        <p:blipFill>
          <a:blip r:embed="rId4"/>
          <a:srcRect t="10500" r="31521"/>
          <a:stretch>
            <a:fillRect/>
          </a:stretch>
        </p:blipFill>
        <p:spPr bwMode="auto">
          <a:xfrm>
            <a:off x="6143636" y="2285992"/>
            <a:ext cx="2574924" cy="2243561"/>
          </a:xfrm>
          <a:prstGeom prst="rect">
            <a:avLst/>
          </a:prstGeom>
          <a:noFill/>
        </p:spPr>
      </p:pic>
      <p:pic>
        <p:nvPicPr>
          <p:cNvPr id="5" name="Picture 4" descr="D:\_DESKTOP_\a1477804a96efa28adfce51de0055b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86322"/>
            <a:ext cx="2487595" cy="186569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1214414" y="3929066"/>
            <a:ext cx="285752" cy="142876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500034" y="785794"/>
            <a:ext cx="807249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тур</a:t>
            </a:r>
            <a:b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«Фразеология»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428868"/>
          <a:ext cx="864400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214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низ 7">
            <a:hlinkClick r:id="rId7" action="ppaction://hlinksldjump"/>
          </p:cNvPr>
          <p:cNvSpPr/>
          <p:nvPr/>
        </p:nvSpPr>
        <p:spPr>
          <a:xfrm>
            <a:off x="7429520" y="5143512"/>
            <a:ext cx="1000132" cy="15001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57150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Фразеология</a:t>
            </a:r>
            <a:br>
              <a:rPr lang="ru-RU" sz="3600" i="1" dirty="0" smtClean="0"/>
            </a:br>
            <a:r>
              <a:rPr lang="ru-RU" sz="3600" i="1" dirty="0" smtClean="0"/>
              <a:t>10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15436" cy="557216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 </a:t>
            </a:r>
          </a:p>
          <a:p>
            <a:pPr algn="ctr">
              <a:lnSpc>
                <a:spcPct val="90000"/>
              </a:lnSpc>
            </a:pPr>
            <a:endParaRPr lang="ru-RU" sz="2800" dirty="0" smtClean="0"/>
          </a:p>
          <a:p>
            <a:pPr algn="l">
              <a:lnSpc>
                <a:spcPct val="90000"/>
              </a:lnSpc>
            </a:pPr>
            <a:r>
              <a:rPr lang="ru-RU" sz="2800" dirty="0" smtClean="0"/>
              <a:t>Его вешают, приходя в уныние;  его задирают, зазнаваясь;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/>
              <a:t>его всюду суют, не в своё дело. </a:t>
            </a:r>
          </a:p>
          <a:p>
            <a:pPr algn="l">
              <a:lnSpc>
                <a:spcPct val="90000"/>
              </a:lnSpc>
            </a:pPr>
            <a:r>
              <a:rPr lang="ru-RU" sz="3200" b="1" dirty="0" smtClean="0">
                <a:solidFill>
                  <a:srgbClr val="FFC000"/>
                </a:solidFill>
              </a:rPr>
              <a:t>    </a:t>
            </a:r>
            <a:r>
              <a:rPr lang="ru-RU" sz="3600" b="1" dirty="0" smtClean="0">
                <a:solidFill>
                  <a:srgbClr val="FFC000"/>
                </a:solidFill>
              </a:rPr>
              <a:t>НОС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 algn="l">
              <a:lnSpc>
                <a:spcPct val="90000"/>
              </a:lnSpc>
            </a:pPr>
            <a:endParaRPr lang="ru-RU" sz="2800" dirty="0" smtClean="0"/>
          </a:p>
          <a:p>
            <a:pPr algn="l">
              <a:lnSpc>
                <a:spcPct val="90000"/>
              </a:lnSpc>
            </a:pPr>
            <a:r>
              <a:rPr lang="ru-RU" sz="2800" dirty="0" smtClean="0"/>
              <a:t>Не цветы, а вянут;  не ладоши, а ими хлопают, если чего - то не понимают;  не бельё, а их развешивают. </a:t>
            </a:r>
          </a:p>
          <a:p>
            <a:pPr algn="l">
              <a:lnSpc>
                <a:spcPct val="90000"/>
              </a:lnSpc>
            </a:pPr>
            <a:r>
              <a:rPr lang="ru-RU" sz="4100" dirty="0" smtClean="0"/>
              <a:t>   </a:t>
            </a:r>
            <a:r>
              <a:rPr lang="ru-RU" sz="3600" b="1" dirty="0" smtClean="0">
                <a:solidFill>
                  <a:srgbClr val="FFC000"/>
                </a:solidFill>
              </a:rPr>
              <a:t>УШИ</a:t>
            </a:r>
          </a:p>
          <a:p>
            <a:pPr algn="l">
              <a:lnSpc>
                <a:spcPct val="90000"/>
              </a:lnSpc>
            </a:pPr>
            <a:endParaRPr lang="ru-RU" sz="2800" dirty="0" smtClean="0"/>
          </a:p>
          <a:p>
            <a:pPr algn="l">
              <a:lnSpc>
                <a:spcPct val="90000"/>
              </a:lnSpc>
            </a:pPr>
            <a:r>
              <a:rPr lang="ru-RU" sz="2800" dirty="0" smtClean="0"/>
              <a:t>Он в голове у легкомысленного, несерьёзного человека;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/>
              <a:t>его советуют искать в поле, когда кто-нибудь бесследно исчезает;  на него бросают слова и деньги, кто их не ценит. </a:t>
            </a:r>
          </a:p>
          <a:p>
            <a:pPr algn="l">
              <a:lnSpc>
                <a:spcPct val="90000"/>
              </a:lnSpc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rgbClr val="FFC000"/>
                </a:solidFill>
              </a:rPr>
              <a:t>      </a:t>
            </a:r>
            <a:r>
              <a:rPr lang="ru-RU" sz="3600" b="1" dirty="0" smtClean="0">
                <a:solidFill>
                  <a:srgbClr val="FFC000"/>
                </a:solidFill>
              </a:rPr>
              <a:t>ВЕТЕР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71438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Фразеология</a:t>
            </a:r>
            <a:br>
              <a:rPr lang="ru-RU" sz="3600" i="1" dirty="0" smtClean="0"/>
            </a:br>
            <a:r>
              <a:rPr lang="ru-RU" sz="3600" i="1" dirty="0" smtClean="0"/>
              <a:t>20</a:t>
            </a:r>
            <a:endParaRPr lang="ru-RU" sz="3600" i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00042"/>
            <a:ext cx="4071934" cy="107157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Какие фразеологизмы вы узнали?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Объясните их смысл.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_DESKTOP_\u_b4b86d9279db1868a84d62e58a3cedce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2592404" cy="3946747"/>
          </a:xfrm>
          <a:prstGeom prst="rect">
            <a:avLst/>
          </a:prstGeom>
          <a:noFill/>
        </p:spPr>
      </p:pic>
      <p:pic>
        <p:nvPicPr>
          <p:cNvPr id="1027" name="Picture 3" descr="D:\_DESKTOP_\IGRvn8RC76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676650" cy="2857500"/>
          </a:xfrm>
          <a:prstGeom prst="rect">
            <a:avLst/>
          </a:prstGeom>
          <a:noFill/>
        </p:spPr>
      </p:pic>
      <p:pic>
        <p:nvPicPr>
          <p:cNvPr id="1028" name="Picture 4" descr="D:\_DESKTOP_\1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86782"/>
            <a:ext cx="3938593" cy="277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871543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C000"/>
                </a:solidFill>
              </a:rPr>
              <a:t>Найти объяснение каждому 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фразеологическому обороту.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52"/>
            <a:ext cx="7854696" cy="112915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Фразеология</a:t>
            </a:r>
            <a:b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</a:t>
            </a:r>
            <a:endParaRPr lang="ru-RU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000240"/>
          <a:ext cx="4786346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464347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реветь белугой -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мастер на все руки -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под боком-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водить за нос-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600" smtClean="0">
                          <a:solidFill>
                            <a:schemeClr val="tx1"/>
                          </a:solidFill>
                        </a:rPr>
                        <a:t>мамаево побоище-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не в своей тарелке -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86380" y="1928802"/>
            <a:ext cx="2082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плакать</a:t>
            </a:r>
          </a:p>
          <a:p>
            <a:pPr lvl="0"/>
            <a:endParaRPr lang="ru-RU" sz="3600" b="1" dirty="0" smtClean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500306"/>
            <a:ext cx="190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 умелец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143248"/>
            <a:ext cx="178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близко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3643314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  обманывать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21481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  беспорядок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786322"/>
            <a:ext cx="2388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  неуютно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42852"/>
            <a:ext cx="7851648" cy="985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Фразеология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40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285860"/>
            <a:ext cx="8715436" cy="521497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Указать фразеологизмы со значением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“очень мало”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затем со значением </a:t>
            </a: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“медленно”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и со значением </a:t>
            </a: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“глупый”.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 наплакал                     ветер в голове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тянуть канитель                капля в море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царя в голове               тянуть резину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гулькин нос                      дубина стоеросовая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час по чайной ложке      на один зуб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черепашьим шагом           дубовая голова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857232"/>
            <a:ext cx="3643338" cy="2357454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rgbClr val="FF0000"/>
                </a:solidFill>
                <a:latin typeface="+mj-lt"/>
              </a:rPr>
              <a:t>«Медленно»</a:t>
            </a:r>
          </a:p>
          <a:p>
            <a:pPr lvl="0" algn="l"/>
            <a:r>
              <a:rPr lang="ru-RU" sz="2800" dirty="0" smtClean="0">
                <a:latin typeface="+mj-lt"/>
              </a:rPr>
              <a:t> тянуть канитель</a:t>
            </a:r>
          </a:p>
          <a:p>
            <a:pPr lvl="0" algn="l"/>
            <a:r>
              <a:rPr lang="ru-RU" sz="2800" dirty="0" smtClean="0">
                <a:latin typeface="+mj-lt"/>
              </a:rPr>
              <a:t>тянуть резину </a:t>
            </a:r>
          </a:p>
          <a:p>
            <a:pPr lvl="0" algn="l"/>
            <a:r>
              <a:rPr lang="ru-RU" sz="2800" dirty="0" smtClean="0">
                <a:latin typeface="+mj-lt"/>
              </a:rPr>
              <a:t>черепашьим шагом </a:t>
            </a:r>
          </a:p>
          <a:p>
            <a:pPr algn="l"/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6"/>
            <a:ext cx="364333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dirty="0" smtClean="0">
              <a:latin typeface="+mj-lt"/>
            </a:endParaRP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+mj-lt"/>
              </a:rPr>
              <a:t>«Очень мало»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latin typeface="+mj-lt"/>
              </a:rPr>
              <a:t>кот наплакал</a:t>
            </a:r>
            <a:r>
              <a:rPr lang="ru-RU" sz="2800" dirty="0" smtClean="0"/>
              <a:t> </a:t>
            </a:r>
            <a:endParaRPr lang="ru-RU" sz="2800" dirty="0" smtClean="0">
              <a:latin typeface="+mj-lt"/>
            </a:endParaRP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latin typeface="+mj-lt"/>
              </a:rPr>
              <a:t>капля в море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latin typeface="+mj-lt"/>
              </a:rPr>
              <a:t>с гулькин нос</a:t>
            </a: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latin typeface="+mj-lt"/>
              </a:rPr>
              <a:t>на один зуб</a:t>
            </a: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latin typeface="+mj-lt"/>
              </a:rPr>
              <a:t>в час по чайной ложке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800" dirty="0" smtClean="0">
              <a:latin typeface="+mj-lt"/>
            </a:endParaRP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800" dirty="0" smtClean="0">
              <a:latin typeface="+mj-lt"/>
            </a:endParaRP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800" dirty="0" smtClean="0"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57686" y="3429000"/>
            <a:ext cx="3929090" cy="257176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«Глупый»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>
                <a:latin typeface="+mj-lt"/>
              </a:rPr>
              <a:t> без царя в голове </a:t>
            </a: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>
                <a:latin typeface="+mj-lt"/>
              </a:rPr>
              <a:t>дубовая голова</a:t>
            </a: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>
                <a:solidFill>
                  <a:prstClr val="white"/>
                </a:solidFill>
                <a:latin typeface="+mj-lt"/>
              </a:rPr>
              <a:t>ветер в голове</a:t>
            </a: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>
                <a:solidFill>
                  <a:prstClr val="white"/>
                </a:solidFill>
                <a:latin typeface="+mj-lt"/>
              </a:rPr>
              <a:t>дубина стоеросовая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>
                <a:latin typeface="+mj-lt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14356"/>
            <a:ext cx="7851648" cy="985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Фразеология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50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35480"/>
            <a:ext cx="8229600" cy="192214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Творческий конкурс «Мим»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Показать мимикой, жестами фразеологизм.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D:\_DESKTOP_\1630347779_12-alimentola-info-p-frantsuzskii-mim-kostyum-zhenskie-krasivo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2743290" cy="350043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8072494" cy="91484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+mj-lt"/>
              </a:rPr>
              <a:t>Поздравляем с победой!!!!</a:t>
            </a:r>
            <a:endParaRPr lang="ru-RU" sz="48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2" descr="http://zakazshar.ru/images/articles/main_page_balloons_delivery_hel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858312" cy="373551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429684" cy="31130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  <a:t>Интеллектуальная викторина  </a:t>
            </a:r>
            <a:b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</a:br>
            <a: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  <a:t>«Умники и умницы»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_DESKTOP_\1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00438"/>
            <a:ext cx="4527542" cy="32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214290"/>
          <a:ext cx="9001155" cy="6072232"/>
        </p:xfrm>
        <a:graphic>
          <a:graphicData uri="http://schemas.openxmlformats.org/drawingml/2006/table">
            <a:tbl>
              <a:tblPr/>
              <a:tblGrid>
                <a:gridCol w="502279"/>
                <a:gridCol w="420160"/>
                <a:gridCol w="420160"/>
                <a:gridCol w="428132"/>
                <a:gridCol w="501481"/>
                <a:gridCol w="539752"/>
                <a:gridCol w="419362"/>
                <a:gridCol w="539752"/>
                <a:gridCol w="419362"/>
                <a:gridCol w="420160"/>
                <a:gridCol w="420160"/>
                <a:gridCol w="427336"/>
                <a:gridCol w="427336"/>
                <a:gridCol w="420160"/>
                <a:gridCol w="501481"/>
                <a:gridCol w="501481"/>
                <a:gridCol w="427336"/>
                <a:gridCol w="409797"/>
                <a:gridCol w="428132"/>
                <a:gridCol w="427336"/>
              </a:tblGrid>
              <a:tr h="86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9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572528" cy="4429156"/>
          </a:xfrm>
        </p:spPr>
        <p:txBody>
          <a:bodyPr>
            <a:noAutofit/>
          </a:bodyPr>
          <a:lstStyle/>
          <a:p>
            <a:pPr lvl="0" algn="l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                             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Подведем итоги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- Что понравилось? В чём испытывал трудности?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-Хотел бы в будущем участвовать в интеллектуальных играх или нет?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- Комфортно чувствовал себя в команде или нет?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- Оцени свою работу и работу своей команды по пятибалльной системе.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714752"/>
            <a:ext cx="8643998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                     </a:t>
            </a:r>
            <a:r>
              <a:rPr lang="ru-RU" sz="4000" i="1" dirty="0" smtClean="0">
                <a:solidFill>
                  <a:schemeClr val="tx1"/>
                </a:solidFill>
              </a:rPr>
              <a:t>Домашнее задание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Параграфы 20-33, страницы 53-98. Подготовиться к контрольной работе.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u="sng" dirty="0" smtClean="0">
                <a:solidFill>
                  <a:schemeClr val="tx1"/>
                </a:solidFill>
              </a:rPr>
              <a:t>1 уровень </a:t>
            </a:r>
            <a:r>
              <a:rPr lang="ru-RU" sz="3100" dirty="0" smtClean="0">
                <a:solidFill>
                  <a:schemeClr val="tx1"/>
                </a:solidFill>
              </a:rPr>
              <a:t>(учащиеся, получившие «3»)  упражнение  190 (по заданию)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u="sng" dirty="0" smtClean="0">
                <a:solidFill>
                  <a:schemeClr val="tx1"/>
                </a:solidFill>
              </a:rPr>
              <a:t>2 уровень </a:t>
            </a:r>
            <a:r>
              <a:rPr lang="ru-RU" sz="3100" dirty="0" smtClean="0">
                <a:solidFill>
                  <a:schemeClr val="tx1"/>
                </a:solidFill>
              </a:rPr>
              <a:t>(учащиеся, получившие «4»)   – упражнение в учебнике  сделать на выбор: 196 или 199.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u="sng" dirty="0" smtClean="0">
                <a:solidFill>
                  <a:schemeClr val="tx1"/>
                </a:solidFill>
              </a:rPr>
              <a:t>3 уровень </a:t>
            </a:r>
            <a:r>
              <a:rPr lang="ru-RU" sz="3100" dirty="0" smtClean="0">
                <a:solidFill>
                  <a:schemeClr val="tx1"/>
                </a:solidFill>
              </a:rPr>
              <a:t>(учащиеся, получившие «5»)     - выписать из рассказа  В.П.Астафьева «</a:t>
            </a:r>
            <a:r>
              <a:rPr lang="ru-RU" sz="3100" dirty="0" err="1" smtClean="0">
                <a:solidFill>
                  <a:schemeClr val="tx1"/>
                </a:solidFill>
              </a:rPr>
              <a:t>Васюткино</a:t>
            </a:r>
            <a:r>
              <a:rPr lang="ru-RU" sz="3100" dirty="0" smtClean="0">
                <a:solidFill>
                  <a:schemeClr val="tx1"/>
                </a:solidFill>
              </a:rPr>
              <a:t> озеро» устаревшие слова, дать им толкование.  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500034" y="785794"/>
            <a:ext cx="807249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6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</a:t>
            </a:r>
            <a: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«Лексикология»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43998" cy="47149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2428868"/>
          <a:ext cx="8429683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93"/>
                <a:gridCol w="1691393"/>
                <a:gridCol w="1691393"/>
                <a:gridCol w="1691393"/>
                <a:gridCol w="1664111"/>
              </a:tblGrid>
              <a:tr h="214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hlinkClick r:id="rId2" action="ppaction://hlinksldjump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hlinkClick r:id="rId3" action="ppaction://hlinksldjump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hlinkClick r:id="rId4" action="ppaction://hlinksldjump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низ 7">
            <a:hlinkClick r:id="rId7" action="ppaction://hlinksldjump"/>
          </p:cNvPr>
          <p:cNvSpPr/>
          <p:nvPr/>
        </p:nvSpPr>
        <p:spPr>
          <a:xfrm>
            <a:off x="7572396" y="5143512"/>
            <a:ext cx="928694" cy="11430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8929718" cy="18288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Лексикология </a:t>
            </a:r>
            <a:br>
              <a:rPr lang="ru-RU" sz="3600" i="1" dirty="0" smtClean="0"/>
            </a:br>
            <a:r>
              <a:rPr lang="ru-RU" sz="3600" i="1" dirty="0" smtClean="0"/>
              <a:t>10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C000"/>
                </a:solidFill>
              </a:rPr>
              <a:t>Прочитайте синонимы к словам. Какое языковое явление они иллюстрируют? </a:t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>Дайте определение термину.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643998" cy="42862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Юноша – </a:t>
            </a:r>
            <a:r>
              <a:rPr lang="ru-RU" sz="3200" dirty="0" err="1" smtClean="0"/>
              <a:t>чувак</a:t>
            </a:r>
            <a:r>
              <a:rPr lang="ru-RU" sz="3200" dirty="0" smtClean="0"/>
              <a:t>, перец, крендель.</a:t>
            </a:r>
          </a:p>
          <a:p>
            <a:pPr algn="l"/>
            <a:r>
              <a:rPr lang="ru-RU" sz="3200" dirty="0" smtClean="0"/>
              <a:t>Девушка – </a:t>
            </a:r>
            <a:r>
              <a:rPr lang="ru-RU" sz="3200" dirty="0" err="1" smtClean="0"/>
              <a:t>чувиха</a:t>
            </a:r>
            <a:r>
              <a:rPr lang="ru-RU" sz="3200" dirty="0" smtClean="0"/>
              <a:t>.</a:t>
            </a:r>
          </a:p>
          <a:p>
            <a:pPr algn="l"/>
            <a:r>
              <a:rPr lang="ru-RU" sz="3200" dirty="0" smtClean="0"/>
              <a:t>Родители – старики, предки, черепа, </a:t>
            </a:r>
            <a:r>
              <a:rPr lang="ru-RU" sz="3200" dirty="0" err="1" smtClean="0"/>
              <a:t>родаки</a:t>
            </a:r>
            <a:r>
              <a:rPr lang="ru-RU" sz="3200" dirty="0" smtClean="0"/>
              <a:t>.</a:t>
            </a:r>
          </a:p>
          <a:p>
            <a:pPr algn="l"/>
            <a:r>
              <a:rPr lang="ru-RU" sz="3200" dirty="0" smtClean="0"/>
              <a:t>Хорошо –</a:t>
            </a:r>
            <a:r>
              <a:rPr lang="ru-RU" sz="3200" dirty="0" err="1" smtClean="0"/>
              <a:t>ништяк</a:t>
            </a:r>
            <a:r>
              <a:rPr lang="ru-RU" sz="3200" dirty="0" smtClean="0"/>
              <a:t>, чётко, отпад, </a:t>
            </a:r>
            <a:r>
              <a:rPr lang="ru-RU" sz="3200" dirty="0" err="1" smtClean="0"/>
              <a:t>гламурно</a:t>
            </a:r>
            <a:r>
              <a:rPr lang="ru-RU" sz="3200" dirty="0" smtClean="0"/>
              <a:t>.</a:t>
            </a:r>
          </a:p>
          <a:p>
            <a:pPr algn="l"/>
            <a:r>
              <a:rPr lang="ru-RU" sz="3200" dirty="0" smtClean="0"/>
              <a:t>Квартира – хата, пещера.</a:t>
            </a:r>
          </a:p>
          <a:p>
            <a:pPr algn="l"/>
            <a:r>
              <a:rPr lang="ru-RU" sz="3200" dirty="0" smtClean="0"/>
              <a:t>Плохо – отпад, труба. </a:t>
            </a:r>
          </a:p>
          <a:p>
            <a:pPr algn="l"/>
            <a:r>
              <a:rPr lang="ru-RU" sz="3200" dirty="0" smtClean="0"/>
              <a:t>Деньги –капуста, бабки.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6072206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4357718" cy="77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Жаргонизмы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_DESKTOP_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751013"/>
            <a:ext cx="5826065" cy="4035441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01024" y="5500702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857232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Лексикология </a:t>
            </a:r>
            <a:br>
              <a:rPr lang="ru-RU" sz="3600" i="1" dirty="0" smtClean="0"/>
            </a:br>
            <a:r>
              <a:rPr lang="ru-RU" sz="3600" i="1" dirty="0" smtClean="0"/>
              <a:t>20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929718" cy="5000660"/>
          </a:xfrm>
        </p:spPr>
        <p:txBody>
          <a:bodyPr>
            <a:normAutofit fontScale="85000" lnSpcReduction="20000"/>
          </a:bodyPr>
          <a:lstStyle/>
          <a:p>
            <a:pPr marL="609600" indent="-609600" algn="l">
              <a:lnSpc>
                <a:spcPct val="90000"/>
              </a:lnSpc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Найдите в  каждом отрывке диалектное слово, по контексту  определите, что оно означает. </a:t>
            </a:r>
          </a:p>
          <a:p>
            <a:pPr marL="609600" indent="-609600" algn="ctr">
              <a:lnSpc>
                <a:spcPct val="90000"/>
              </a:lnSpc>
            </a:pPr>
            <a:endParaRPr lang="ru-RU" sz="28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3300" dirty="0" smtClean="0"/>
              <a:t>1</a:t>
            </a:r>
            <a:r>
              <a:rPr lang="ru-RU" sz="3800" dirty="0" smtClean="0">
                <a:latin typeface="+mj-lt"/>
              </a:rPr>
              <a:t>. </a:t>
            </a:r>
            <a:r>
              <a:rPr lang="ru-RU" sz="3300" dirty="0" smtClean="0">
                <a:latin typeface="+mj-lt"/>
              </a:rPr>
              <a:t>Сердце его колотилось, как мельничная ступа, пот лил градом. (Н.В.Гоголь)</a:t>
            </a:r>
          </a:p>
          <a:p>
            <a:pPr marL="609600" indent="-609600" algn="l">
              <a:lnSpc>
                <a:spcPct val="90000"/>
              </a:lnSpc>
            </a:pPr>
            <a:endParaRPr lang="ru-RU" sz="3300" dirty="0" smtClean="0">
              <a:latin typeface="+mj-lt"/>
            </a:endParaRPr>
          </a:p>
          <a:p>
            <a:pPr marL="609600" indent="-609600" algn="l">
              <a:lnSpc>
                <a:spcPct val="90000"/>
              </a:lnSpc>
            </a:pPr>
            <a:endParaRPr lang="ru-RU" sz="3300" dirty="0" smtClean="0">
              <a:latin typeface="+mj-lt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ru-RU" sz="3300" dirty="0" smtClean="0">
                <a:latin typeface="+mj-lt"/>
              </a:rPr>
              <a:t>2. Хозяйская рука в такие дни спешит посадить яблоню, спрятать в омшанике пчёл.  (В.Песков)</a:t>
            </a:r>
          </a:p>
          <a:p>
            <a:pPr algn="l"/>
            <a:endParaRPr lang="ru-RU" sz="3300" dirty="0" smtClean="0">
              <a:latin typeface="+mj-lt"/>
            </a:endParaRPr>
          </a:p>
          <a:p>
            <a:pPr algn="l"/>
            <a:r>
              <a:rPr lang="ru-RU" sz="3300" dirty="0" smtClean="0">
                <a:latin typeface="+mj-lt"/>
              </a:rPr>
              <a:t>3. Ребята поощряли меня: давай, действуй, и не один калач неси. Может, ещё шанег прихватишь либо пирог. (В.П.Астафьев)</a:t>
            </a:r>
            <a:endParaRPr lang="ru-RU" sz="33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794" y="6286496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hlinkClick r:id="" action="ppaction://hlinkshowjump?jump=nextslide"/>
              </a:rPr>
              <a:t>ОТВЕТ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428604"/>
            <a:ext cx="8858312" cy="6000792"/>
          </a:xfrm>
        </p:spPr>
        <p:txBody>
          <a:bodyPr>
            <a:noAutofit/>
          </a:bodyPr>
          <a:lstStyle/>
          <a:p>
            <a:pPr algn="l"/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>Ступа – </a:t>
            </a:r>
            <a:r>
              <a:rPr lang="ru-RU" sz="4000" dirty="0" smtClean="0">
                <a:solidFill>
                  <a:schemeClr val="tx1"/>
                </a:solidFill>
              </a:rPr>
              <a:t>выдолбленное из дерева приспособление для ручного размола зерна.</a:t>
            </a: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>Омшаник</a:t>
            </a:r>
            <a:r>
              <a:rPr lang="ru-RU" sz="4000" dirty="0" smtClean="0">
                <a:solidFill>
                  <a:schemeClr val="tx1"/>
                </a:solidFill>
              </a:rPr>
              <a:t> – сарай для зимовки пчел.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>Шаньга</a:t>
            </a:r>
            <a:r>
              <a:rPr lang="ru-RU" sz="4000" dirty="0" smtClean="0">
                <a:solidFill>
                  <a:schemeClr val="tx1"/>
                </a:solidFill>
              </a:rPr>
              <a:t> – род ватрушки, сочня или простой лепёшки.</a:t>
            </a:r>
            <a:endParaRPr lang="ru-RU" sz="4000" dirty="0"/>
          </a:p>
        </p:txBody>
      </p:sp>
      <p:pic>
        <p:nvPicPr>
          <p:cNvPr id="1027" name="Picture 3" descr="D:\_DESKTOP_\omshanik-dlya-pchel-svoimi-rukami-61.jpg"/>
          <p:cNvPicPr>
            <a:picLocks noChangeAspect="1" noChangeArrowheads="1"/>
          </p:cNvPicPr>
          <p:nvPr/>
        </p:nvPicPr>
        <p:blipFill>
          <a:blip r:embed="rId2" cstate="print"/>
          <a:srcRect t="24573" r="25949" b="18803"/>
          <a:stretch>
            <a:fillRect/>
          </a:stretch>
        </p:blipFill>
        <p:spPr bwMode="auto">
          <a:xfrm>
            <a:off x="928662" y="3571876"/>
            <a:ext cx="1643074" cy="1674672"/>
          </a:xfrm>
          <a:prstGeom prst="rect">
            <a:avLst/>
          </a:prstGeom>
          <a:noFill/>
        </p:spPr>
      </p:pic>
      <p:pic>
        <p:nvPicPr>
          <p:cNvPr id="1028" name="Picture 4" descr="D:\_DESKTOP_\IMG_9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3001568" cy="200026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5500702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 descr="D:\_DESKTOP_\0000500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484386"/>
            <a:ext cx="1143008" cy="152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851648" cy="135729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Лексикология </a:t>
            </a:r>
            <a:br>
              <a:rPr lang="ru-RU" sz="3600" i="1" dirty="0" smtClean="0"/>
            </a:br>
            <a:r>
              <a:rPr lang="ru-RU" sz="3600" i="1" dirty="0" smtClean="0"/>
              <a:t>30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C000"/>
                </a:solidFill>
              </a:rPr>
              <a:t>Разгадайте кроссворд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_DESKTOP_\1616696135_36-p-fon-dlya-krossvord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47889" cy="442915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868" y="6429357"/>
            <a:ext cx="2143108" cy="42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hlinkClick r:id="rId4" action="ppaction://hlinksldjump"/>
              </a:rPr>
              <a:t>ОТВЕТ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71480"/>
            <a:ext cx="8358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r>
              <a:rPr lang="ru-RU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Соедините архаизмы  с их  синонимами. </a:t>
            </a:r>
            <a:endParaRPr lang="ru-RU" sz="32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714488"/>
            <a:ext cx="22860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Рамена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Лечба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Зерцало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Пиит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Ветрило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Витязь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Ланиты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9600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9600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2143116"/>
            <a:ext cx="25717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Плечи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Парус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Щёки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Зеркало</a:t>
            </a:r>
          </a:p>
          <a:p>
            <a:endParaRPr lang="ru-RU" sz="2400" b="1" dirty="0" smtClean="0">
              <a:solidFill>
                <a:srgbClr val="9600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9600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14285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Лексикология </a:t>
            </a:r>
            <a:br>
              <a:rPr lang="ru-RU" sz="3600" dirty="0" smtClean="0">
                <a:latin typeface="+mj-lt"/>
              </a:rPr>
            </a:br>
            <a:r>
              <a:rPr lang="ru-RU" sz="3600" dirty="0" smtClean="0">
                <a:latin typeface="+mj-lt"/>
              </a:rPr>
              <a:t>40</a:t>
            </a:r>
            <a:endParaRPr lang="ru-RU" sz="3600" dirty="0">
              <a:latin typeface="+mj-lt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409612">
            <a:off x="1805062" y="2784242"/>
            <a:ext cx="2216340" cy="36082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308829">
            <a:off x="1350591" y="3598065"/>
            <a:ext cx="3042345" cy="581097"/>
          </a:xfrm>
          <a:prstGeom prst="leftRightArrow">
            <a:avLst>
              <a:gd name="adj1" fmla="val 2943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2308829">
            <a:off x="1073615" y="4207665"/>
            <a:ext cx="3157516" cy="581097"/>
          </a:xfrm>
          <a:prstGeom prst="leftRightArrow">
            <a:avLst>
              <a:gd name="adj1" fmla="val 2943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645101">
            <a:off x="1404788" y="2880608"/>
            <a:ext cx="2635448" cy="581097"/>
          </a:xfrm>
          <a:prstGeom prst="leftRightArrow">
            <a:avLst>
              <a:gd name="adj1" fmla="val 2943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0622359">
            <a:off x="1823716" y="3790709"/>
            <a:ext cx="2134357" cy="455374"/>
          </a:xfrm>
          <a:prstGeom prst="leftRightArrow">
            <a:avLst>
              <a:gd name="adj1" fmla="val 2943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9365025">
            <a:off x="1450591" y="3669986"/>
            <a:ext cx="2800592" cy="406849"/>
          </a:xfrm>
          <a:prstGeom prst="leftRightArrow">
            <a:avLst>
              <a:gd name="adj1" fmla="val 2943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0746212">
            <a:off x="1445267" y="4734457"/>
            <a:ext cx="2547531" cy="352906"/>
          </a:xfrm>
          <a:prstGeom prst="leftRightArrow">
            <a:avLst>
              <a:gd name="adj1" fmla="val 4003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429620" y="5857868"/>
            <a:ext cx="714380" cy="100013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_DESKTOP_\3048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2517895" cy="1809737"/>
          </a:xfrm>
          <a:prstGeom prst="rect">
            <a:avLst/>
          </a:prstGeom>
          <a:noFill/>
        </p:spPr>
      </p:pic>
      <p:pic>
        <p:nvPicPr>
          <p:cNvPr id="2051" name="Picture 3" descr="D:\_DESKTOP_\64684_2-500x500.jpg"/>
          <p:cNvPicPr>
            <a:picLocks noChangeAspect="1" noChangeArrowheads="1"/>
          </p:cNvPicPr>
          <p:nvPr/>
        </p:nvPicPr>
        <p:blipFill>
          <a:blip r:embed="rId4"/>
          <a:srcRect l="13463" t="7525" r="18811"/>
          <a:stretch>
            <a:fillRect/>
          </a:stretch>
        </p:blipFill>
        <p:spPr bwMode="auto">
          <a:xfrm>
            <a:off x="7572396" y="3571876"/>
            <a:ext cx="1285884" cy="1755776"/>
          </a:xfrm>
          <a:prstGeom prst="rect">
            <a:avLst/>
          </a:prstGeom>
          <a:noFill/>
        </p:spPr>
      </p:pic>
      <p:sp>
        <p:nvSpPr>
          <p:cNvPr id="2053" name="AutoShape 5" descr="https://avatars.dzeninfra.ru/get-zen_doc/5238996/pub_6150e58abd8bbb297276da42_6150e75729b6880b0210dcd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avatars.dzeninfra.ru/get-zen_doc/5238996/pub_6150e58abd8bbb297276da42_6150e75729b6880b0210dcd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D:\_DESKTOP_\1625712022_36-phonoteka-org-p-slavyanskii-voin-art-krasivo-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1912922" cy="191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1114</TotalTime>
  <Words>419</Words>
  <PresentationFormat>Экран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Девятое ноября. Классная работа. Обобщение по теме «Лексикология  и фразеология» </vt:lpstr>
      <vt:lpstr>Интеллектуальная викторина   «Умники и умницы»</vt:lpstr>
      <vt:lpstr>1 тур «Лексикология»</vt:lpstr>
      <vt:lpstr>Лексикология  10 Прочитайте синонимы к словам. Какое языковое явление они иллюстрируют?  Дайте определение термину.</vt:lpstr>
      <vt:lpstr>Жаргонизмы</vt:lpstr>
      <vt:lpstr>Лексикология  20</vt:lpstr>
      <vt:lpstr>    Ступа – выдолбленное из дерева приспособление для ручного размола зерна.  Омшаник – сарай для зимовки пчел.     Шаньга – род ватрушки, сочня или простой лепёшки.</vt:lpstr>
      <vt:lpstr>Лексикология  30 Разгадайте кроссворд</vt:lpstr>
      <vt:lpstr>Слайд 9</vt:lpstr>
      <vt:lpstr>Лексикология  50 Найдите устаревшие слова в стихотворении И.Сурикова. Попробуйте дать  им толкование.</vt:lpstr>
      <vt:lpstr> Лапти –это обувь, которую плели из коры липы, березы, дуба и т.д.   Прялка – приспособление для ручного прядения одной нити пряжи.  Светец – подставка для лучины, освещающей жильё, избу.</vt:lpstr>
      <vt:lpstr>2 тур «Фразеология»</vt:lpstr>
      <vt:lpstr>Фразеология 10</vt:lpstr>
      <vt:lpstr>Фразеология 20</vt:lpstr>
      <vt:lpstr>Найти объяснение каждому  фразеологическому обороту.   </vt:lpstr>
      <vt:lpstr>Фразеология 40</vt:lpstr>
      <vt:lpstr>Слайд 17</vt:lpstr>
      <vt:lpstr>Фразеология 50</vt:lpstr>
      <vt:lpstr>Слайд 19</vt:lpstr>
      <vt:lpstr>Слайд 20</vt:lpstr>
      <vt:lpstr>                                Подведем итоги  - Что понравилось? В чём испытывал трудности?  -Хотел бы в будущем участвовать в интеллектуальных играх или нет?  - Комфортно чувствовал себя в команде или нет? - Оцени свою работу и работу своей команды по пятибалльной системе.</vt:lpstr>
      <vt:lpstr>                     Домашнее задание  Параграфы 20-33, страницы 53-98. Подготовиться к контрольной работе.  1 уровень (учащиеся, получившие «3»)  упражнение  190 (по заданию)  2 уровень (учащиеся, получившие «4»)   – упражнение в учебнике  сделать на выбор: 196 или 199.  3 уровень (учащиеся, получившие «5»)     - выписать из рассказа  В.П.Астафьева «Васюткино озеро» устаревшие слова, дать им толкование.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«Своя игра»</dc:title>
  <dc:creator>Администратор</dc:creator>
  <cp:lastModifiedBy>Администратор</cp:lastModifiedBy>
  <cp:revision>110</cp:revision>
  <dcterms:created xsi:type="dcterms:W3CDTF">2022-10-30T05:03:38Z</dcterms:created>
  <dcterms:modified xsi:type="dcterms:W3CDTF">2022-11-29T08:51:32Z</dcterms:modified>
</cp:coreProperties>
</file>