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89" r:id="rId3"/>
    <p:sldId id="282" r:id="rId4"/>
    <p:sldId id="290" r:id="rId5"/>
    <p:sldId id="283" r:id="rId6"/>
    <p:sldId id="291" r:id="rId7"/>
    <p:sldId id="284" r:id="rId8"/>
    <p:sldId id="292" r:id="rId9"/>
    <p:sldId id="260" r:id="rId10"/>
    <p:sldId id="261" r:id="rId11"/>
    <p:sldId id="262" r:id="rId12"/>
    <p:sldId id="263" r:id="rId13"/>
    <p:sldId id="264" r:id="rId14"/>
    <p:sldId id="265" r:id="rId15"/>
    <p:sldId id="285" r:id="rId16"/>
    <p:sldId id="268" r:id="rId17"/>
    <p:sldId id="269" r:id="rId18"/>
    <p:sldId id="270" r:id="rId19"/>
    <p:sldId id="271" r:id="rId20"/>
    <p:sldId id="272" r:id="rId21"/>
    <p:sldId id="273" r:id="rId22"/>
    <p:sldId id="287" r:id="rId23"/>
    <p:sldId id="274" r:id="rId24"/>
    <p:sldId id="277" r:id="rId25"/>
    <p:sldId id="278" r:id="rId26"/>
    <p:sldId id="279" r:id="rId27"/>
    <p:sldId id="281" r:id="rId28"/>
    <p:sldId id="280" r:id="rId29"/>
    <p:sldId id="28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F38E"/>
    <a:srgbClr val="FF9999"/>
    <a:srgbClr val="F8A808"/>
    <a:srgbClr val="FFFF66"/>
    <a:srgbClr val="FFCC99"/>
    <a:srgbClr val="FFCC66"/>
    <a:srgbClr val="FF99FF"/>
    <a:srgbClr val="99CCFF"/>
    <a:srgbClr val="FBD281"/>
    <a:srgbClr val="E5B01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3D24-E8BD-4726-AAFB-C72B484F569A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4252-CD28-40FD-92AA-651EAAB40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3D24-E8BD-4726-AAFB-C72B484F569A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4252-CD28-40FD-92AA-651EAAB40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3D24-E8BD-4726-AAFB-C72B484F569A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4252-CD28-40FD-92AA-651EAAB40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3D24-E8BD-4726-AAFB-C72B484F569A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4252-CD28-40FD-92AA-651EAAB40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3D24-E8BD-4726-AAFB-C72B484F569A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4252-CD28-40FD-92AA-651EAAB40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3D24-E8BD-4726-AAFB-C72B484F569A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4252-CD28-40FD-92AA-651EAAB40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3D24-E8BD-4726-AAFB-C72B484F569A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4252-CD28-40FD-92AA-651EAAB40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3D24-E8BD-4726-AAFB-C72B484F569A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4252-CD28-40FD-92AA-651EAAB40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3D24-E8BD-4726-AAFB-C72B484F569A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4252-CD28-40FD-92AA-651EAAB40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3D24-E8BD-4726-AAFB-C72B484F569A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4252-CD28-40FD-92AA-651EAAB40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3D24-E8BD-4726-AAFB-C72B484F569A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4252-CD28-40FD-92AA-651EAAB40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33D24-E8BD-4726-AAFB-C72B484F569A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B4252-CD28-40FD-92AA-651EAAB40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.jpeg"/><Relationship Id="rId7" Type="http://schemas.openxmlformats.org/officeDocument/2006/relationships/slide" Target="slide11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9.xml"/><Relationship Id="rId9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4.jpeg"/><Relationship Id="rId7" Type="http://schemas.openxmlformats.org/officeDocument/2006/relationships/slide" Target="slide1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6.xml"/><Relationship Id="rId9" Type="http://schemas.openxmlformats.org/officeDocument/2006/relationships/slide" Target="slide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5.jpeg"/><Relationship Id="rId7" Type="http://schemas.openxmlformats.org/officeDocument/2006/relationships/slide" Target="slide25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23.xml"/><Relationship Id="rId9" Type="http://schemas.openxmlformats.org/officeDocument/2006/relationships/slide" Target="slide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214422"/>
            <a:ext cx="9001156" cy="321471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FF99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Интеллектуальная интерактивная игра</a:t>
            </a:r>
            <a:r>
              <a:rPr lang="ru-RU" b="1" dirty="0" smtClean="0">
                <a:ln w="11430"/>
                <a:solidFill>
                  <a:srgbClr val="FF99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solidFill>
                  <a:srgbClr val="FF99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9600" b="1" dirty="0" smtClean="0">
                <a:ln w="11430"/>
                <a:solidFill>
                  <a:srgbClr val="89F38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«Человек, опередивший </a:t>
            </a:r>
            <a:br>
              <a:rPr lang="ru-RU" sz="9600" b="1" dirty="0" smtClean="0">
                <a:ln w="11430"/>
                <a:solidFill>
                  <a:srgbClr val="89F38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9600" b="1" dirty="0" smtClean="0">
                <a:ln w="11430"/>
                <a:solidFill>
                  <a:srgbClr val="89F38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время»</a:t>
            </a:r>
            <a:endParaRPr lang="ru-RU" sz="9600" b="1" dirty="0">
              <a:ln w="11430"/>
              <a:solidFill>
                <a:srgbClr val="89F38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5000636"/>
            <a:ext cx="428628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Разработали: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учитель физики Останина Л.В. и заведующая ИБЦ </a:t>
            </a:r>
            <a:r>
              <a:rPr lang="ru-RU" dirty="0" err="1" smtClean="0">
                <a:solidFill>
                  <a:srgbClr val="002060"/>
                </a:solidFill>
              </a:rPr>
              <a:t>Ларшина</a:t>
            </a:r>
            <a:r>
              <a:rPr lang="ru-RU" dirty="0" smtClean="0">
                <a:solidFill>
                  <a:srgbClr val="002060"/>
                </a:solidFill>
              </a:rPr>
              <a:t> О.В.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МОУ СОШ №13 им Р.А.Наумова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FF99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 2</a:t>
            </a:r>
            <a:endParaRPr lang="ru-RU" sz="6000" b="1" dirty="0">
              <a:ln w="11430"/>
              <a:solidFill>
                <a:srgbClr val="FF99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072462" y="6000768"/>
            <a:ext cx="571504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588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0170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4458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8745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3033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7321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21608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5896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4317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78605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92892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07180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21467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35755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004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6483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79120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93408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7695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21983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36271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50558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64846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78631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92919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07206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21494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35781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Шестиугольник 34"/>
          <p:cNvSpPr/>
          <p:nvPr/>
        </p:nvSpPr>
        <p:spPr>
          <a:xfrm>
            <a:off x="5786446" y="5715016"/>
            <a:ext cx="1143008" cy="928694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СТОП</a:t>
            </a:r>
          </a:p>
        </p:txBody>
      </p:sp>
      <p:sp>
        <p:nvSpPr>
          <p:cNvPr id="36" name="Блок-схема: перфолента 35"/>
          <p:cNvSpPr/>
          <p:nvPr/>
        </p:nvSpPr>
        <p:spPr>
          <a:xfrm>
            <a:off x="428596" y="1124744"/>
            <a:ext cx="8286808" cy="3888432"/>
          </a:xfrm>
          <a:prstGeom prst="flowChartPunchedTa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Кому из русских поэтов принадлежат следующие стихотворные строчки, посвященные Ломоносову:</a:t>
            </a:r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Скоро сам узнаешь в школе,</a:t>
            </a:r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Как архангельский мужик</a:t>
            </a:r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По своей и божьей воле</a:t>
            </a:r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Стал разумен и велик.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1169766" y="5013176"/>
            <a:ext cx="6786610" cy="63439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ОТВЕТ: Н.А.Некрасов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FF99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 3</a:t>
            </a:r>
            <a:endParaRPr lang="ru-RU" sz="6000" b="1" dirty="0">
              <a:ln w="11430"/>
              <a:solidFill>
                <a:srgbClr val="FF99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072462" y="6000768"/>
            <a:ext cx="571504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588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0170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4458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8745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3033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7321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21608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5896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4317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78605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92892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07180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21467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35755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004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6483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79120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93408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7695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21983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36271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50558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64846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78631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92919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07206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21494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35781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Шестиугольник 34"/>
          <p:cNvSpPr/>
          <p:nvPr/>
        </p:nvSpPr>
        <p:spPr>
          <a:xfrm>
            <a:off x="5786446" y="5715016"/>
            <a:ext cx="1143008" cy="928694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СТОП</a:t>
            </a:r>
          </a:p>
        </p:txBody>
      </p:sp>
      <p:sp>
        <p:nvSpPr>
          <p:cNvPr id="36" name="Блок-схема: перфолента 35"/>
          <p:cNvSpPr/>
          <p:nvPr/>
        </p:nvSpPr>
        <p:spPr>
          <a:xfrm>
            <a:off x="428596" y="1285860"/>
            <a:ext cx="8286808" cy="2214578"/>
          </a:xfrm>
          <a:prstGeom prst="flowChartPunchedTa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Кто из писателей сказал о Ломоносове:</a:t>
            </a:r>
          </a:p>
          <a:p>
            <a:pPr lvl="0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«Он сам был первым нашим университетом»?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1142976" y="3714752"/>
            <a:ext cx="6786610" cy="142876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ОТВЕТ: А.С. Пушкин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FF99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 4</a:t>
            </a:r>
            <a:endParaRPr lang="ru-RU" sz="6000" b="1" dirty="0">
              <a:ln w="11430"/>
              <a:solidFill>
                <a:srgbClr val="FF99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072462" y="6000768"/>
            <a:ext cx="571504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588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0170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4458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8745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3033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7321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21608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5896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4317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78605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92892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07180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21467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35755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004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6483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79120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93408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7695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21983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36271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50558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64846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78631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92919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07206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21494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35781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Шестиугольник 34"/>
          <p:cNvSpPr/>
          <p:nvPr/>
        </p:nvSpPr>
        <p:spPr>
          <a:xfrm>
            <a:off x="5786446" y="5715016"/>
            <a:ext cx="1143008" cy="928694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СТОП</a:t>
            </a:r>
          </a:p>
        </p:txBody>
      </p:sp>
      <p:sp>
        <p:nvSpPr>
          <p:cNvPr id="36" name="Блок-схема: перфолента 35"/>
          <p:cNvSpPr/>
          <p:nvPr/>
        </p:nvSpPr>
        <p:spPr>
          <a:xfrm>
            <a:off x="428596" y="1124744"/>
            <a:ext cx="8286808" cy="3960440"/>
          </a:xfrm>
          <a:prstGeom prst="flowChartPunchedTa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Статуе, какого русского царя Ломоносов посвятил похвальную надпись:</a:t>
            </a:r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Се образ изваян премудрого Героя,</a:t>
            </a:r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Что, ради подданных лишив себя покоя,</a:t>
            </a:r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Последний принял чин и, царствуя, служил,</a:t>
            </a:r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Свои законы сам примером утвердил… 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1142976" y="4941168"/>
            <a:ext cx="6786610" cy="70640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ОТВЕТ: Петр Первый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FF99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 5</a:t>
            </a:r>
            <a:endParaRPr lang="ru-RU" sz="6000" b="1" dirty="0">
              <a:ln w="11430"/>
              <a:solidFill>
                <a:srgbClr val="FF99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072462" y="6000768"/>
            <a:ext cx="571504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588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0170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4458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8745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3033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7321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21608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5896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4317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78605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92892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07180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21467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35755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004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6483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79120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93408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7695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21983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36271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50558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64846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78631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92919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07206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21494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35781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Шестиугольник 34"/>
          <p:cNvSpPr/>
          <p:nvPr/>
        </p:nvSpPr>
        <p:spPr>
          <a:xfrm>
            <a:off x="5786446" y="5715016"/>
            <a:ext cx="1143008" cy="928694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СТОП</a:t>
            </a:r>
          </a:p>
        </p:txBody>
      </p:sp>
      <p:sp>
        <p:nvSpPr>
          <p:cNvPr id="36" name="Блок-схема: перфолента 35"/>
          <p:cNvSpPr/>
          <p:nvPr/>
        </p:nvSpPr>
        <p:spPr>
          <a:xfrm>
            <a:off x="428596" y="1285860"/>
            <a:ext cx="8286808" cy="2214578"/>
          </a:xfrm>
          <a:prstGeom prst="flowChartPunchedTa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В какое учебное заведение поступил Ломоносов, придя в Москву с рыбным обозом в 1730 году?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1142976" y="3714752"/>
            <a:ext cx="6786610" cy="142876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ОТВЕТ: Славяно-греко-латинскую академию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FF99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 6</a:t>
            </a:r>
            <a:endParaRPr lang="ru-RU" sz="6000" b="1" dirty="0">
              <a:ln w="11430"/>
              <a:solidFill>
                <a:srgbClr val="FF99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072462" y="6000768"/>
            <a:ext cx="571504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588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0170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4458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8745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3033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7321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21608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5896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4317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78605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92892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07180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21467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35755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004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6483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79120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93408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7695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21983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36271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50558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64846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78631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92919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07206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21494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35781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Шестиугольник 34"/>
          <p:cNvSpPr/>
          <p:nvPr/>
        </p:nvSpPr>
        <p:spPr>
          <a:xfrm>
            <a:off x="5786446" y="5715016"/>
            <a:ext cx="1143008" cy="928694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СТОП</a:t>
            </a:r>
          </a:p>
        </p:txBody>
      </p:sp>
      <p:sp>
        <p:nvSpPr>
          <p:cNvPr id="36" name="Блок-схема: перфолента 35"/>
          <p:cNvSpPr/>
          <p:nvPr/>
        </p:nvSpPr>
        <p:spPr>
          <a:xfrm>
            <a:off x="428596" y="1285860"/>
            <a:ext cx="8286808" cy="2214578"/>
          </a:xfrm>
          <a:prstGeom prst="flowChartPunchedTa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Какое учебное заведение в Петербурге закончил Ломоносов?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1115616" y="3717032"/>
            <a:ext cx="6786610" cy="142876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ОТВЕТ: Академию наук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600" b="1" dirty="0" smtClean="0">
                <a:ln w="11430"/>
                <a:solidFill>
                  <a:srgbClr val="FF99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Дополнительный вопрос 1 тура</a:t>
            </a:r>
            <a:endParaRPr lang="ru-RU" sz="4600" b="1" dirty="0">
              <a:ln w="11430"/>
              <a:solidFill>
                <a:srgbClr val="FF99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929586" y="6072206"/>
            <a:ext cx="571504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588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0170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64458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8745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3033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07321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21608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35896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0029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64317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78605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92892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07180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21467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35755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5004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6483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79120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93408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07695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21983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36271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50558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64846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78631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92919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07206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21494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35781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Шестиугольник 35"/>
          <p:cNvSpPr/>
          <p:nvPr/>
        </p:nvSpPr>
        <p:spPr>
          <a:xfrm>
            <a:off x="5786446" y="5715016"/>
            <a:ext cx="1143008" cy="928694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СТОП</a:t>
            </a:r>
          </a:p>
        </p:txBody>
      </p:sp>
      <p:sp>
        <p:nvSpPr>
          <p:cNvPr id="37" name="Блок-схема: перфолента 36"/>
          <p:cNvSpPr/>
          <p:nvPr/>
        </p:nvSpPr>
        <p:spPr>
          <a:xfrm>
            <a:off x="428596" y="1428736"/>
            <a:ext cx="8286808" cy="3008376"/>
          </a:xfrm>
          <a:prstGeom prst="flowChartPunchedTa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Рассказывают, что Михаил Васильевич любил называть себя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Пробином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! От латинского слова «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probus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». Что в переводе означает это слово?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539552" y="4509120"/>
            <a:ext cx="7992888" cy="848706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ОТВЕТ: честный или хороший, добротный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89F38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 1</a:t>
            </a:r>
            <a:endParaRPr lang="ru-RU" sz="6000" b="1" dirty="0">
              <a:ln w="11430"/>
              <a:solidFill>
                <a:srgbClr val="89F38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15338" y="6143644"/>
            <a:ext cx="571504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357158" y="1142984"/>
            <a:ext cx="8572560" cy="3643338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 рамках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метеоисследований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, в том числе измерений на разных высотах (температура, давление и т. д.), М. В. Ломоносов, разработал летательный аппарат вертикального взлёта с двумя (предположительно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соосными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) винтами. Какая современная летающая машина похожа по конструкции с этим аппаратом?</a:t>
            </a:r>
          </a:p>
          <a:p>
            <a:pPr lvl="0"/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42910" y="4857760"/>
            <a:ext cx="7858180" cy="642942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ОТВЕТ: вертолет 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588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0170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4458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8745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3033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07321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1608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35896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0029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64317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78605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92892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07180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21467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35755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5004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6483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79120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93408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07695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21983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36271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0558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64846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78631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92919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07206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21494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35781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Шестиугольник 37"/>
          <p:cNvSpPr/>
          <p:nvPr/>
        </p:nvSpPr>
        <p:spPr>
          <a:xfrm>
            <a:off x="5786446" y="5715016"/>
            <a:ext cx="1143008" cy="928694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89F38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 2</a:t>
            </a:r>
            <a:endParaRPr lang="ru-RU" sz="6000" b="1" dirty="0">
              <a:ln w="11430"/>
              <a:solidFill>
                <a:srgbClr val="89F38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15338" y="6143644"/>
            <a:ext cx="571504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357158" y="1214422"/>
            <a:ext cx="8572560" cy="3714776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200" dirty="0" smtClean="0"/>
          </a:p>
          <a:p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  <a:t>В декабре 1759 года М. В. Ломоносов и И. А. Браун первыми получили это вещество в твёрдом состоянии. Важность этого успеха для М. В. Ломоносова выражалась успехом в классификации веществ — когда учёным первым в январе 1760 года, наряду с решением ряда других задач, была показана электропроводность и «ковкость» этого вещества, что стало основанием для отнесения его к металлам. Что это за вещество?</a:t>
            </a:r>
            <a:endParaRPr lang="ru-RU" sz="2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42910" y="5000636"/>
            <a:ext cx="7858180" cy="571504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ОТВЕТ: ртуть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588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0170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4458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8745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3033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07321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1608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35896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0029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64317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78605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92892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07180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21467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35755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5004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6483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79120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93408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07695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21983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36271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0558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64846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78631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92919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07206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21494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35781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Шестиугольник 37"/>
          <p:cNvSpPr/>
          <p:nvPr/>
        </p:nvSpPr>
        <p:spPr>
          <a:xfrm>
            <a:off x="5786446" y="5715016"/>
            <a:ext cx="1143008" cy="928694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89F38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 3</a:t>
            </a:r>
            <a:endParaRPr lang="ru-RU" sz="6000" b="1" dirty="0">
              <a:ln w="11430"/>
              <a:solidFill>
                <a:srgbClr val="89F38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15338" y="6143644"/>
            <a:ext cx="571504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357158" y="1052736"/>
            <a:ext cx="8572560" cy="3888432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4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4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«...горящий вечно океан.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Там 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</a:rPr>
              <a:t>огненны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 валы стремятся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и не находят берегов;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там вихри пламенны крутятся,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</a:rPr>
              <a:t>борющись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 множество веков...»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Физическую природу какого астрономического тела описывает в своих строках Ломоносов?</a:t>
            </a:r>
          </a:p>
          <a:p>
            <a:endParaRPr lang="ru-RU" sz="24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11560" y="5085184"/>
            <a:ext cx="7858180" cy="562384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ОТВЕТ: Солнца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588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0170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4458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8745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3033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07321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1608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35896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0029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64317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78605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92892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07180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21467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35755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5004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6483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79120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93408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07695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21983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36271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0558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64846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78631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92919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07206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21494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35781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Шестиугольник 37"/>
          <p:cNvSpPr/>
          <p:nvPr/>
        </p:nvSpPr>
        <p:spPr>
          <a:xfrm>
            <a:off x="5786446" y="5715016"/>
            <a:ext cx="1143008" cy="928694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89F38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 4</a:t>
            </a:r>
            <a:endParaRPr lang="ru-RU" sz="6000" b="1" dirty="0">
              <a:ln w="11430"/>
              <a:solidFill>
                <a:srgbClr val="89F38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15338" y="6143644"/>
            <a:ext cx="571504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357158" y="1285860"/>
            <a:ext cx="8572560" cy="2214578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Нормативное описание русского языка, в которой излагается учение о частях речи.</a:t>
            </a:r>
          </a:p>
          <a:p>
            <a:pPr lvl="0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О чем идет речь?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42910" y="3714752"/>
            <a:ext cx="7858180" cy="1428760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ОТВЕТ:«Российская грамматика» Ломоносова </a:t>
            </a:r>
          </a:p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588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0170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4458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8745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3033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07321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1608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35896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0029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64317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78605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92892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07180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21467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35755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5004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6483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79120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93408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07695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21983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36271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0558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64846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78631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92919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07206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21494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35781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Шестиугольник 37"/>
          <p:cNvSpPr/>
          <p:nvPr/>
        </p:nvSpPr>
        <p:spPr>
          <a:xfrm>
            <a:off x="5786446" y="5715016"/>
            <a:ext cx="1143008" cy="928694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FF99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игры</a:t>
            </a:r>
            <a:endParaRPr lang="ru-RU" sz="6000" b="1" dirty="0">
              <a:ln w="11430"/>
              <a:solidFill>
                <a:srgbClr val="FF99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Играет каждая команда по очереди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Выберите цифру и щёлкните по ней мышкой.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Прочитайте открывшийся вопрос, обдумайте его. По истечении отведённого времени дайте ответ.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 правильный ответ команда получает 10 баллов.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Чтобы узнать правильный ответ, щёлкните мышкой по экрану. 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Чтобы продолжить игру, щёлкни мышкой </a:t>
            </a:r>
          </a:p>
          <a:p>
            <a:pPr lvl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по кнопке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каждом туре есть возможность ответить на дополнительный вопрос. Для этого нажмите на открывшуюся картинку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Пройдя 1 тур, переходите во второй </a:t>
            </a:r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2357422" y="4357694"/>
            <a:ext cx="428628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5929322" y="5715016"/>
            <a:ext cx="428628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89F38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 5</a:t>
            </a:r>
            <a:endParaRPr lang="ru-RU" sz="6000" b="1" dirty="0">
              <a:ln w="11430"/>
              <a:solidFill>
                <a:srgbClr val="89F38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15338" y="6143644"/>
            <a:ext cx="571504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357158" y="1142984"/>
            <a:ext cx="8572560" cy="3857652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Какую работу Ломоносова, в которой выдвинута гипотеза о существовании зон с быстрыми и медленными вертикальными движениями земной тверди в зависимости от силы «внутреннего огня», о первостепенном вкладе этих движений в происхождение крупнейших неровностей земной поверхности,  называют началом русской научной геологии.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42910" y="5000636"/>
            <a:ext cx="7858180" cy="571504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ОТВЕТ: «О слоях земных» 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588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0170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4458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8745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3033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07321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1608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35896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0029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64317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78605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92892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07180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21467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35755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5004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6483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79120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93408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07695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21983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36271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0558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64846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78631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92919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07206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21494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35781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Шестиугольник 37"/>
          <p:cNvSpPr/>
          <p:nvPr/>
        </p:nvSpPr>
        <p:spPr>
          <a:xfrm>
            <a:off x="5786446" y="5715016"/>
            <a:ext cx="1143008" cy="928694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89F38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 6</a:t>
            </a:r>
            <a:endParaRPr lang="ru-RU" sz="6000" b="1" dirty="0">
              <a:ln w="11430"/>
              <a:solidFill>
                <a:srgbClr val="89F38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15338" y="6143644"/>
            <a:ext cx="571504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357158" y="1142984"/>
            <a:ext cx="8572560" cy="3786214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2800" dirty="0" smtClean="0"/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Начало какой науки положили такие работы Ломоносова как: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установление факта понижения температуры раствора при растворении солей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снижения точки замерзания соляного раствора по сравнению с чистым.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42910" y="5000636"/>
            <a:ext cx="7858180" cy="642942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ОТВЕТ: физическая химия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588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0170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4458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8745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3033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07321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1608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35896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0029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64317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78605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92892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07180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21467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35755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5004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6483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79120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93408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07695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21983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36271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0558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64846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78631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92919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07206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21494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35781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Шестиугольник 37"/>
          <p:cNvSpPr/>
          <p:nvPr/>
        </p:nvSpPr>
        <p:spPr>
          <a:xfrm>
            <a:off x="5786446" y="5715016"/>
            <a:ext cx="1143008" cy="928694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29697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600" b="1" dirty="0" smtClean="0">
                <a:ln w="11430"/>
                <a:solidFill>
                  <a:srgbClr val="89F38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Дополнительный вопрос 2 тура</a:t>
            </a:r>
            <a:endParaRPr lang="ru-RU" sz="4600" b="1" dirty="0">
              <a:ln w="11430"/>
              <a:solidFill>
                <a:srgbClr val="89F38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001024" y="6072206"/>
            <a:ext cx="642942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357158" y="1052736"/>
            <a:ext cx="8572560" cy="4104456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26 мая 1761 года Ломоносов наблюдал прохождения Венеры по диску Солнца и открыл наличие у нее атмосферы: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«Ожидая вступления Венерина на Солнце …, увидел наконец, что солнечный край чаемого вступления стал неявственен и несколько будто стушеван, а прежде был весьма чист и везде ровен. Полное выхождение, или последнее прикосновение Венеры заднего края к Солнцу при самом выходе, было также с некоторым отрывом и с неясностью солнечного края».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 каким физическим явлением связано это открытие? </a:t>
            </a:r>
          </a:p>
          <a:p>
            <a:pPr lvl="0"/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42910" y="5085184"/>
            <a:ext cx="7858180" cy="558964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ОТВЕТ: преломление света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588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0170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4458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8745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3033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07321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1608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35896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0029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64317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78605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92892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07180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21467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35755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5004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6483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79120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93408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07695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21983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36271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0558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64846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78631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92919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07206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21494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35781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Шестиугольник 37"/>
          <p:cNvSpPr/>
          <p:nvPr/>
        </p:nvSpPr>
        <p:spPr>
          <a:xfrm>
            <a:off x="5786446" y="5715016"/>
            <a:ext cx="1143008" cy="928694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 shadeToTitle="1"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F8A80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 1</a:t>
            </a:r>
            <a:endParaRPr lang="ru-RU" sz="6000" b="1" dirty="0">
              <a:ln w="11430"/>
              <a:solidFill>
                <a:srgbClr val="F8A80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642942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357158" y="1052736"/>
            <a:ext cx="8572560" cy="4032448"/>
          </a:xfrm>
          <a:prstGeom prst="flowChartPunchedTap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Первым в русский язык предложил ввести аббревиатуры Ломоносов для оценки знаний.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Вот, что он пишет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: «Всё, что было кем-то сделано или упущено, должно быть обозначено в определенных клетках против каждого дня и каждого имени буквами: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ВИ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– всё исполнил;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НУ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– не знал урока;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НЧУ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– не знал части урока».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Расшифруйте аббревиатуру 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Ломоносова ЗУНТ</a:t>
            </a:r>
          </a:p>
          <a:p>
            <a:pPr lvl="0"/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23528" y="5085184"/>
            <a:ext cx="8429684" cy="564664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ОТВЕТ: знал урок не твердо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588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0170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4458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8745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3033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07321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1608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35896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0029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64317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78605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92892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07180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21467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35755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5004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6483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79120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93408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07695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21983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36271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0558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64846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78631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92919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07206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21494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35781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Шестиугольник 37"/>
          <p:cNvSpPr/>
          <p:nvPr/>
        </p:nvSpPr>
        <p:spPr>
          <a:xfrm>
            <a:off x="5786446" y="5715016"/>
            <a:ext cx="1143008" cy="928694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 shadeToTitle="1"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F8A80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 2</a:t>
            </a:r>
            <a:endParaRPr lang="ru-RU" sz="6000" b="1" dirty="0">
              <a:ln w="11430"/>
              <a:solidFill>
                <a:srgbClr val="F8A80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642942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357158" y="1142984"/>
            <a:ext cx="8572560" cy="2862080"/>
          </a:xfrm>
          <a:prstGeom prst="flowChartPunchedTap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Как назвал свое астрономическое  устройство</a:t>
            </a: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центроскопический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маятник), реагирующее на изменения силы земного тяготения, Ломоносов?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23528" y="4160480"/>
            <a:ext cx="8429684" cy="1428760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ОТВЕТ: «большой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пендул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588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0170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4458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8745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3033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07321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1608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35896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0029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64317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78605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92892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07180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21467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35755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5004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6483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79120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93408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07695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21983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36271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0558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64846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78631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92919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07206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21494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35781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Шестиугольник 37"/>
          <p:cNvSpPr/>
          <p:nvPr/>
        </p:nvSpPr>
        <p:spPr>
          <a:xfrm>
            <a:off x="5786446" y="5715016"/>
            <a:ext cx="1143008" cy="928694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 shadeToTitle="1"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F8A80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 3</a:t>
            </a:r>
            <a:endParaRPr lang="ru-RU" sz="6000" b="1" dirty="0">
              <a:ln w="11430"/>
              <a:solidFill>
                <a:srgbClr val="F8A80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642942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357158" y="1142984"/>
            <a:ext cx="8572560" cy="3654168"/>
          </a:xfrm>
          <a:prstGeom prst="flowChartPunchedTap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Секстант – навигационный прибор, определяющий долготу и широту местонахождения корабля посредством измерения угла между небесными светилами и горизонтом. </a:t>
            </a:r>
          </a:p>
          <a:p>
            <a:pPr lvl="0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Чем отличается секстант Ломоносова от традиционных в то время приборов?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23528" y="4797152"/>
            <a:ext cx="8429684" cy="85212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ОТВЕТ:</a:t>
            </a:r>
            <a:r>
              <a:rPr lang="ru-RU" sz="2800" dirty="0" smtClean="0"/>
              <a:t>  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 этим прибором не было необходимости искать линию природного горизонта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588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0170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4458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8745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3033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07321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1608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35896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0029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64317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78605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92892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07180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21467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35755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5004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6483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79120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93408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07695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21983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36271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0558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64846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78631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92919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07206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21494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35781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Шестиугольник 37"/>
          <p:cNvSpPr/>
          <p:nvPr/>
        </p:nvSpPr>
        <p:spPr>
          <a:xfrm>
            <a:off x="5786446" y="5715016"/>
            <a:ext cx="1143008" cy="928694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 shadeToTitle="1"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F8A80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 4</a:t>
            </a:r>
            <a:endParaRPr lang="ru-RU" sz="6000" b="1" dirty="0">
              <a:ln w="11430"/>
              <a:solidFill>
                <a:srgbClr val="F8A80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642942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357158" y="1142984"/>
            <a:ext cx="8572560" cy="3786214"/>
          </a:xfrm>
          <a:prstGeom prst="flowChartPunchedTap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 каком году Ломоносов возглавил Географический департамент Императорской Академии наук и принял личное участие в составлении карт и атласа России. В частности, именно он сделал карту Арктики и просчитал возможность практического использования Северного морского пути.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85720" y="5000636"/>
            <a:ext cx="8429684" cy="642942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ОТВЕТ: 1758 году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588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0170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4458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8745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3033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07321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1608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35896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0029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64317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78605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92892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07180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21467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35755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5004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6483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79120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93408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07695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21983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36271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0558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64846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78631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92919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07206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21494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35781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Шестиугольник 37"/>
          <p:cNvSpPr/>
          <p:nvPr/>
        </p:nvSpPr>
        <p:spPr>
          <a:xfrm>
            <a:off x="5786446" y="5715016"/>
            <a:ext cx="1143008" cy="928694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 shadeToTitle="1"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F8A80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 5</a:t>
            </a:r>
            <a:endParaRPr lang="ru-RU" sz="6000" b="1" dirty="0">
              <a:ln w="11430"/>
              <a:solidFill>
                <a:srgbClr val="F8A80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642942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285720" y="1142984"/>
            <a:ext cx="8572560" cy="3786214"/>
          </a:xfrm>
          <a:prstGeom prst="flowChartPunchedTap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Вставьте пропущенное слово:</a:t>
            </a:r>
          </a:p>
          <a:p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</a:rPr>
              <a:t>Катоптрико-диоптрический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 (зажигательный) инструмент </a:t>
            </a:r>
          </a:p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(… печь), </a:t>
            </a:r>
          </a:p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состоящий из семи плоских зеркал и восьми двояковыпуклых линз, которые располагались так, чтобы отбрасывать солнечные лучи примерно в одну точку, где должно было помещаться какое-либо расплавляемое или горючее вещество. </a:t>
            </a:r>
          </a:p>
          <a:p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85720" y="5000636"/>
            <a:ext cx="8429684" cy="571504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ОТВЕТ: солнечная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588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0170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4458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8745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3033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07321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1608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35896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0029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64317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78605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92892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07180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21467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35755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5004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6483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79120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93408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07695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21983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36271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0558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64846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78631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92919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07206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21494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35781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Шестиугольник 37"/>
          <p:cNvSpPr/>
          <p:nvPr/>
        </p:nvSpPr>
        <p:spPr>
          <a:xfrm>
            <a:off x="5786446" y="5715016"/>
            <a:ext cx="1143008" cy="928694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 shadeToTitle="1"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F8A80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 6</a:t>
            </a:r>
            <a:endParaRPr lang="ru-RU" sz="6000" b="1" dirty="0">
              <a:ln w="11430"/>
              <a:solidFill>
                <a:srgbClr val="F8A80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642942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357158" y="1142984"/>
            <a:ext cx="8572560" cy="2214578"/>
          </a:xfrm>
          <a:prstGeom prst="flowChartPunchedTap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Какую мануфактуру изобрел Ломоносов?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90788" y="3500438"/>
            <a:ext cx="8429684" cy="1428760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ОТВЕТ: стекольную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588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0170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4458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8745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3033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07321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1608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35896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0029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64317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78605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92892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07180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21467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35755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5004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6483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79120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93408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07695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21983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36271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0558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64846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78631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92919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07206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21494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35781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Шестиугольник 37"/>
          <p:cNvSpPr/>
          <p:nvPr/>
        </p:nvSpPr>
        <p:spPr>
          <a:xfrm>
            <a:off x="5786446" y="5715016"/>
            <a:ext cx="1143008" cy="928694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600" b="1" dirty="0" smtClean="0">
                <a:ln w="11430"/>
                <a:solidFill>
                  <a:srgbClr val="F8A80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Дополнительный вопрос 3 тура</a:t>
            </a:r>
            <a:endParaRPr lang="ru-RU" sz="4600" b="1" dirty="0">
              <a:ln w="11430"/>
              <a:solidFill>
                <a:srgbClr val="F8A80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357158" y="1571612"/>
            <a:ext cx="8572560" cy="2214578"/>
          </a:xfrm>
          <a:prstGeom prst="flowChartPunchedTap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На фотографии изображена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ночезрительная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труба Ломоносова. Прототипом какого современного устройства она является?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85720" y="3929066"/>
            <a:ext cx="8429684" cy="1428760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ОТВЕТ: прибор ночного видения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588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0170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64458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8745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3033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07321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21608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35896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0029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64317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78605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92892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07180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21467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35755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5004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6483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79120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93408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07695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21983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36271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50558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64846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78631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92919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07206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21494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35781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Шестиугольник 35"/>
          <p:cNvSpPr/>
          <p:nvPr/>
        </p:nvSpPr>
        <p:spPr>
          <a:xfrm>
            <a:off x="5786446" y="5715016"/>
            <a:ext cx="1143008" cy="928694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496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9600" b="1" dirty="0" smtClean="0">
                <a:ln w="11430"/>
                <a:solidFill>
                  <a:srgbClr val="FF99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тур</a:t>
            </a:r>
            <a:endParaRPr lang="ru-RU" sz="9600" b="1" dirty="0">
              <a:ln w="11430"/>
              <a:solidFill>
                <a:srgbClr val="FF99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drom12.jpg"/>
          <p:cNvPicPr>
            <a:picLocks noChangeAspect="1"/>
          </p:cNvPicPr>
          <p:nvPr/>
        </p:nvPicPr>
        <p:blipFill>
          <a:blip r:embed="rId2" cstate="print"/>
          <a:srcRect l="53131" t="2083" r="3038" b="53125"/>
          <a:stretch>
            <a:fillRect/>
          </a:stretch>
        </p:blipFill>
        <p:spPr>
          <a:xfrm>
            <a:off x="1357290" y="785794"/>
            <a:ext cx="1674640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  <a:softEdge rad="3175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drom12.jpg"/>
          <p:cNvPicPr>
            <a:picLocks noChangeAspect="1"/>
          </p:cNvPicPr>
          <p:nvPr/>
        </p:nvPicPr>
        <p:blipFill>
          <a:blip r:embed="rId3" cstate="print"/>
          <a:srcRect l="53131" t="53125" r="1994" b="2083"/>
          <a:stretch>
            <a:fillRect/>
          </a:stretch>
        </p:blipFill>
        <p:spPr>
          <a:xfrm>
            <a:off x="6572264" y="1571612"/>
            <a:ext cx="1643074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drom12.jpg"/>
          <p:cNvPicPr>
            <a:picLocks noChangeAspect="1"/>
          </p:cNvPicPr>
          <p:nvPr/>
        </p:nvPicPr>
        <p:blipFill>
          <a:blip r:embed="rId3" cstate="print"/>
          <a:srcRect l="1994" t="53125" r="53131" b="2083"/>
          <a:stretch>
            <a:fillRect/>
          </a:stretch>
        </p:blipFill>
        <p:spPr>
          <a:xfrm>
            <a:off x="3000364" y="4643446"/>
            <a:ext cx="1643074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547229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0"/>
            <a:ext cx="8229600" cy="6858000"/>
          </a:xfrm>
          <a:prstGeom prst="rect">
            <a:avLst/>
          </a:prstGeom>
        </p:spPr>
      </p:pic>
      <p:sp>
        <p:nvSpPr>
          <p:cNvPr id="3" name="Прямоугольник 2">
            <a:hlinkClick r:id="rId4" action="ppaction://hlinksldjump"/>
          </p:cNvPr>
          <p:cNvSpPr/>
          <p:nvPr/>
        </p:nvSpPr>
        <p:spPr>
          <a:xfrm>
            <a:off x="0" y="0"/>
            <a:ext cx="3000364" cy="3429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solidFill>
                  <a:srgbClr val="FF99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9600" b="1" dirty="0">
              <a:ln w="11430"/>
              <a:solidFill>
                <a:srgbClr val="FF99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>
            <a:hlinkClick r:id="rId5" action="ppaction://hlinksldjump"/>
          </p:cNvPr>
          <p:cNvSpPr/>
          <p:nvPr/>
        </p:nvSpPr>
        <p:spPr>
          <a:xfrm>
            <a:off x="3000364" y="0"/>
            <a:ext cx="3143272" cy="342902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solidFill>
                  <a:srgbClr val="FF99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9600" b="1" dirty="0">
              <a:ln w="11430"/>
              <a:solidFill>
                <a:srgbClr val="FF99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>
            <a:hlinkClick r:id="rId6" action="ppaction://hlinksldjump"/>
          </p:cNvPr>
          <p:cNvSpPr/>
          <p:nvPr/>
        </p:nvSpPr>
        <p:spPr>
          <a:xfrm>
            <a:off x="0" y="3429000"/>
            <a:ext cx="3000364" cy="3429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solidFill>
                  <a:srgbClr val="FF99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9600" b="1" dirty="0">
              <a:ln w="11430"/>
              <a:solidFill>
                <a:srgbClr val="FF99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hlinkClick r:id="rId7" action="ppaction://hlinksldjump"/>
          </p:cNvPr>
          <p:cNvSpPr/>
          <p:nvPr/>
        </p:nvSpPr>
        <p:spPr>
          <a:xfrm>
            <a:off x="6143636" y="0"/>
            <a:ext cx="3000364" cy="3429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solidFill>
                  <a:srgbClr val="FF99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9600" b="1" dirty="0">
              <a:ln w="11430"/>
              <a:solidFill>
                <a:srgbClr val="FF99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hlinkClick r:id="rId8" action="ppaction://hlinksldjump"/>
          </p:cNvPr>
          <p:cNvSpPr/>
          <p:nvPr/>
        </p:nvSpPr>
        <p:spPr>
          <a:xfrm>
            <a:off x="3000364" y="3428976"/>
            <a:ext cx="3143272" cy="342902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>
                <a:ln w="11430"/>
                <a:solidFill>
                  <a:srgbClr val="FF99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</a:p>
        </p:txBody>
      </p:sp>
      <p:sp>
        <p:nvSpPr>
          <p:cNvPr id="9" name="Прямоугольник 8">
            <a:hlinkClick r:id="rId9" action="ppaction://hlinksldjump"/>
          </p:cNvPr>
          <p:cNvSpPr/>
          <p:nvPr/>
        </p:nvSpPr>
        <p:spPr>
          <a:xfrm>
            <a:off x="6143636" y="3428976"/>
            <a:ext cx="3000364" cy="3429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solidFill>
                  <a:srgbClr val="FF99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9600" b="1" dirty="0">
              <a:ln w="11430"/>
              <a:solidFill>
                <a:srgbClr val="FF99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86058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9600" b="1" dirty="0" smtClean="0">
                <a:ln w="11430"/>
                <a:solidFill>
                  <a:srgbClr val="89F38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тур </a:t>
            </a:r>
            <a:endParaRPr lang="ru-RU" sz="9600" b="1" dirty="0">
              <a:ln w="11430"/>
              <a:solidFill>
                <a:srgbClr val="89F38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drom12.jpg"/>
          <p:cNvPicPr>
            <a:picLocks noChangeAspect="1"/>
          </p:cNvPicPr>
          <p:nvPr/>
        </p:nvPicPr>
        <p:blipFill>
          <a:blip r:embed="rId2" cstate="print"/>
          <a:srcRect l="53131" t="2083" r="3038" b="53125"/>
          <a:stretch>
            <a:fillRect/>
          </a:stretch>
        </p:blipFill>
        <p:spPr>
          <a:xfrm>
            <a:off x="6429388" y="4643446"/>
            <a:ext cx="1674640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  <a:softEdge rad="3175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drom12.jpg"/>
          <p:cNvPicPr>
            <a:picLocks noChangeAspect="1"/>
          </p:cNvPicPr>
          <p:nvPr/>
        </p:nvPicPr>
        <p:blipFill>
          <a:blip r:embed="rId3" cstate="print"/>
          <a:srcRect l="53131" t="53125" r="1994" b="2083"/>
          <a:stretch>
            <a:fillRect/>
          </a:stretch>
        </p:blipFill>
        <p:spPr>
          <a:xfrm>
            <a:off x="3714744" y="571480"/>
            <a:ext cx="1643074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drom12.jpg"/>
          <p:cNvPicPr>
            <a:picLocks noChangeAspect="1"/>
          </p:cNvPicPr>
          <p:nvPr/>
        </p:nvPicPr>
        <p:blipFill>
          <a:blip r:embed="rId3" cstate="print"/>
          <a:srcRect l="1994" t="53125" r="53131" b="2083"/>
          <a:stretch>
            <a:fillRect/>
          </a:stretch>
        </p:blipFill>
        <p:spPr>
          <a:xfrm>
            <a:off x="571472" y="3143248"/>
            <a:ext cx="1643074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_gotkr15_93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7316" y="71414"/>
            <a:ext cx="9161348" cy="6715124"/>
          </a:xfrm>
        </p:spPr>
      </p:pic>
      <p:sp>
        <p:nvSpPr>
          <p:cNvPr id="3" name="Прямоугольник 2">
            <a:hlinkClick r:id="rId4" action="ppaction://hlinksldjump"/>
          </p:cNvPr>
          <p:cNvSpPr/>
          <p:nvPr/>
        </p:nvSpPr>
        <p:spPr>
          <a:xfrm>
            <a:off x="0" y="0"/>
            <a:ext cx="3000364" cy="3429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solidFill>
                  <a:srgbClr val="89F38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9600" b="1" dirty="0">
              <a:ln w="11430"/>
              <a:solidFill>
                <a:srgbClr val="89F38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>
            <a:hlinkClick r:id="rId5" action="ppaction://hlinksldjump"/>
          </p:cNvPr>
          <p:cNvSpPr/>
          <p:nvPr/>
        </p:nvSpPr>
        <p:spPr>
          <a:xfrm>
            <a:off x="3000364" y="0"/>
            <a:ext cx="3214710" cy="342902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solidFill>
                  <a:srgbClr val="89F38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9600" b="1" dirty="0">
              <a:ln w="11430"/>
              <a:solidFill>
                <a:srgbClr val="89F38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>
            <a:hlinkClick r:id="rId6" action="ppaction://hlinksldjump"/>
          </p:cNvPr>
          <p:cNvSpPr/>
          <p:nvPr/>
        </p:nvSpPr>
        <p:spPr>
          <a:xfrm>
            <a:off x="0" y="3429000"/>
            <a:ext cx="3000364" cy="3429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solidFill>
                  <a:srgbClr val="89F38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9600" b="1" dirty="0">
              <a:ln w="11430"/>
              <a:solidFill>
                <a:srgbClr val="89F38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>
            <a:hlinkClick r:id="rId7" action="ppaction://hlinksldjump"/>
          </p:cNvPr>
          <p:cNvSpPr/>
          <p:nvPr/>
        </p:nvSpPr>
        <p:spPr>
          <a:xfrm>
            <a:off x="6143636" y="-11017"/>
            <a:ext cx="3000364" cy="3429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solidFill>
                  <a:srgbClr val="89F38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9600" b="1" dirty="0">
              <a:ln w="11430"/>
              <a:solidFill>
                <a:srgbClr val="89F38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hlinkClick r:id="rId8" action="ppaction://hlinksldjump"/>
          </p:cNvPr>
          <p:cNvSpPr/>
          <p:nvPr/>
        </p:nvSpPr>
        <p:spPr>
          <a:xfrm>
            <a:off x="3000364" y="3428976"/>
            <a:ext cx="3143272" cy="342902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>
                <a:ln w="11430"/>
                <a:solidFill>
                  <a:srgbClr val="89F38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</a:p>
        </p:txBody>
      </p:sp>
      <p:sp>
        <p:nvSpPr>
          <p:cNvPr id="8" name="Прямоугольник 7">
            <a:hlinkClick r:id="rId9" action="ppaction://hlinksldjump"/>
          </p:cNvPr>
          <p:cNvSpPr/>
          <p:nvPr/>
        </p:nvSpPr>
        <p:spPr>
          <a:xfrm>
            <a:off x="6143636" y="3417959"/>
            <a:ext cx="3000364" cy="3429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solidFill>
                  <a:srgbClr val="89F38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9600" b="1" dirty="0">
              <a:ln w="11430"/>
              <a:solidFill>
                <a:srgbClr val="89F38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86058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9600" b="1" dirty="0" smtClean="0">
                <a:ln w="11430"/>
                <a:solidFill>
                  <a:srgbClr val="F8A80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тур</a:t>
            </a:r>
            <a:endParaRPr lang="ru-RU" sz="9600" b="1" dirty="0">
              <a:ln w="11430"/>
              <a:solidFill>
                <a:srgbClr val="F8A80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drom12.jpg"/>
          <p:cNvPicPr>
            <a:picLocks noChangeAspect="1"/>
          </p:cNvPicPr>
          <p:nvPr/>
        </p:nvPicPr>
        <p:blipFill>
          <a:blip r:embed="rId2" cstate="print"/>
          <a:srcRect l="53131" t="2083" r="3038" b="53125"/>
          <a:stretch>
            <a:fillRect/>
          </a:stretch>
        </p:blipFill>
        <p:spPr>
          <a:xfrm>
            <a:off x="4500562" y="714356"/>
            <a:ext cx="1674640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  <a:softEdge rad="3175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drom12.jpg"/>
          <p:cNvPicPr>
            <a:picLocks noChangeAspect="1"/>
          </p:cNvPicPr>
          <p:nvPr/>
        </p:nvPicPr>
        <p:blipFill>
          <a:blip r:embed="rId3" cstate="print"/>
          <a:srcRect l="53131" t="53125" r="1994" b="2083"/>
          <a:stretch>
            <a:fillRect/>
          </a:stretch>
        </p:blipFill>
        <p:spPr>
          <a:xfrm>
            <a:off x="1142976" y="4429132"/>
            <a:ext cx="1643074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drom12.jpg"/>
          <p:cNvPicPr>
            <a:picLocks noChangeAspect="1"/>
          </p:cNvPicPr>
          <p:nvPr/>
        </p:nvPicPr>
        <p:blipFill>
          <a:blip r:embed="rId3" cstate="print"/>
          <a:srcRect l="1994" t="53125" r="53131" b="2083"/>
          <a:stretch>
            <a:fillRect/>
          </a:stretch>
        </p:blipFill>
        <p:spPr>
          <a:xfrm>
            <a:off x="6357950" y="4214818"/>
            <a:ext cx="1643074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 l="6249" t="15625" r="6250" b="4166"/>
          <a:stretch>
            <a:fillRect/>
          </a:stretch>
        </p:blipFill>
        <p:spPr>
          <a:xfrm>
            <a:off x="142876" y="1"/>
            <a:ext cx="8806326" cy="6858024"/>
          </a:xfrm>
          <a:prstGeom prst="rect">
            <a:avLst/>
          </a:prstGeom>
        </p:spPr>
      </p:pic>
      <p:sp>
        <p:nvSpPr>
          <p:cNvPr id="3" name="Прямоугольник 2">
            <a:hlinkClick r:id="rId4" action="ppaction://hlinksldjump"/>
          </p:cNvPr>
          <p:cNvSpPr/>
          <p:nvPr/>
        </p:nvSpPr>
        <p:spPr>
          <a:xfrm>
            <a:off x="0" y="0"/>
            <a:ext cx="3000364" cy="3429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r="100000" b="100000"/>
            </a:path>
            <a:tileRect l="-100000" t="-10000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solidFill>
                  <a:srgbClr val="F8A80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9600" b="1" dirty="0">
              <a:ln w="11430"/>
              <a:solidFill>
                <a:srgbClr val="F8A80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>
            <a:hlinkClick r:id="rId5" action="ppaction://hlinksldjump"/>
          </p:cNvPr>
          <p:cNvSpPr/>
          <p:nvPr/>
        </p:nvSpPr>
        <p:spPr>
          <a:xfrm>
            <a:off x="3000364" y="0"/>
            <a:ext cx="3143272" cy="342902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solidFill>
                  <a:srgbClr val="F8A80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9600" b="1" dirty="0">
              <a:ln w="11430"/>
              <a:solidFill>
                <a:srgbClr val="F8A80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>
            <a:hlinkClick r:id="rId6" action="ppaction://hlinksldjump"/>
          </p:cNvPr>
          <p:cNvSpPr/>
          <p:nvPr/>
        </p:nvSpPr>
        <p:spPr>
          <a:xfrm>
            <a:off x="0" y="3429000"/>
            <a:ext cx="3000364" cy="3429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solidFill>
                  <a:srgbClr val="F8A80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9600" b="1" dirty="0">
              <a:ln w="11430"/>
              <a:solidFill>
                <a:srgbClr val="F8A80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>
            <a:hlinkClick r:id="rId7" action="ppaction://hlinksldjump"/>
          </p:cNvPr>
          <p:cNvSpPr/>
          <p:nvPr/>
        </p:nvSpPr>
        <p:spPr>
          <a:xfrm>
            <a:off x="6132619" y="-11017"/>
            <a:ext cx="3000364" cy="3429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b="100000"/>
            </a:path>
            <a:tileRect t="-100000" r="-10000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solidFill>
                  <a:srgbClr val="F8A80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9600" b="1" dirty="0">
              <a:ln w="11430"/>
              <a:solidFill>
                <a:srgbClr val="F8A80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hlinkClick r:id="rId8" action="ppaction://hlinksldjump"/>
          </p:cNvPr>
          <p:cNvSpPr/>
          <p:nvPr/>
        </p:nvSpPr>
        <p:spPr>
          <a:xfrm>
            <a:off x="3000364" y="3428976"/>
            <a:ext cx="3143272" cy="342902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r="100000" b="100000"/>
            </a:path>
            <a:tileRect l="-100000" t="-10000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>
                <a:ln w="11430"/>
                <a:solidFill>
                  <a:srgbClr val="F8A80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</a:p>
        </p:txBody>
      </p:sp>
      <p:sp>
        <p:nvSpPr>
          <p:cNvPr id="8" name="Прямоугольник 7">
            <a:hlinkClick r:id="rId9" action="ppaction://hlinksldjump"/>
          </p:cNvPr>
          <p:cNvSpPr/>
          <p:nvPr/>
        </p:nvSpPr>
        <p:spPr>
          <a:xfrm>
            <a:off x="6143636" y="3429000"/>
            <a:ext cx="3000364" cy="3429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solidFill>
                  <a:srgbClr val="F8A80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9600" b="1" dirty="0">
              <a:ln w="11430"/>
              <a:solidFill>
                <a:srgbClr val="F8A80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FF99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 1</a:t>
            </a:r>
            <a:endParaRPr lang="ru-RU" sz="6000" b="1" dirty="0">
              <a:ln w="11430"/>
              <a:solidFill>
                <a:srgbClr val="FF99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072462" y="6000768"/>
            <a:ext cx="571504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588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0170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4458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8745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3033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7321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21608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5896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4317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78605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92892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07180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21467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35755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004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64833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79120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93408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7695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21983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36271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50558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64846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786314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929190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072066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214942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357818" y="6000768"/>
            <a:ext cx="7143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Шестиугольник 34"/>
          <p:cNvSpPr/>
          <p:nvPr/>
        </p:nvSpPr>
        <p:spPr>
          <a:xfrm>
            <a:off x="5786446" y="5715016"/>
            <a:ext cx="1143008" cy="928694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СТОП</a:t>
            </a:r>
          </a:p>
        </p:txBody>
      </p:sp>
      <p:sp>
        <p:nvSpPr>
          <p:cNvPr id="36" name="Блок-схема: перфолента 35"/>
          <p:cNvSpPr/>
          <p:nvPr/>
        </p:nvSpPr>
        <p:spPr>
          <a:xfrm>
            <a:off x="428596" y="1285860"/>
            <a:ext cx="8286808" cy="2214578"/>
          </a:xfrm>
          <a:prstGeom prst="flowChartPunchedTa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Какой русской императрице посвящена ода Ломоносова, написанная в 1747 г.?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1142976" y="3714752"/>
            <a:ext cx="6786610" cy="142876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ОТВЕТ: </a:t>
            </a:r>
            <a:r>
              <a:rPr lang="ru-RU" sz="3200" b="1" i="1" dirty="0" smtClean="0">
                <a:solidFill>
                  <a:srgbClr val="002060"/>
                </a:solidFill>
              </a:rPr>
              <a:t>Ода посвящена императрице Елизавете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851</Words>
  <Application>Microsoft Office PowerPoint</Application>
  <PresentationFormat>Экран (4:3)</PresentationFormat>
  <Paragraphs>167</Paragraphs>
  <Slides>29</Slides>
  <Notes>0</Notes>
  <HiddenSlides>18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Интеллектуальная интерактивная игра «Человек, опередивший  время»</vt:lpstr>
      <vt:lpstr>Правила игры</vt:lpstr>
      <vt:lpstr>1 тур</vt:lpstr>
      <vt:lpstr>Слайд 4</vt:lpstr>
      <vt:lpstr>2 тур </vt:lpstr>
      <vt:lpstr>Слайд 6</vt:lpstr>
      <vt:lpstr>3 тур</vt:lpstr>
      <vt:lpstr>Слайд 8</vt:lpstr>
      <vt:lpstr>Вопрос 1</vt:lpstr>
      <vt:lpstr>Вопрос 2</vt:lpstr>
      <vt:lpstr>Вопрос 3</vt:lpstr>
      <vt:lpstr>Вопрос 4</vt:lpstr>
      <vt:lpstr>Вопрос 5</vt:lpstr>
      <vt:lpstr>Вопрос 6</vt:lpstr>
      <vt:lpstr>Дополнительный вопрос 1 тура</vt:lpstr>
      <vt:lpstr>Вопрос 1</vt:lpstr>
      <vt:lpstr>Вопрос 2</vt:lpstr>
      <vt:lpstr>Вопрос 3</vt:lpstr>
      <vt:lpstr>Вопрос 4</vt:lpstr>
      <vt:lpstr>Вопрос 5</vt:lpstr>
      <vt:lpstr>Вопрос 6</vt:lpstr>
      <vt:lpstr>Дополнительный вопрос 2 тура</vt:lpstr>
      <vt:lpstr>Вопрос 1</vt:lpstr>
      <vt:lpstr>Вопрос 2</vt:lpstr>
      <vt:lpstr>Вопрос 3</vt:lpstr>
      <vt:lpstr>Вопрос 4</vt:lpstr>
      <vt:lpstr>Вопрос 5</vt:lpstr>
      <vt:lpstr>Вопрос 6</vt:lpstr>
      <vt:lpstr>Дополнительный вопрос 3 тура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56</cp:revision>
  <dcterms:created xsi:type="dcterms:W3CDTF">2021-12-04T11:38:23Z</dcterms:created>
  <dcterms:modified xsi:type="dcterms:W3CDTF">2021-12-08T17:28:56Z</dcterms:modified>
</cp:coreProperties>
</file>