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305" r:id="rId2"/>
    <p:sldId id="333" r:id="rId3"/>
    <p:sldId id="287" r:id="rId4"/>
    <p:sldId id="291" r:id="rId5"/>
    <p:sldId id="294" r:id="rId6"/>
    <p:sldId id="280" r:id="rId7"/>
    <p:sldId id="314" r:id="rId8"/>
    <p:sldId id="311" r:id="rId9"/>
    <p:sldId id="327" r:id="rId10"/>
    <p:sldId id="328" r:id="rId11"/>
    <p:sldId id="330" r:id="rId12"/>
    <p:sldId id="332" r:id="rId13"/>
    <p:sldId id="331" r:id="rId14"/>
    <p:sldId id="323" r:id="rId15"/>
    <p:sldId id="320" r:id="rId16"/>
    <p:sldId id="319" r:id="rId17"/>
    <p:sldId id="326" r:id="rId18"/>
    <p:sldId id="325" r:id="rId19"/>
    <p:sldId id="278" r:id="rId20"/>
    <p:sldId id="285" r:id="rId21"/>
    <p:sldId id="275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96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1"/>
  <c:chart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сформировано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cat>
            <c:strRef>
              <c:f>Лист1!$A$2:$A$8</c:f>
              <c:strCache>
                <c:ptCount val="6"/>
                <c:pt idx="0">
                  <c:v>действия целеполагания</c:v>
                </c:pt>
                <c:pt idx="1">
                  <c:v>действия контроля и оценки</c:v>
                </c:pt>
                <c:pt idx="2">
                  <c:v>активность познавательной деятельности</c:v>
                </c:pt>
                <c:pt idx="3">
                  <c:v>проявление инициативы</c:v>
                </c:pt>
                <c:pt idx="4">
                  <c:v>проявление самостоятельности</c:v>
                </c:pt>
                <c:pt idx="5">
                  <c:v>проявление ответственности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48</c:v>
                </c:pt>
                <c:pt idx="1">
                  <c:v>82</c:v>
                </c:pt>
                <c:pt idx="2">
                  <c:v>72</c:v>
                </c:pt>
                <c:pt idx="3">
                  <c:v>45</c:v>
                </c:pt>
                <c:pt idx="4">
                  <c:v>65</c:v>
                </c:pt>
                <c:pt idx="5">
                  <c:v>42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формируется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cat>
            <c:strRef>
              <c:f>Лист1!$A$2:$A$8</c:f>
              <c:strCache>
                <c:ptCount val="6"/>
                <c:pt idx="0">
                  <c:v>действия целеполагания</c:v>
                </c:pt>
                <c:pt idx="1">
                  <c:v>действия контроля и оценки</c:v>
                </c:pt>
                <c:pt idx="2">
                  <c:v>активность познавательной деятельности</c:v>
                </c:pt>
                <c:pt idx="3">
                  <c:v>проявление инициативы</c:v>
                </c:pt>
                <c:pt idx="4">
                  <c:v>проявление самостоятельности</c:v>
                </c:pt>
                <c:pt idx="5">
                  <c:v>проявление ответственности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52</c:v>
                </c:pt>
                <c:pt idx="1">
                  <c:v>18</c:v>
                </c:pt>
                <c:pt idx="2">
                  <c:v>28</c:v>
                </c:pt>
                <c:pt idx="3">
                  <c:v>55</c:v>
                </c:pt>
                <c:pt idx="4">
                  <c:v>35</c:v>
                </c:pt>
                <c:pt idx="5">
                  <c:v>58</c:v>
                </c:pt>
              </c:numCache>
            </c:numRef>
          </c:val>
        </c:ser>
        <c:dLbls/>
        <c:gapWidth val="75"/>
        <c:overlap val="100"/>
        <c:axId val="66851968"/>
        <c:axId val="66853504"/>
      </c:barChart>
      <c:catAx>
        <c:axId val="6685196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66853504"/>
        <c:crosses val="autoZero"/>
        <c:auto val="1"/>
        <c:lblAlgn val="ctr"/>
        <c:lblOffset val="100"/>
      </c:catAx>
      <c:valAx>
        <c:axId val="66853504"/>
        <c:scaling>
          <c:orientation val="minMax"/>
          <c:max val="100"/>
        </c:scaling>
        <c:axPos val="l"/>
        <c:majorGridlines/>
        <c:numFmt formatCode="General" sourceLinked="1"/>
        <c:majorTickMark val="none"/>
        <c:tickLblPos val="nextTo"/>
        <c:crossAx val="66851968"/>
        <c:crosses val="autoZero"/>
        <c:crossBetween val="between"/>
        <c:majorUnit val="20"/>
      </c:valAx>
      <c:spPr>
        <a:noFill/>
        <a:ln w="25395">
          <a:noFill/>
        </a:ln>
      </c:spPr>
    </c:plotArea>
    <c:legend>
      <c:legendPos val="b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baseline="0" dirty="0" smtClean="0"/>
              <a:t> Контрольные работы</a:t>
            </a:r>
            <a:endParaRPr lang="ru-RU" dirty="0"/>
          </a:p>
        </c:rich>
      </c:tx>
      <c:layout/>
    </c:title>
    <c:plotArea>
      <c:layout>
        <c:manualLayout>
          <c:layoutTarget val="inner"/>
          <c:xMode val="edge"/>
          <c:yMode val="edge"/>
          <c:x val="7.5197928827580238E-2"/>
          <c:y val="0.16643964978016151"/>
          <c:w val="0.90889992186660451"/>
          <c:h val="0.46470160088757262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математика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базовый уровень</c:v>
                </c:pt>
                <c:pt idx="1">
                  <c:v>повышенный уровень</c:v>
                </c:pt>
                <c:pt idx="2">
                  <c:v>справились на 75-99 %</c:v>
                </c:pt>
                <c:pt idx="3">
                  <c:v>справились на 100%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100</c:v>
                </c:pt>
                <c:pt idx="1">
                  <c:v>60</c:v>
                </c:pt>
                <c:pt idx="2">
                  <c:v>52</c:v>
                </c:pt>
                <c:pt idx="3">
                  <c:v>17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русский язык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cat>
            <c:strRef>
              <c:f>Лист1!$A$2:$A$5</c:f>
              <c:strCache>
                <c:ptCount val="4"/>
                <c:pt idx="0">
                  <c:v>базовый уровень</c:v>
                </c:pt>
                <c:pt idx="1">
                  <c:v>повышенный уровень</c:v>
                </c:pt>
                <c:pt idx="2">
                  <c:v>справились на 75-99 %</c:v>
                </c:pt>
                <c:pt idx="3">
                  <c:v>справились на 100%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100</c:v>
                </c:pt>
                <c:pt idx="1">
                  <c:v>56</c:v>
                </c:pt>
                <c:pt idx="2">
                  <c:v>62</c:v>
                </c:pt>
                <c:pt idx="3">
                  <c:v>10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общеучебные умения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cat>
            <c:strRef>
              <c:f>Лист1!$A$2:$A$5</c:f>
              <c:strCache>
                <c:ptCount val="4"/>
                <c:pt idx="0">
                  <c:v>базовый уровень</c:v>
                </c:pt>
                <c:pt idx="1">
                  <c:v>повышенный уровень</c:v>
                </c:pt>
                <c:pt idx="2">
                  <c:v>справились на 75-99 %</c:v>
                </c:pt>
                <c:pt idx="3">
                  <c:v>справились на 100%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100</c:v>
                </c:pt>
                <c:pt idx="1">
                  <c:v>59</c:v>
                </c:pt>
                <c:pt idx="2">
                  <c:v>35</c:v>
                </c:pt>
                <c:pt idx="3">
                  <c:v>0</c:v>
                </c:pt>
              </c:numCache>
            </c:numRef>
          </c:val>
        </c:ser>
        <c:dLbls/>
        <c:gapWidth val="75"/>
        <c:overlap val="-25"/>
        <c:axId val="66888832"/>
        <c:axId val="66890368"/>
      </c:barChart>
      <c:catAx>
        <c:axId val="66888832"/>
        <c:scaling>
          <c:orientation val="minMax"/>
        </c:scaling>
        <c:axPos val="b"/>
        <c:numFmt formatCode="General" sourceLinked="1"/>
        <c:majorTickMark val="none"/>
        <c:tickLblPos val="nextTo"/>
        <c:crossAx val="66890368"/>
        <c:crosses val="autoZero"/>
        <c:auto val="1"/>
        <c:lblAlgn val="ctr"/>
        <c:lblOffset val="100"/>
      </c:catAx>
      <c:valAx>
        <c:axId val="66890368"/>
        <c:scaling>
          <c:orientation val="minMax"/>
          <c:max val="100"/>
        </c:scaling>
        <c:axPos val="l"/>
        <c:majorGridlines/>
        <c:numFmt formatCode="General" sourceLinked="1"/>
        <c:majorTickMark val="none"/>
        <c:tickLblPos val="nextTo"/>
        <c:spPr>
          <a:ln w="9512">
            <a:noFill/>
          </a:ln>
        </c:spPr>
        <c:crossAx val="66888832"/>
        <c:crosses val="autoZero"/>
        <c:crossBetween val="between"/>
        <c:majorUnit val="20"/>
      </c:valAx>
      <c:spPr>
        <a:noFill/>
        <a:ln w="25395">
          <a:noFill/>
        </a:ln>
      </c:spPr>
    </c:plotArea>
    <c:legend>
      <c:legendPos val="b"/>
      <c:layout>
        <c:manualLayout>
          <c:xMode val="edge"/>
          <c:yMode val="edge"/>
          <c:x val="1.2178917425897676E-2"/>
          <c:y val="0.91761383673194696"/>
          <c:w val="0.96730873562270681"/>
          <c:h val="6.7688718397379777E-2"/>
        </c:manualLayout>
      </c:layout>
    </c:legend>
    <c:plotVisOnly val="1"/>
    <c:dispBlanksAs val="gap"/>
  </c:chart>
  <c:txPr>
    <a:bodyPr/>
    <a:lstStyle/>
    <a:p>
      <a:pPr>
        <a:defRPr sz="1799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BD1D43B-5EBE-4C96-95C0-7D02CC99B4F5}" type="datetimeFigureOut">
              <a:rPr lang="ru-RU"/>
              <a:pPr>
                <a:defRPr/>
              </a:pPr>
              <a:t>30.10.2022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B6DE198-B339-4637-BC55-820DBA8EA0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44291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САША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F117B4-1874-44B4-BC6B-586A3A3FD314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13FEF-E784-4CD2-BB13-DE8C729372BF}" type="datetimeFigureOut">
              <a:rPr lang="ru-RU"/>
              <a:pPr>
                <a:defRPr/>
              </a:pPr>
              <a:t>30.10.2022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D447F-26D9-42B6-83ED-C876AFF9B6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8643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62F7A-1196-4D2B-A49D-1862B70D187E}" type="datetimeFigureOut">
              <a:rPr lang="ru-RU"/>
              <a:pPr>
                <a:defRPr/>
              </a:pPr>
              <a:t>30.10.2022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405E5-3691-459B-A091-A69ECAFF43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4712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B7C45-3A1B-4711-B21E-5397F0340778}" type="datetimeFigureOut">
              <a:rPr lang="ru-RU"/>
              <a:pPr>
                <a:defRPr/>
              </a:pPr>
              <a:t>30.10.2022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E9B3F-A9A1-4740-8B1A-E38AE449FC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5552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34606-7649-479C-9543-896914B13FA1}" type="datetimeFigureOut">
              <a:rPr lang="ru-RU"/>
              <a:pPr>
                <a:defRPr/>
              </a:pPr>
              <a:t>30.10.2022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B3D70-32E0-4749-8AFE-7AC1BF9789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0085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DAA77-C172-4DF8-B1D1-C894350772D6}" type="datetimeFigureOut">
              <a:rPr lang="ru-RU"/>
              <a:pPr>
                <a:defRPr/>
              </a:pPr>
              <a:t>30.10.2022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5A42E-8445-4BCE-854C-BABC49A72D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7914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B02A4-6B69-4263-9E97-0FD4F3B3E3AC}" type="datetimeFigureOut">
              <a:rPr lang="ru-RU"/>
              <a:pPr>
                <a:defRPr/>
              </a:pPr>
              <a:t>30.10.2022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928D2-1674-4D8E-9480-9A9B81D019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3346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C46C4-9FD9-4A8B-A2FF-83BA7D6A081A}" type="datetimeFigureOut">
              <a:rPr lang="ru-RU"/>
              <a:pPr>
                <a:defRPr/>
              </a:pPr>
              <a:t>30.10.2022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81D03-676B-4D53-A8E0-48CEBB4E01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10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FA377-F8DE-41D6-98B6-02AE0CF2F962}" type="datetimeFigureOut">
              <a:rPr lang="ru-RU"/>
              <a:pPr>
                <a:defRPr/>
              </a:pPr>
              <a:t>30.10.2022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47597-8707-4F2A-BDB0-5A1EB41BA4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4905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97DF8-18E0-4C1D-81A4-24C968010E0D}" type="datetimeFigureOut">
              <a:rPr lang="ru-RU"/>
              <a:pPr>
                <a:defRPr/>
              </a:pPr>
              <a:t>30.10.2022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2DACA-04C2-4C38-964A-7F7E791F8B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9523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B62D7-1571-4CFC-9B4E-FE57D4A57028}" type="datetimeFigureOut">
              <a:rPr lang="ru-RU"/>
              <a:pPr>
                <a:defRPr/>
              </a:pPr>
              <a:t>30.10.2022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28100-4BC9-4962-8E8A-80F64170B4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4735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3F405-2A82-46A9-8392-09CC8FD653DB}" type="datetimeFigureOut">
              <a:rPr lang="ru-RU"/>
              <a:pPr>
                <a:defRPr/>
              </a:pPr>
              <a:t>30.10.2022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9F475-8FD7-4E44-B6C8-BA4D1B11E5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4479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C1F73AA-7619-47A6-AA32-76805944DC6F}" type="datetimeFigureOut">
              <a:rPr lang="ru-RU"/>
              <a:pPr>
                <a:defRPr/>
              </a:pPr>
              <a:t>30.10.2022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25A8F2-628B-4024-98F0-A0D70FD2DA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wmf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wmf"/><Relationship Id="rId4" Type="http://schemas.openxmlformats.org/officeDocument/2006/relationships/image" Target="../media/image14.wmf"/><Relationship Id="rId9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85750" y="476250"/>
            <a:ext cx="8775700" cy="280828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i="1" dirty="0" smtClean="0">
                <a:solidFill>
                  <a:schemeClr val="tx2">
                    <a:satMod val="130000"/>
                  </a:schemeClr>
                </a:solidFill>
              </a:rPr>
              <a:t>Тема:</a:t>
            </a:r>
            <a:br>
              <a:rPr lang="ru-RU" sz="3600" i="1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3600" i="1" dirty="0" smtClean="0">
                <a:solidFill>
                  <a:schemeClr val="tx2">
                    <a:satMod val="130000"/>
                  </a:schemeClr>
                </a:solidFill>
              </a:rPr>
              <a:t>«</a:t>
            </a:r>
            <a:r>
              <a:rPr lang="ru-RU" sz="3600" i="1" dirty="0" err="1" smtClean="0">
                <a:solidFill>
                  <a:schemeClr val="tx2">
                    <a:satMod val="130000"/>
                  </a:schemeClr>
                </a:solidFill>
              </a:rPr>
              <a:t>Системно-деятельностный</a:t>
            </a:r>
            <a:r>
              <a:rPr lang="ru-RU" sz="3600" i="1" dirty="0" smtClean="0">
                <a:solidFill>
                  <a:schemeClr val="tx2">
                    <a:satMod val="130000"/>
                  </a:schemeClr>
                </a:solidFill>
              </a:rPr>
              <a:t> подход, как средство повышения мотивации у учащихся</a:t>
            </a:r>
            <a:r>
              <a:rPr lang="ru-RU" sz="3600" i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3600" i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051" name="Объект 8"/>
          <p:cNvSpPr>
            <a:spLocks noGrp="1"/>
          </p:cNvSpPr>
          <p:nvPr>
            <p:ph idx="1"/>
          </p:nvPr>
        </p:nvSpPr>
        <p:spPr>
          <a:xfrm>
            <a:off x="4429125" y="4868863"/>
            <a:ext cx="4319588" cy="1560512"/>
          </a:xfrm>
        </p:spPr>
        <p:txBody>
          <a:bodyPr/>
          <a:lstStyle/>
          <a:p>
            <a:pPr marL="80963" indent="0" algn="just" eaLnBrk="1" hangingPunct="1">
              <a:buFont typeface="Wingdings 2" pitchFamily="18" charset="2"/>
              <a:buNone/>
            </a:pPr>
            <a:r>
              <a:rPr lang="ru-RU" altLang="ru-RU" sz="2400" i="1" smtClean="0"/>
              <a:t>Куликова Жанна Фёдоровна учитель начальных классов</a:t>
            </a:r>
          </a:p>
          <a:p>
            <a:pPr marL="80963" indent="0" algn="just" eaLnBrk="1" hangingPunct="1">
              <a:buFont typeface="Wingdings 2" pitchFamily="18" charset="2"/>
              <a:buNone/>
            </a:pPr>
            <a:r>
              <a:rPr lang="ru-RU" altLang="ru-RU" sz="2400" i="1" smtClean="0"/>
              <a:t>ГБОУ СОШ №10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63" y="549275"/>
            <a:ext cx="8424862" cy="61198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750" y="549275"/>
            <a:ext cx="813593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cs typeface="+mn-cs"/>
              </a:rPr>
              <a:t>Подводящий к теме диалог</a:t>
            </a:r>
          </a:p>
        </p:txBody>
      </p:sp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647700" y="1557338"/>
            <a:ext cx="7920038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0000"/>
                </a:solidFill>
                <a:latin typeface="Comic Sans MS" pitchFamily="66" charset="0"/>
              </a:rPr>
              <a:t>Учитель:                                                   Ученики: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ru-RU" altLang="ru-RU" sz="1800">
                <a:solidFill>
                  <a:srgbClr val="000000"/>
                </a:solidFill>
                <a:latin typeface="Comic Sans MS" pitchFamily="66" charset="0"/>
              </a:rPr>
              <a:t>Спишите из упражнения слова                              - записывают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i="1">
                <a:solidFill>
                  <a:srgbClr val="000000"/>
                </a:solidFill>
                <a:latin typeface="Comic Sans MS" pitchFamily="66" charset="0"/>
              </a:rPr>
              <a:t>забег, поход, подкоп.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i="1">
              <a:solidFill>
                <a:srgbClr val="000000"/>
              </a:solidFill>
              <a:latin typeface="Comic Sans MS" pitchFamily="66" charset="0"/>
            </a:endParaRPr>
          </a:p>
          <a:p>
            <a:pPr algn="ctr" eaLnBrk="1" hangingPunct="1">
              <a:spcBef>
                <a:spcPct val="0"/>
              </a:spcBef>
              <a:buFontTx/>
              <a:buChar char="-"/>
            </a:pPr>
            <a:r>
              <a:rPr lang="ru-RU" altLang="ru-RU" sz="1800">
                <a:solidFill>
                  <a:srgbClr val="000000"/>
                </a:solidFill>
                <a:latin typeface="Comic Sans MS" pitchFamily="66" charset="0"/>
              </a:rPr>
              <a:t>Поставьте ударение и подчеркните                 - ставят ударение и безударные гласные.                                              безударные гласные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0000"/>
                </a:solidFill>
                <a:latin typeface="Comic Sans MS" pitchFamily="66" charset="0"/>
              </a:rPr>
              <a:t>                                                                          подчёркивают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omic Sans MS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0000"/>
                </a:solidFill>
                <a:latin typeface="Comic Sans MS" pitchFamily="66" charset="0"/>
              </a:rPr>
              <a:t>-Какое правило о безударных гласных                   - о безударной  в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0000"/>
                </a:solidFill>
                <a:latin typeface="Comic Sans MS" pitchFamily="66" charset="0"/>
              </a:rPr>
              <a:t> мы уже знаем?                                                         корне слова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omic Sans MS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0000"/>
                </a:solidFill>
                <a:latin typeface="Comic Sans MS" pitchFamily="66" charset="0"/>
              </a:rPr>
              <a:t>- В какой части слова находятся безударные          - в приставке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0000"/>
                </a:solidFill>
                <a:latin typeface="Comic Sans MS" pitchFamily="66" charset="0"/>
              </a:rPr>
              <a:t>  гласные?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omic Sans MS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0000"/>
                </a:solidFill>
                <a:latin typeface="Comic Sans MS" pitchFamily="66" charset="0"/>
              </a:rPr>
              <a:t>-Значит какая сегодня тема урока?                     - безударные гласные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0000"/>
                </a:solidFill>
                <a:latin typeface="Comic Sans MS" pitchFamily="66" charset="0"/>
              </a:rPr>
              <a:t>                                                                                    в приставках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0000"/>
                </a:solidFill>
                <a:latin typeface="Comic Sans MS" pitchFamily="66" charset="0"/>
              </a:rPr>
              <a:t>                                               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0" y="428625"/>
            <a:ext cx="4837113" cy="568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11638" y="815975"/>
            <a:ext cx="4392612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Comic Sans MS" pitchFamily="66" charset="0"/>
                <a:cs typeface="+mn-cs"/>
              </a:rPr>
              <a:t>- Я хотела бы познакомить вас с одним интересным человечком.</a:t>
            </a:r>
            <a:endParaRPr lang="ru-RU" sz="2400" dirty="0">
              <a:latin typeface="Comic Sans MS" pitchFamily="66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Comic Sans MS" pitchFamily="66" charset="0"/>
                <a:cs typeface="+mn-cs"/>
              </a:rPr>
              <a:t>- Чем он интересен? Что же в нем странного?</a:t>
            </a:r>
            <a:r>
              <a:rPr lang="ru-RU" sz="2400" b="1" dirty="0">
                <a:latin typeface="+mn-lt"/>
                <a:cs typeface="+mn-cs"/>
              </a:rPr>
              <a:t> </a:t>
            </a:r>
            <a:endParaRPr lang="ru-RU" sz="24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  <a:cs typeface="+mn-cs"/>
              </a:rPr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 rot="10800000" flipV="1">
            <a:off x="4284663" y="4033838"/>
            <a:ext cx="4248150" cy="12017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  <a:cs typeface="+mn-cs"/>
              </a:rPr>
              <a:t>(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  <a:cs typeface="+mn-cs"/>
              </a:rPr>
              <a:t>У этого человечка нет лица. У него нет ушей, глаз, рта, носа, рук)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825" y="333375"/>
            <a:ext cx="8569325" cy="6264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3350" y="1016000"/>
            <a:ext cx="6048375" cy="1076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Сообщение темы с мотивирующим приёмом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1963" y="2968625"/>
            <a:ext cx="4103687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Comic Sans MS" pitchFamily="66" charset="0"/>
                <a:cs typeface="+mn-cs"/>
              </a:rPr>
              <a:t>«яркое пятно»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Comic Sans MS" pitchFamily="66" charset="0"/>
                <a:cs typeface="+mn-cs"/>
              </a:rPr>
              <a:t>Использование сказок, загадок, мифов, исторического материала,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Comic Sans MS" pitchFamily="66" charset="0"/>
                <a:cs typeface="+mn-cs"/>
              </a:rPr>
              <a:t>с целью заинтересовать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9700" y="3122613"/>
            <a:ext cx="3384550" cy="1508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Comic Sans MS" pitchFamily="66" charset="0"/>
                <a:cs typeface="+mn-cs"/>
              </a:rPr>
              <a:t>«актуальность»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Comic Sans MS" pitchFamily="66" charset="0"/>
                <a:cs typeface="+mn-cs"/>
              </a:rPr>
              <a:t>Понимание учащимися практической значимости знаний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2211918" y="2227050"/>
            <a:ext cx="288032" cy="576064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6588224" y="2357893"/>
            <a:ext cx="288032" cy="576064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3" name="Rectangle 3"/>
          <p:cNvSpPr>
            <a:spLocks noChangeArrowheads="1"/>
          </p:cNvSpPr>
          <p:nvPr/>
        </p:nvSpPr>
        <p:spPr bwMode="auto">
          <a:xfrm>
            <a:off x="4191000" y="1403350"/>
            <a:ext cx="4953000" cy="54546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z="2400">
                <a:latin typeface="Arial" charset="0"/>
              </a:rPr>
              <a:t>    </a:t>
            </a:r>
            <a:r>
              <a:rPr lang="ru-RU" altLang="ru-RU" sz="2800" b="1">
                <a:latin typeface="Arial" charset="0"/>
              </a:rPr>
              <a:t>Проблемно-диалогический урок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ru-RU" altLang="ru-RU" sz="2400">
                <a:latin typeface="Arial" charset="0"/>
              </a:rPr>
              <a:t>1.Постановка проблемы:         -</a:t>
            </a:r>
            <a:r>
              <a:rPr lang="ru-RU" altLang="ru-RU" sz="2400">
                <a:solidFill>
                  <a:srgbClr val="299410"/>
                </a:solidFill>
                <a:latin typeface="Arial" charset="0"/>
              </a:rPr>
              <a:t>«С одной стороны… , но с другой стороны …»;        -«Что вас удивляет? …»   -«Какой возникает вопрос? (проблема)» 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ru-RU" altLang="ru-RU" sz="2400">
                <a:latin typeface="Arial" charset="0"/>
              </a:rPr>
              <a:t>2.Актуализация: </a:t>
            </a:r>
            <a:r>
              <a:rPr lang="ru-RU" altLang="ru-RU" sz="2400">
                <a:solidFill>
                  <a:srgbClr val="299410"/>
                </a:solidFill>
                <a:latin typeface="Arial" charset="0"/>
              </a:rPr>
              <a:t>«Вспомните, что мы уже знаем по этой проблеме?»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ru-RU" altLang="ru-RU" sz="2400">
                <a:latin typeface="Arial" charset="0"/>
              </a:rPr>
              <a:t>3. Поиск решения: </a:t>
            </a:r>
            <a:r>
              <a:rPr lang="ru-RU" altLang="ru-RU" sz="2400">
                <a:solidFill>
                  <a:srgbClr val="299410"/>
                </a:solidFill>
                <a:latin typeface="Arial" charset="0"/>
              </a:rPr>
              <a:t>«По тексту определите …»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ru-RU" altLang="ru-RU" sz="2400">
                <a:latin typeface="Arial" charset="0"/>
              </a:rPr>
              <a:t>4. Решение: </a:t>
            </a:r>
            <a:r>
              <a:rPr lang="ru-RU" altLang="ru-RU" sz="2400">
                <a:solidFill>
                  <a:srgbClr val="299410"/>
                </a:solidFill>
                <a:latin typeface="Arial" charset="0"/>
              </a:rPr>
              <a:t>«Как мы можем ответить на наш вопрос?»</a:t>
            </a:r>
          </a:p>
        </p:txBody>
      </p:sp>
      <p:sp>
        <p:nvSpPr>
          <p:cNvPr id="15363" name="Rectangle 8"/>
          <p:cNvSpPr>
            <a:spLocks noChangeArrowheads="1"/>
          </p:cNvSpPr>
          <p:nvPr/>
        </p:nvSpPr>
        <p:spPr bwMode="auto">
          <a:xfrm>
            <a:off x="428625" y="0"/>
            <a:ext cx="8358188" cy="1403350"/>
          </a:xfrm>
          <a:prstGeom prst="rect">
            <a:avLst/>
          </a:prstGeom>
          <a:solidFill>
            <a:srgbClr val="99FF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>
                <a:solidFill>
                  <a:schemeClr val="tx2"/>
                </a:solidFill>
                <a:latin typeface="Arial" charset="0"/>
              </a:rPr>
              <a:t>Проблемно-диалогическая технология</a:t>
            </a:r>
            <a:r>
              <a:rPr lang="ru-RU" altLang="ru-RU" b="1">
                <a:solidFill>
                  <a:schemeClr val="tx2"/>
                </a:solidFill>
                <a:latin typeface="Arial" charset="0"/>
              </a:rPr>
              <a:t/>
            </a:r>
            <a:br>
              <a:rPr lang="ru-RU" altLang="ru-RU" b="1">
                <a:solidFill>
                  <a:schemeClr val="tx2"/>
                </a:solidFill>
                <a:latin typeface="Arial" charset="0"/>
              </a:rPr>
            </a:br>
            <a:r>
              <a:rPr lang="ru-RU" altLang="ru-RU" sz="2000">
                <a:solidFill>
                  <a:schemeClr val="tx2"/>
                </a:solidFill>
                <a:latin typeface="Arial" charset="0"/>
              </a:rPr>
              <a:t>Цель - обучить самостоятельному решению проблем</a:t>
            </a:r>
            <a:r>
              <a:rPr lang="en-US" altLang="ru-RU" sz="2000">
                <a:solidFill>
                  <a:schemeClr val="tx2"/>
                </a:solidFill>
                <a:latin typeface="Arial" charset="0"/>
              </a:rPr>
              <a:t> (</a:t>
            </a:r>
            <a:r>
              <a:rPr lang="ru-RU" altLang="ru-RU" sz="2000">
                <a:solidFill>
                  <a:schemeClr val="tx2"/>
                </a:solidFill>
                <a:latin typeface="Arial" charset="0"/>
              </a:rPr>
              <a:t>ФГОС)</a:t>
            </a:r>
            <a:br>
              <a:rPr lang="ru-RU" altLang="ru-RU" sz="2000">
                <a:solidFill>
                  <a:schemeClr val="tx2"/>
                </a:solidFill>
                <a:latin typeface="Arial" charset="0"/>
              </a:rPr>
            </a:br>
            <a:r>
              <a:rPr lang="ru-RU" altLang="ru-RU" sz="2000">
                <a:solidFill>
                  <a:schemeClr val="tx2"/>
                </a:solidFill>
                <a:latin typeface="Arial" charset="0"/>
              </a:rPr>
              <a:t>Средство - открытие знаний вместе с детьми</a:t>
            </a:r>
          </a:p>
        </p:txBody>
      </p:sp>
      <p:sp>
        <p:nvSpPr>
          <p:cNvPr id="15364" name="Text Box 9"/>
          <p:cNvSpPr txBox="1">
            <a:spLocks noChangeArrowheads="1"/>
          </p:cNvSpPr>
          <p:nvPr/>
        </p:nvSpPr>
        <p:spPr bwMode="auto">
          <a:xfrm>
            <a:off x="6705600" y="944563"/>
            <a:ext cx="23669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i="1">
                <a:latin typeface="Arial" charset="0"/>
              </a:rPr>
              <a:t>Е.Л.Мельникова</a:t>
            </a: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2987675" y="1773238"/>
            <a:ext cx="6084888" cy="4759325"/>
            <a:chOff x="2448" y="1357"/>
            <a:chExt cx="3474" cy="2758"/>
          </a:xfrm>
        </p:grpSpPr>
        <p:pic>
          <p:nvPicPr>
            <p:cNvPr id="15370" name="Picture 2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0" y="3205"/>
              <a:ext cx="410" cy="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2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4" y="2642"/>
              <a:ext cx="2986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2" name="Picture 2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606"/>
              <a:ext cx="383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2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8" y="1413"/>
              <a:ext cx="3012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4" name="Picture 2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4" y="1357"/>
              <a:ext cx="358" cy="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5" name="Picture 25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3307"/>
              <a:ext cx="3090" cy="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6" name="Picture 27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4" y="3744"/>
              <a:ext cx="358" cy="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7" name="Picture 28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3802"/>
              <a:ext cx="2688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AutoShape 60"/>
          <p:cNvSpPr>
            <a:spLocks noChangeArrowheads="1"/>
          </p:cNvSpPr>
          <p:nvPr/>
        </p:nvSpPr>
        <p:spPr bwMode="auto">
          <a:xfrm>
            <a:off x="323850" y="2892425"/>
            <a:ext cx="4011613" cy="1008063"/>
          </a:xfrm>
          <a:prstGeom prst="wedgeRoundRectCallout">
            <a:avLst>
              <a:gd name="adj1" fmla="val 96014"/>
              <a:gd name="adj2" fmla="val -55468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0070C0"/>
                </a:solidFill>
                <a:latin typeface="Arial" charset="0"/>
              </a:rPr>
              <a:t>Личностные      УУД</a:t>
            </a:r>
            <a:endParaRPr lang="ru-RU" altLang="ru-RU" sz="280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20" name="AutoShape 60"/>
          <p:cNvSpPr>
            <a:spLocks noChangeArrowheads="1"/>
          </p:cNvSpPr>
          <p:nvPr/>
        </p:nvSpPr>
        <p:spPr bwMode="auto">
          <a:xfrm>
            <a:off x="414338" y="5241925"/>
            <a:ext cx="4013200" cy="1008063"/>
          </a:xfrm>
          <a:prstGeom prst="wedgeRoundRectCallout">
            <a:avLst>
              <a:gd name="adj1" fmla="val 70116"/>
              <a:gd name="adj2" fmla="val -91227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FF0000"/>
                </a:solidFill>
                <a:latin typeface="Arial" charset="0"/>
              </a:rPr>
              <a:t>Познавательные</a:t>
            </a:r>
            <a:r>
              <a:rPr lang="ru-RU" altLang="ru-RU" sz="2800" b="1">
                <a:solidFill>
                  <a:srgbClr val="00B050"/>
                </a:solidFill>
                <a:latin typeface="Arial" charset="0"/>
              </a:rPr>
              <a:t> </a:t>
            </a:r>
            <a:r>
              <a:rPr lang="ru-RU" altLang="ru-RU" sz="2800" b="1">
                <a:solidFill>
                  <a:srgbClr val="FF0000"/>
                </a:solidFill>
                <a:latin typeface="Arial" charset="0"/>
              </a:rPr>
              <a:t>УУД</a:t>
            </a:r>
            <a:endParaRPr lang="ru-RU" altLang="ru-RU" sz="28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6" name="AutoShape 60"/>
          <p:cNvSpPr>
            <a:spLocks noChangeArrowheads="1"/>
          </p:cNvSpPr>
          <p:nvPr/>
        </p:nvSpPr>
        <p:spPr bwMode="auto">
          <a:xfrm>
            <a:off x="153988" y="1781175"/>
            <a:ext cx="4011612" cy="1008063"/>
          </a:xfrm>
          <a:prstGeom prst="wedgeRoundRectCallout">
            <a:avLst>
              <a:gd name="adj1" fmla="val 96014"/>
              <a:gd name="adj2" fmla="val -55468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FF6600"/>
                </a:solidFill>
                <a:latin typeface="Arial" charset="0"/>
              </a:rPr>
              <a:t>Регулятивные      УУД</a:t>
            </a:r>
            <a:endParaRPr lang="ru-RU" altLang="ru-RU" sz="2800">
              <a:solidFill>
                <a:srgbClr val="FF6600"/>
              </a:solidFill>
              <a:latin typeface="Arial" charset="0"/>
            </a:endParaRPr>
          </a:p>
        </p:txBody>
      </p:sp>
      <p:pic>
        <p:nvPicPr>
          <p:cNvPr id="15369" name="Picture 1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913" y="3541713"/>
            <a:ext cx="4876800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9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3" grpId="0" animBg="1" autoUpdateAnimBg="0"/>
      <p:bldP spid="19" grpId="0" animBg="1"/>
      <p:bldP spid="20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8488" cy="1162050"/>
          </a:xfrm>
        </p:spPr>
        <p:txBody>
          <a:bodyPr/>
          <a:lstStyle/>
          <a:p>
            <a:pPr algn="ctr" eaLnBrk="1" hangingPunct="1"/>
            <a:r>
              <a:rPr lang="ru-RU" altLang="ru-RU" sz="360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этапе самостоятельной работы</a:t>
            </a:r>
            <a:endParaRPr lang="ru-RU" altLang="ru-RU" sz="3600" smtClean="0">
              <a:solidFill>
                <a:srgbClr val="00B050"/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6387" name="Picture 2" descr="C:\Users\User\Desktop\Фото04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419475" y="2420938"/>
            <a:ext cx="5111750" cy="3832225"/>
          </a:xfrm>
          <a:noFill/>
        </p:spPr>
      </p:pic>
      <p:sp>
        <p:nvSpPr>
          <p:cNvPr id="16388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ru-RU" altLang="ru-RU" sz="24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Предлагаю вам выполнить проверочную работу на нетбуках, где учащийся может сразу получить оценку своей деятельности.</a:t>
            </a:r>
            <a:endParaRPr lang="ru-RU" altLang="ru-RU" sz="2400" smtClean="0">
              <a:ea typeface="Calibri" pitchFamily="34" charset="0"/>
              <a:cs typeface="Times New Roman" pitchFamily="18" charset="0"/>
            </a:endParaRPr>
          </a:p>
          <a:p>
            <a:pPr eaLnBrk="1" hangingPunct="1"/>
            <a:endParaRPr lang="ru-RU" altLang="ru-RU" smtClean="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50"/>
                </a:solidFill>
              </a:rPr>
              <a:t>Конкретизация и освоение обобщенного способа действий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972425" cy="4873625"/>
          </a:xfrm>
        </p:spPr>
        <p:txBody>
          <a:bodyPr/>
          <a:lstStyle/>
          <a:p>
            <a:pPr marL="457200" indent="-457200" eaLnBrk="1" hangingPunct="1">
              <a:buFont typeface="Arial" charset="0"/>
              <a:buNone/>
            </a:pPr>
            <a:r>
              <a:rPr lang="ru-RU" altLang="ru-RU" b="1" smtClean="0"/>
              <a:t>      * прием «Оцениваю себя до и после»</a:t>
            </a:r>
          </a:p>
          <a:p>
            <a:pPr marL="457200" indent="-457200" eaLnBrk="1" hangingPunct="1">
              <a:buFont typeface="Arial" charset="0"/>
              <a:buNone/>
            </a:pPr>
            <a:r>
              <a:rPr lang="ru-RU" altLang="ru-RU" smtClean="0"/>
              <a:t> </a:t>
            </a:r>
            <a:r>
              <a:rPr lang="ru-RU" altLang="ru-RU" sz="2000" i="1" smtClean="0"/>
              <a:t>введение знаковой системы         </a:t>
            </a:r>
            <a:r>
              <a:rPr lang="ru-RU" altLang="ru-RU" sz="1800" i="1" smtClean="0"/>
              <a:t>«Линеечки» (Г.А. Цукерман)</a:t>
            </a:r>
          </a:p>
          <a:p>
            <a:pPr marL="457200" indent="-457200" eaLnBrk="1" hangingPunct="1">
              <a:buFont typeface="Arial" charset="0"/>
              <a:buNone/>
            </a:pPr>
            <a:r>
              <a:rPr lang="ru-RU" altLang="ru-RU" sz="1800" smtClean="0"/>
              <a:t>                +           -        ?</a:t>
            </a:r>
          </a:p>
          <a:p>
            <a:pPr marL="457200" indent="-457200" eaLnBrk="1" hangingPunct="1">
              <a:buFont typeface="Arial" charset="0"/>
              <a:buNone/>
            </a:pPr>
            <a:r>
              <a:rPr lang="ru-RU" altLang="ru-RU" sz="1800" smtClean="0"/>
              <a:t>    </a:t>
            </a:r>
          </a:p>
          <a:p>
            <a:pPr marL="457200" indent="-457200" eaLnBrk="1" hangingPunct="1">
              <a:buFont typeface="Arial" charset="0"/>
              <a:buNone/>
            </a:pPr>
            <a:r>
              <a:rPr lang="ru-RU" altLang="ru-RU" sz="1800" smtClean="0"/>
              <a:t>                Л         Т       С</a:t>
            </a:r>
          </a:p>
          <a:p>
            <a:pPr marL="457200" indent="-457200" eaLnBrk="1" hangingPunct="1">
              <a:buFont typeface="Arial" charset="0"/>
              <a:buNone/>
            </a:pPr>
            <a:r>
              <a:rPr lang="ru-RU" altLang="ru-RU" sz="1800" smtClean="0"/>
              <a:t>             </a:t>
            </a:r>
            <a:r>
              <a:rPr lang="ru-RU" altLang="ru-RU" sz="1400" smtClean="0"/>
              <a:t>легко</a:t>
            </a:r>
            <a:r>
              <a:rPr lang="ru-RU" altLang="ru-RU" sz="1800" smtClean="0"/>
              <a:t>    </a:t>
            </a:r>
            <a:r>
              <a:rPr lang="ru-RU" altLang="ru-RU" sz="1400" smtClean="0"/>
              <a:t>трудно </a:t>
            </a:r>
            <a:r>
              <a:rPr lang="ru-RU" altLang="ru-RU" sz="1800" smtClean="0"/>
              <a:t> </a:t>
            </a:r>
            <a:r>
              <a:rPr lang="ru-RU" altLang="ru-RU" sz="1400" smtClean="0"/>
              <a:t>средне       </a:t>
            </a:r>
          </a:p>
          <a:p>
            <a:pPr marL="457200" indent="-457200" eaLnBrk="1" hangingPunct="1">
              <a:buFont typeface="Arial" charset="0"/>
              <a:buNone/>
            </a:pPr>
            <a:r>
              <a:rPr lang="ru-RU" altLang="ru-RU" sz="1800" smtClean="0"/>
              <a:t>                 Л        П       С</a:t>
            </a:r>
          </a:p>
          <a:p>
            <a:pPr marL="457200" indent="-457200" eaLnBrk="1" hangingPunct="1">
              <a:buFont typeface="Arial" charset="0"/>
              <a:buNone/>
            </a:pPr>
            <a:r>
              <a:rPr lang="ru-RU" altLang="ru-RU" sz="1400" smtClean="0"/>
              <a:t>                легко  помощь  сомневаюсь </a:t>
            </a:r>
          </a:p>
          <a:p>
            <a:pPr marL="457200" indent="-457200" eaLnBrk="1" hangingPunct="1">
              <a:buFont typeface="Arial" charset="0"/>
              <a:buNone/>
            </a:pPr>
            <a:endParaRPr lang="ru-RU" altLang="ru-RU" sz="1400" smtClean="0"/>
          </a:p>
        </p:txBody>
      </p:sp>
      <p:cxnSp>
        <p:nvCxnSpPr>
          <p:cNvPr id="5" name="Прямая со стрелкой 4"/>
          <p:cNvCxnSpPr/>
          <p:nvPr/>
        </p:nvCxnSpPr>
        <p:spPr>
          <a:xfrm rot="5400000" flipH="1" flipV="1">
            <a:off x="4251326" y="3749675"/>
            <a:ext cx="1643062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5400000" flipH="1" flipV="1">
            <a:off x="4965701" y="3749675"/>
            <a:ext cx="1643062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5400000" flipH="1" flipV="1">
            <a:off x="5751513" y="3749675"/>
            <a:ext cx="164306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Овал 3"/>
          <p:cNvSpPr/>
          <p:nvPr/>
        </p:nvSpPr>
        <p:spPr>
          <a:xfrm flipH="1">
            <a:off x="5086350" y="3213100"/>
            <a:ext cx="46038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 flipH="1">
            <a:off x="5770563" y="3500438"/>
            <a:ext cx="44450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 flipH="1">
            <a:off x="6554788" y="3757613"/>
            <a:ext cx="46037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395288" y="476250"/>
            <a:ext cx="7543800" cy="865188"/>
          </a:xfrm>
        </p:spPr>
        <p:txBody>
          <a:bodyPr/>
          <a:lstStyle/>
          <a:p>
            <a:pPr eaLnBrk="1" hangingPunct="1"/>
            <a:r>
              <a:rPr lang="ru-RU" altLang="ru-RU" sz="2800" smtClean="0"/>
              <a:t>Метапредметные результаты учащихся</a:t>
            </a:r>
          </a:p>
        </p:txBody>
      </p:sp>
      <p:graphicFrame>
        <p:nvGraphicFramePr>
          <p:cNvPr id="2" name="Диаграмма 2"/>
          <p:cNvGraphicFramePr>
            <a:graphicFrameLocks/>
          </p:cNvGraphicFramePr>
          <p:nvPr/>
        </p:nvGraphicFramePr>
        <p:xfrm>
          <a:off x="179388" y="1628775"/>
          <a:ext cx="8785225" cy="511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67C94E-4BA0-45F7-96DF-D95BC12DF652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395288" y="476250"/>
            <a:ext cx="7543800" cy="865188"/>
          </a:xfrm>
        </p:spPr>
        <p:txBody>
          <a:bodyPr/>
          <a:lstStyle/>
          <a:p>
            <a:pPr eaLnBrk="1" hangingPunct="1"/>
            <a:r>
              <a:rPr lang="ru-RU" altLang="ru-RU" sz="2800" smtClean="0"/>
              <a:t>Результаты независимой экспертизы оценки качества образования</a:t>
            </a:r>
          </a:p>
        </p:txBody>
      </p:sp>
      <p:graphicFrame>
        <p:nvGraphicFramePr>
          <p:cNvPr id="3" name="Диаграмма 2"/>
          <p:cNvGraphicFramePr>
            <a:graphicFrameLocks/>
          </p:cNvGraphicFramePr>
          <p:nvPr/>
        </p:nvGraphicFramePr>
        <p:xfrm>
          <a:off x="-23813" y="1281113"/>
          <a:ext cx="9191626" cy="566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E45A48-7A74-4C49-9D58-40C19EC43C32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screen.protema.ru/ol/2015/07.09-1881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357313"/>
            <a:ext cx="5500688" cy="478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700" b="1" dirty="0">
                <a:solidFill>
                  <a:srgbClr val="00B050"/>
                </a:solidFill>
              </a:rPr>
              <a:t>Чтобы ДЕЙСТВИЯ принесли результат, они должны быть осмысленными. СМЫСЛ – вот что превращает набор действий в систему!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20484" name="Содержимое 2"/>
          <p:cNvSpPr>
            <a:spLocks noGrp="1"/>
          </p:cNvSpPr>
          <p:nvPr>
            <p:ph idx="1"/>
          </p:nvPr>
        </p:nvSpPr>
        <p:spPr>
          <a:xfrm>
            <a:off x="457200" y="1500188"/>
            <a:ext cx="3257550" cy="4214812"/>
          </a:xfrm>
        </p:spPr>
        <p:txBody>
          <a:bodyPr/>
          <a:lstStyle/>
          <a:p>
            <a:pPr eaLnBrk="1" fontAlgn="t" hangingPunct="1">
              <a:buFont typeface="Arial" charset="0"/>
              <a:buNone/>
            </a:pPr>
            <a:r>
              <a:rPr lang="ru-RU" altLang="ru-RU" sz="2400" smtClean="0"/>
              <a:t>Чтобы получить результат,</a:t>
            </a:r>
          </a:p>
          <a:p>
            <a:pPr eaLnBrk="1" fontAlgn="t" hangingPunct="1">
              <a:buFont typeface="Arial" charset="0"/>
              <a:buNone/>
            </a:pPr>
            <a:r>
              <a:rPr lang="ru-RU" altLang="ru-RU" sz="2400" smtClean="0"/>
              <a:t> нужно сначала решить, что именно Вы хотите сделать.</a:t>
            </a:r>
            <a:endParaRPr lang="ru-RU" altLang="ru-RU" i="1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827088" y="0"/>
            <a:ext cx="7705725" cy="51466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3076" name="Прямоугольник 3"/>
          <p:cNvSpPr>
            <a:spLocks noChangeArrowheads="1"/>
          </p:cNvSpPr>
          <p:nvPr/>
        </p:nvSpPr>
        <p:spPr bwMode="auto">
          <a:xfrm>
            <a:off x="468313" y="3789363"/>
            <a:ext cx="82073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/>
              <a:t>Я настрой себе нашла, чтобы быть везучей:</a:t>
            </a:r>
            <a:br>
              <a:rPr lang="ru-RU" altLang="ru-RU" sz="2400" b="1"/>
            </a:br>
            <a:r>
              <a:rPr lang="ru-RU" altLang="ru-RU" sz="2400" b="1"/>
              <a:t>Вчера всё было хорошо, а сегодня - лучше! </a:t>
            </a:r>
            <a:br>
              <a:rPr lang="ru-RU" altLang="ru-RU" sz="2400" b="1"/>
            </a:br>
            <a:r>
              <a:rPr lang="ru-RU" altLang="ru-RU" sz="2400" b="1"/>
              <a:t>Повторю его сто раз, разойдутся тучи:</a:t>
            </a:r>
            <a:br>
              <a:rPr lang="ru-RU" altLang="ru-RU" sz="2400" b="1"/>
            </a:br>
            <a:r>
              <a:rPr lang="ru-RU" altLang="ru-RU" sz="2400" b="1"/>
              <a:t>Сегодня всё так хорошо, а завтра будет лучше!</a:t>
            </a:r>
            <a:br>
              <a:rPr lang="ru-RU" altLang="ru-RU" sz="2400" b="1"/>
            </a:br>
            <a:r>
              <a:rPr lang="ru-RU" altLang="ru-RU" sz="2400" b="1"/>
              <a:t>И пусть жизнь ввергает в шок, заклинаю пуще:</a:t>
            </a:r>
            <a:br>
              <a:rPr lang="ru-RU" altLang="ru-RU" sz="2400" b="1"/>
            </a:br>
            <a:r>
              <a:rPr lang="ru-RU" altLang="ru-RU" sz="2400" b="1"/>
              <a:t>У меня всё хорошо, а будет ещё лучше!</a:t>
            </a:r>
            <a:endParaRPr lang="ru-RU" alt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3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100" b="1" dirty="0">
                <a:solidFill>
                  <a:srgbClr val="00B050"/>
                </a:solidFill>
              </a:rPr>
              <a:t>Правильная постановка цели очень важна для создания успешной системы. Решите, какова Ваша цель?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Picture 11" descr="C:\Users\1\Desktop\ima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62000" y="1484313"/>
            <a:ext cx="8058150" cy="503078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7" descr="D:\фото класса\фото класса 2014\Фото05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4149725"/>
            <a:ext cx="3611562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6" descr="D:\фото класса\фото класса 2014\Фото06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88913"/>
            <a:ext cx="3514725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5" descr="D:\фото класса\фото класса 2014\Фото062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860800"/>
            <a:ext cx="3995737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>
                <a:solidFill>
                  <a:srgbClr val="00B050"/>
                </a:solidFill>
              </a:rPr>
              <a:t>Синквейн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solidFill>
                  <a:srgbClr val="FF0000"/>
                </a:solidFill>
              </a:rPr>
              <a:t>Система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err="1" smtClean="0">
                <a:solidFill>
                  <a:srgbClr val="FF0000"/>
                </a:solidFill>
              </a:rPr>
              <a:t>Деятельностный</a:t>
            </a:r>
            <a:r>
              <a:rPr lang="ru-RU" dirty="0" smtClean="0">
                <a:solidFill>
                  <a:srgbClr val="FF0000"/>
                </a:solidFill>
              </a:rPr>
              <a:t>, активный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solidFill>
                  <a:srgbClr val="FF0000"/>
                </a:solidFill>
              </a:rPr>
              <a:t>Искать, думать, сотрудничать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solidFill>
                  <a:srgbClr val="FF0000"/>
                </a:solidFill>
              </a:rPr>
              <a:t>Превращать </a:t>
            </a:r>
            <a:r>
              <a:rPr lang="ru-RU" dirty="0" err="1" smtClean="0">
                <a:solidFill>
                  <a:srgbClr val="FF0000"/>
                </a:solidFill>
              </a:rPr>
              <a:t>инфрмацию</a:t>
            </a:r>
            <a:r>
              <a:rPr lang="ru-RU" dirty="0" smtClean="0">
                <a:solidFill>
                  <a:srgbClr val="FF0000"/>
                </a:solidFill>
              </a:rPr>
              <a:t> в знания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solidFill>
                  <a:srgbClr val="FF0000"/>
                </a:solidFill>
              </a:rPr>
              <a:t>Смысл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1071563" y="428625"/>
            <a:ext cx="7386637" cy="2214563"/>
          </a:xfrm>
        </p:spPr>
        <p:txBody>
          <a:bodyPr/>
          <a:lstStyle/>
          <a:p>
            <a:pPr eaLnBrk="1" hangingPunct="1"/>
            <a:r>
              <a:rPr lang="ru-RU" altLang="ru-RU" sz="3600" smtClean="0">
                <a:solidFill>
                  <a:schemeClr val="tx2"/>
                </a:solidFill>
                <a:latin typeface="Arial" charset="0"/>
                <a:ea typeface="Times New Roman" pitchFamily="18" charset="0"/>
                <a:cs typeface="Arial" charset="0"/>
              </a:rPr>
              <a:t/>
            </a:r>
            <a:br>
              <a:rPr lang="ru-RU" altLang="ru-RU" sz="3600" smtClean="0">
                <a:solidFill>
                  <a:schemeClr val="tx2"/>
                </a:solidFill>
                <a:latin typeface="Arial" charset="0"/>
                <a:ea typeface="Times New Roman" pitchFamily="18" charset="0"/>
                <a:cs typeface="Arial" charset="0"/>
              </a:rPr>
            </a:br>
            <a:endParaRPr lang="ru-RU" altLang="ru-RU" sz="3600" smtClean="0">
              <a:ea typeface="Times New Roman" pitchFamily="18" charset="0"/>
              <a:cs typeface="Arial" charset="0"/>
            </a:endParaRPr>
          </a:p>
        </p:txBody>
      </p:sp>
      <p:sp>
        <p:nvSpPr>
          <p:cNvPr id="409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0688" y="5715000"/>
            <a:ext cx="3500437" cy="1000125"/>
          </a:xfrm>
        </p:spPr>
        <p:txBody>
          <a:bodyPr/>
          <a:lstStyle/>
          <a:p>
            <a:pPr eaLnBrk="1" hangingPunct="1"/>
            <a:endParaRPr lang="ru-RU" altLang="ru-RU" sz="2000" smtClean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071563" y="285750"/>
            <a:ext cx="7500937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00B050"/>
                </a:solidFill>
                <a:latin typeface="Arial" charset="0"/>
                <a:ea typeface="Times New Roman" pitchFamily="18" charset="0"/>
              </a:rPr>
              <a:t>Какой главный результат обучения?</a:t>
            </a:r>
            <a:endParaRPr lang="ru-RU" altLang="ru-RU" sz="2800">
              <a:solidFill>
                <a:srgbClr val="00B050"/>
              </a:solidFill>
              <a:latin typeface="Arial" charset="0"/>
              <a:ea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111111"/>
                </a:solidFill>
                <a:latin typeface="Arial" charset="0"/>
                <a:ea typeface="Times New Roman" pitchFamily="18" charset="0"/>
              </a:rPr>
              <a:t>«Умение учиться, готовность к саморазвитию и непрерывному самообразованию».</a:t>
            </a:r>
            <a:endParaRPr lang="ru-RU" altLang="ru-RU" sz="2400">
              <a:latin typeface="Arial" charset="0"/>
              <a:ea typeface="Times New Roman" pitchFamily="18" charset="0"/>
            </a:endParaRPr>
          </a:p>
        </p:txBody>
      </p:sp>
      <p:pic>
        <p:nvPicPr>
          <p:cNvPr id="4101" name="Picture 6" descr="D:\фото класса\фото класса 2014\Фото06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16113"/>
            <a:ext cx="37084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7" descr="D:\фото класса\фото класса 2014\Фото05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4775" y="1916113"/>
            <a:ext cx="3671888" cy="275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9" descr="D:\фото класса\Фото04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11488" y="4281488"/>
            <a:ext cx="325278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20" descr="125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71913" y="0"/>
            <a:ext cx="5272087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14400" y="333375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Актуальность опыта</a:t>
            </a:r>
            <a:endParaRPr lang="ru-RU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5613" y="1593850"/>
            <a:ext cx="8229600" cy="3835400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</a:pPr>
            <a:r>
              <a:rPr lang="ru-RU" altLang="ru-RU" sz="2800" i="1" smtClean="0"/>
              <a:t>        Проблемы формирования устойчивой мотивации у современного школьника требуют от педагога осознанного подхода к проведению урока. С переходом на новые ФГОС ученик становится «центром» учебно-воспитательного процесса, «добывая» знания, применяя их на практике в учебной и повседневной жизни.</a:t>
            </a:r>
            <a:endParaRPr lang="ru-RU" altLang="ru-RU" sz="2800" smtClean="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 rot="4371558">
            <a:off x="7435056" y="5309395"/>
            <a:ext cx="1419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 b="1">
                <a:solidFill>
                  <a:schemeClr val="bg1"/>
                </a:solidFill>
                <a:latin typeface="Arial Black" pitchFamily="34" charset="0"/>
              </a:rPr>
              <a:t>Britain</a:t>
            </a:r>
            <a:endParaRPr lang="ru-RU" altLang="ru-RU" sz="2400" b="1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5126" name="Picture 1" descr="C:\Users\1\Desktop\5 шагов_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54725" y="4572000"/>
            <a:ext cx="289242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build="p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creen.protema.ru/ol/2015/07.10-3030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4625" y="1500188"/>
            <a:ext cx="657225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0002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100" b="1" i="1" dirty="0" smtClean="0">
                <a:solidFill>
                  <a:srgbClr val="00B050"/>
                </a:solidFill>
              </a:rPr>
              <a:t>В лучшем случае мотивация дает нестабильный результат, а чаще помогает, как мертвому припарки</a:t>
            </a:r>
            <a:br>
              <a:rPr lang="ru-RU" sz="3100" b="1" i="1" dirty="0" smtClean="0">
                <a:solidFill>
                  <a:srgbClr val="00B050"/>
                </a:solidFill>
              </a:rPr>
            </a:br>
            <a:r>
              <a:rPr lang="ru-RU" sz="3100" b="1" i="1" dirty="0" smtClean="0">
                <a:solidFill>
                  <a:srgbClr val="00B050"/>
                </a:solidFill>
              </a:rPr>
              <a:t>                                                                               </a:t>
            </a:r>
            <a:r>
              <a:rPr lang="ru-RU" sz="2200" dirty="0" err="1" smtClean="0"/>
              <a:t>Эдврдс</a:t>
            </a:r>
            <a:r>
              <a:rPr lang="ru-RU" sz="2200" dirty="0" smtClean="0"/>
              <a:t> </a:t>
            </a:r>
            <a:r>
              <a:rPr lang="ru-RU" sz="2200" dirty="0" err="1" smtClean="0"/>
              <a:t>Деминг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dirty="0"/>
          </a:p>
        </p:txBody>
      </p:sp>
      <p:sp>
        <p:nvSpPr>
          <p:cNvPr id="6148" name="Содержимое 2"/>
          <p:cNvSpPr>
            <a:spLocks noGrp="1"/>
          </p:cNvSpPr>
          <p:nvPr>
            <p:ph idx="1"/>
          </p:nvPr>
        </p:nvSpPr>
        <p:spPr>
          <a:xfrm>
            <a:off x="457200" y="1785938"/>
            <a:ext cx="8229600" cy="4340225"/>
          </a:xfrm>
        </p:spPr>
        <p:txBody>
          <a:bodyPr/>
          <a:lstStyle/>
          <a:p>
            <a:pPr eaLnBrk="1" hangingPunct="1"/>
            <a:endParaRPr lang="ru-RU" altLang="ru-RU" sz="2000" smtClean="0"/>
          </a:p>
          <a:p>
            <a:pPr eaLnBrk="1" hangingPunct="1">
              <a:buFont typeface="Arial" charset="0"/>
              <a:buNone/>
            </a:pPr>
            <a:r>
              <a:rPr lang="ru-RU" altLang="ru-RU" sz="2400" smtClean="0"/>
              <a:t>Можно заставить выучить наизусть таблицу умножения,</a:t>
            </a:r>
          </a:p>
          <a:p>
            <a:pPr eaLnBrk="1" hangingPunct="1">
              <a:buFont typeface="Arial" charset="0"/>
              <a:buNone/>
            </a:pPr>
            <a:r>
              <a:rPr lang="ru-RU" altLang="ru-RU" sz="2400" smtClean="0"/>
              <a:t> но нельзя заставить «развиваться». </a:t>
            </a:r>
          </a:p>
          <a:p>
            <a:pPr eaLnBrk="1" hangingPunct="1">
              <a:buFont typeface="Arial" charset="0"/>
              <a:buNone/>
            </a:pPr>
            <a:endParaRPr lang="ru-RU" alt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фото класса\Фото04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32438" y="4149725"/>
            <a:ext cx="3611562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274638"/>
            <a:ext cx="8501062" cy="1143000"/>
          </a:xfrm>
        </p:spPr>
        <p:txBody>
          <a:bodyPr rtlCol="0">
            <a:normAutofit fontScale="90000"/>
          </a:bodyPr>
          <a:lstStyle/>
          <a:p>
            <a:pPr eaLnBrk="1" fontAlgn="t" hangingPunct="1">
              <a:spcAft>
                <a:spcPts val="0"/>
              </a:spcAft>
              <a:defRPr/>
            </a:pP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3100" b="1" dirty="0" smtClean="0">
                <a:solidFill>
                  <a:srgbClr val="00B050"/>
                </a:solidFill>
              </a:rPr>
              <a:t>«</a:t>
            </a:r>
            <a:r>
              <a:rPr lang="ru-RU" sz="3100" b="1" dirty="0">
                <a:solidFill>
                  <a:srgbClr val="00B050"/>
                </a:solidFill>
              </a:rPr>
              <a:t>Я слышу и забываю. Я вижу и запоминаю. Я делаю и понимаю»</a:t>
            </a:r>
            <a:br>
              <a:rPr lang="ru-RU" sz="3100" b="1" dirty="0">
                <a:solidFill>
                  <a:srgbClr val="00B050"/>
                </a:solidFill>
              </a:rPr>
            </a:br>
            <a:r>
              <a:rPr lang="ru-RU" sz="3100" b="1" i="1" dirty="0">
                <a:solidFill>
                  <a:srgbClr val="00B050"/>
                </a:solidFill>
              </a:rPr>
              <a:t> </a:t>
            </a:r>
            <a:r>
              <a:rPr lang="ru-RU" sz="3100" b="1" i="1" dirty="0" smtClean="0">
                <a:solidFill>
                  <a:srgbClr val="00B050"/>
                </a:solidFill>
              </a:rPr>
              <a:t>                                             </a:t>
            </a:r>
            <a:r>
              <a:rPr lang="ru-RU" sz="2700" b="1" i="1" dirty="0">
                <a:solidFill>
                  <a:srgbClr val="00B050"/>
                </a:solidFill>
              </a:rPr>
              <a:t>Конфуций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/>
              <a:t>Этот же принцип положен и в основу ФГОС:</a:t>
            </a:r>
            <a:br>
              <a:rPr lang="ru-RU" sz="2700" dirty="0"/>
            </a:br>
            <a:r>
              <a:rPr lang="ru-RU" sz="2700" b="1" i="1" dirty="0" smtClean="0"/>
              <a:t>Системно-</a:t>
            </a:r>
            <a:r>
              <a:rPr lang="ru-RU" sz="2700" b="1" i="1" dirty="0" err="1" smtClean="0"/>
              <a:t>деятельностный</a:t>
            </a:r>
            <a:r>
              <a:rPr lang="ru-RU" sz="2700" b="1" i="1" dirty="0" smtClean="0"/>
              <a:t> </a:t>
            </a:r>
            <a:r>
              <a:rPr lang="ru-RU" sz="2700" b="1" i="1" dirty="0"/>
              <a:t>подход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457200" y="2492375"/>
            <a:ext cx="8218488" cy="3633788"/>
          </a:xfrm>
        </p:spPr>
        <p:txBody>
          <a:bodyPr/>
          <a:lstStyle/>
          <a:p>
            <a:pPr marL="68263" indent="0" eaLnBrk="1" hangingPunct="1">
              <a:buFont typeface="Arial" charset="0"/>
              <a:buNone/>
              <a:defRPr/>
            </a:pPr>
            <a:r>
              <a:rPr lang="ru-RU" altLang="ru-RU" sz="2800" b="1" dirty="0" smtClean="0">
                <a:solidFill>
                  <a:prstClr val="black"/>
                </a:solidFill>
                <a:ea typeface="Batang" pitchFamily="18" charset="-127"/>
                <a:cs typeface="Calibri" pitchFamily="34" charset="0"/>
              </a:rPr>
              <a:t>содержание </a:t>
            </a:r>
            <a:r>
              <a:rPr lang="ru-RU" altLang="ru-RU" sz="2800" b="1" dirty="0">
                <a:solidFill>
                  <a:prstClr val="black"/>
                </a:solidFill>
                <a:ea typeface="Batang" pitchFamily="18" charset="-127"/>
                <a:cs typeface="Calibri" pitchFamily="34" charset="0"/>
              </a:rPr>
              <a:t>учебного процесса, в  котором главное место отводится  активной и разносторонней, в     максимальной степени </a:t>
            </a:r>
            <a:r>
              <a:rPr lang="ru-RU" altLang="ru-RU" sz="2800" b="1" dirty="0" smtClean="0">
                <a:solidFill>
                  <a:prstClr val="black"/>
                </a:solidFill>
                <a:ea typeface="Batang" pitchFamily="18" charset="-127"/>
                <a:cs typeface="Calibri" pitchFamily="34" charset="0"/>
              </a:rPr>
              <a:t>самостоятельной</a:t>
            </a:r>
          </a:p>
          <a:p>
            <a:pPr marL="68263" indent="0" eaLnBrk="1" hangingPunct="1">
              <a:buFont typeface="Arial" charset="0"/>
              <a:buNone/>
              <a:defRPr/>
            </a:pPr>
            <a:r>
              <a:rPr lang="ru-RU" altLang="ru-RU" sz="2800" b="1" dirty="0" smtClean="0">
                <a:solidFill>
                  <a:prstClr val="black"/>
                </a:solidFill>
                <a:ea typeface="Batang" pitchFamily="18" charset="-127"/>
                <a:cs typeface="Calibri" pitchFamily="34" charset="0"/>
              </a:rPr>
              <a:t> </a:t>
            </a:r>
            <a:r>
              <a:rPr lang="ru-RU" altLang="ru-RU" sz="2800" b="1" dirty="0">
                <a:solidFill>
                  <a:prstClr val="black"/>
                </a:solidFill>
                <a:ea typeface="Batang" pitchFamily="18" charset="-127"/>
                <a:cs typeface="Calibri" pitchFamily="34" charset="0"/>
              </a:rPr>
              <a:t>познавательной </a:t>
            </a:r>
            <a:r>
              <a:rPr lang="ru-RU" altLang="ru-RU" sz="2800" b="1" dirty="0" smtClean="0">
                <a:solidFill>
                  <a:prstClr val="black"/>
                </a:solidFill>
                <a:ea typeface="Batang" pitchFamily="18" charset="-127"/>
                <a:cs typeface="Calibri" pitchFamily="34" charset="0"/>
              </a:rPr>
              <a:t>деятельности</a:t>
            </a:r>
          </a:p>
          <a:p>
            <a:pPr marL="68263" indent="0" eaLnBrk="1" hangingPunct="1">
              <a:buFont typeface="Arial" charset="0"/>
              <a:buNone/>
              <a:defRPr/>
            </a:pPr>
            <a:r>
              <a:rPr lang="ru-RU" altLang="ru-RU" sz="2800" b="1" dirty="0" smtClean="0">
                <a:solidFill>
                  <a:prstClr val="black"/>
                </a:solidFill>
                <a:ea typeface="Batang" pitchFamily="18" charset="-127"/>
                <a:cs typeface="Calibri" pitchFamily="34" charset="0"/>
              </a:rPr>
              <a:t> </a:t>
            </a:r>
            <a:r>
              <a:rPr lang="ru-RU" altLang="ru-RU" sz="2800" b="1" dirty="0">
                <a:solidFill>
                  <a:prstClr val="black"/>
                </a:solidFill>
                <a:ea typeface="Batang" pitchFamily="18" charset="-127"/>
                <a:cs typeface="Calibri" pitchFamily="34" charset="0"/>
              </a:rPr>
              <a:t>школьника.</a:t>
            </a:r>
          </a:p>
          <a:p>
            <a:pPr eaLnBrk="1" hangingPunct="1">
              <a:defRPr/>
            </a:pPr>
            <a:endParaRPr lang="ru-RU" altLang="ru-RU" dirty="0"/>
          </a:p>
          <a:p>
            <a:pPr eaLnBrk="1" hangingPunct="1">
              <a:defRPr/>
            </a:pPr>
            <a:endParaRPr lang="ru-RU" alt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>
                <a:solidFill>
                  <a:srgbClr val="00B050"/>
                </a:solidFill>
              </a:rPr>
              <a:t>Структура уроков ведения нового знания 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Мотивация (самоопределение) к учебной деятельности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Актуализация и пробное учебное действие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Выявление места и причины затруднения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Целеполагание и построение проекта выхода из затруднения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Реализация построенного проекта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Первичное закрепление с комментированием во внешней речи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Самостоятельная работа с самопроверкой по эталону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Включение в систему знаний и повторение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Рефлексия учебной деятельности на уроке (итог урока</a:t>
            </a:r>
            <a:r>
              <a:rPr lang="ru-RU" dirty="0" smtClean="0"/>
              <a:t>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3"/>
          <p:cNvGrpSpPr>
            <a:grpSpLocks/>
          </p:cNvGrpSpPr>
          <p:nvPr/>
        </p:nvGrpSpPr>
        <p:grpSpPr bwMode="auto">
          <a:xfrm>
            <a:off x="34925" y="44450"/>
            <a:ext cx="9075738" cy="6861175"/>
            <a:chOff x="6" y="1"/>
            <a:chExt cx="5717" cy="4322"/>
          </a:xfrm>
        </p:grpSpPr>
        <p:sp>
          <p:nvSpPr>
            <p:cNvPr id="9249" name="Rectangle 4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charset="0"/>
              </a:endParaRPr>
            </a:p>
          </p:txBody>
        </p:sp>
        <p:sp>
          <p:nvSpPr>
            <p:cNvPr id="9250" name="Rectangle 5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charset="0"/>
              </a:endParaRPr>
            </a:p>
          </p:txBody>
        </p:sp>
      </p:grpSp>
      <p:sp>
        <p:nvSpPr>
          <p:cNvPr id="9219" name="Text Box 10"/>
          <p:cNvSpPr txBox="1">
            <a:spLocks noChangeArrowheads="1"/>
          </p:cNvSpPr>
          <p:nvPr/>
        </p:nvSpPr>
        <p:spPr bwMode="auto">
          <a:xfrm>
            <a:off x="306388" y="500063"/>
            <a:ext cx="8532812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ru-RU" altLang="ru-RU" sz="2400" b="1">
              <a:solidFill>
                <a:srgbClr val="00B050"/>
              </a:solidFill>
              <a:latin typeface="Arial" charset="0"/>
            </a:endParaRPr>
          </a:p>
        </p:txBody>
      </p:sp>
      <p:sp>
        <p:nvSpPr>
          <p:cNvPr id="40968" name="Oval 8"/>
          <p:cNvSpPr>
            <a:spLocks noChangeArrowheads="1"/>
          </p:cNvSpPr>
          <p:nvPr/>
        </p:nvSpPr>
        <p:spPr bwMode="auto">
          <a:xfrm>
            <a:off x="946150" y="3573463"/>
            <a:ext cx="2041525" cy="22320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258888" y="3219450"/>
            <a:ext cx="1293812" cy="1246188"/>
            <a:chOff x="793" y="2102"/>
            <a:chExt cx="815" cy="785"/>
          </a:xfrm>
        </p:grpSpPr>
        <p:sp>
          <p:nvSpPr>
            <p:cNvPr id="9246" name="Oval 10"/>
            <p:cNvSpPr>
              <a:spLocks noChangeArrowheads="1"/>
            </p:cNvSpPr>
            <p:nvPr/>
          </p:nvSpPr>
          <p:spPr bwMode="auto">
            <a:xfrm>
              <a:off x="793" y="2102"/>
              <a:ext cx="815" cy="78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charset="0"/>
              </a:endParaRPr>
            </a:p>
          </p:txBody>
        </p:sp>
        <p:sp>
          <p:nvSpPr>
            <p:cNvPr id="9247" name="Line 11"/>
            <p:cNvSpPr>
              <a:spLocks noChangeShapeType="1"/>
            </p:cNvSpPr>
            <p:nvPr/>
          </p:nvSpPr>
          <p:spPr bwMode="auto">
            <a:xfrm>
              <a:off x="938" y="2457"/>
              <a:ext cx="24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48" name="Text Box 12"/>
            <p:cNvSpPr txBox="1">
              <a:spLocks noChangeArrowheads="1"/>
            </p:cNvSpPr>
            <p:nvPr/>
          </p:nvSpPr>
          <p:spPr bwMode="auto">
            <a:xfrm>
              <a:off x="895" y="2441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1600">
                  <a:latin typeface="Arial" charset="0"/>
                </a:rPr>
                <a:t>1</a:t>
              </a:r>
            </a:p>
          </p:txBody>
        </p:sp>
      </p:grpSp>
      <p:sp>
        <p:nvSpPr>
          <p:cNvPr id="40973" name="Text Box 13"/>
          <p:cNvSpPr txBox="1">
            <a:spLocks noChangeArrowheads="1"/>
          </p:cNvSpPr>
          <p:nvPr/>
        </p:nvSpPr>
        <p:spPr bwMode="auto">
          <a:xfrm>
            <a:off x="3022600" y="1700213"/>
            <a:ext cx="5816600" cy="265906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latin typeface="Arial" charset="0"/>
              </a:rPr>
              <a:t>где</a:t>
            </a:r>
            <a:r>
              <a:rPr lang="ru-RU" altLang="ru-RU" sz="1600" b="1">
                <a:latin typeface="Arial" charset="0"/>
              </a:rPr>
              <a:t>  </a:t>
            </a:r>
            <a:r>
              <a:rPr lang="ru-RU" altLang="ru-RU" sz="1600" b="1">
                <a:solidFill>
                  <a:schemeClr val="accent2"/>
                </a:solidFill>
                <a:latin typeface="Arial" charset="0"/>
              </a:rPr>
              <a:t>1 − </a:t>
            </a:r>
            <a:r>
              <a:rPr lang="ru-RU" altLang="ru-RU" sz="1600">
                <a:latin typeface="Arial" charset="0"/>
              </a:rPr>
              <a:t>действие, в котором возникло</a:t>
            </a:r>
          </a:p>
          <a:p>
            <a:pPr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ru-RU" altLang="ru-RU" sz="1600">
                <a:latin typeface="Arial" charset="0"/>
              </a:rPr>
              <a:t>             затруднение; </a:t>
            </a:r>
          </a:p>
          <a:p>
            <a:pPr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ru-RU" altLang="ru-RU" sz="1600">
                <a:latin typeface="Arial" charset="0"/>
              </a:rPr>
              <a:t>       </a:t>
            </a:r>
            <a:r>
              <a:rPr lang="ru-RU" altLang="ru-RU" sz="1600" b="1">
                <a:solidFill>
                  <a:schemeClr val="accent2"/>
                </a:solidFill>
                <a:latin typeface="Arial" charset="0"/>
              </a:rPr>
              <a:t>2 −</a:t>
            </a:r>
            <a:r>
              <a:rPr lang="ru-RU" altLang="ru-RU" sz="1600">
                <a:latin typeface="Arial" charset="0"/>
              </a:rPr>
              <a:t> фиксирование затруднения;</a:t>
            </a: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lang="ru-RU" altLang="ru-RU" sz="1600">
                <a:latin typeface="Arial" charset="0"/>
              </a:rPr>
              <a:t>       </a:t>
            </a:r>
            <a:r>
              <a:rPr lang="ru-RU" altLang="ru-RU" sz="1600" b="1">
                <a:solidFill>
                  <a:schemeClr val="accent2"/>
                </a:solidFill>
                <a:latin typeface="Arial" charset="0"/>
              </a:rPr>
              <a:t>3 −</a:t>
            </a:r>
            <a:r>
              <a:rPr lang="ru-RU" altLang="ru-RU" sz="1600">
                <a:latin typeface="Arial" charset="0"/>
              </a:rPr>
              <a:t> анализ этапов действия и  определение</a:t>
            </a:r>
          </a:p>
          <a:p>
            <a:pPr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ru-RU" altLang="ru-RU" sz="1600">
                <a:latin typeface="Arial" charset="0"/>
              </a:rPr>
              <a:t>             места затруднения (исследование − И);</a:t>
            </a: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lang="ru-RU" altLang="ru-RU" sz="1600">
                <a:latin typeface="Arial" charset="0"/>
              </a:rPr>
              <a:t>       </a:t>
            </a:r>
            <a:r>
              <a:rPr lang="ru-RU" altLang="ru-RU" sz="1600" b="1">
                <a:solidFill>
                  <a:schemeClr val="accent2"/>
                </a:solidFill>
                <a:latin typeface="Arial" charset="0"/>
              </a:rPr>
              <a:t>4 −</a:t>
            </a:r>
            <a:r>
              <a:rPr lang="ru-RU" altLang="ru-RU" sz="1600">
                <a:latin typeface="Arial" charset="0"/>
              </a:rPr>
              <a:t> определение причины затруднения </a:t>
            </a:r>
          </a:p>
          <a:p>
            <a:pPr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ru-RU" altLang="ru-RU" sz="1600">
                <a:latin typeface="Arial" charset="0"/>
              </a:rPr>
              <a:t>             (критика − К); </a:t>
            </a:r>
          </a:p>
          <a:p>
            <a:pPr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ru-RU" altLang="ru-RU" sz="1600">
                <a:latin typeface="Arial" charset="0"/>
              </a:rPr>
              <a:t>       </a:t>
            </a:r>
            <a:r>
              <a:rPr lang="ru-RU" altLang="ru-RU" sz="1600" b="1">
                <a:solidFill>
                  <a:schemeClr val="accent2"/>
                </a:solidFill>
                <a:latin typeface="Arial" charset="0"/>
              </a:rPr>
              <a:t>5 −</a:t>
            </a:r>
            <a:r>
              <a:rPr lang="ru-RU" altLang="ru-RU" sz="1600">
                <a:latin typeface="Arial" charset="0"/>
              </a:rPr>
              <a:t> постановка цели и проектирование (П);</a:t>
            </a:r>
          </a:p>
          <a:p>
            <a:pPr eaLnBrk="1" hangingPunct="1">
              <a:spcBef>
                <a:spcPct val="0"/>
              </a:spcBef>
              <a:spcAft>
                <a:spcPct val="10000"/>
              </a:spcAft>
              <a:buFontTx/>
              <a:buNone/>
            </a:pPr>
            <a:r>
              <a:rPr lang="ru-RU" altLang="ru-RU" sz="1600">
                <a:latin typeface="Arial" charset="0"/>
              </a:rPr>
              <a:t>       </a:t>
            </a:r>
            <a:r>
              <a:rPr lang="ru-RU" altLang="ru-RU" sz="1600" b="1">
                <a:solidFill>
                  <a:schemeClr val="accent2"/>
                </a:solidFill>
                <a:latin typeface="Arial" charset="0"/>
              </a:rPr>
              <a:t>6 −</a:t>
            </a:r>
            <a:r>
              <a:rPr lang="ru-RU" altLang="ru-RU" sz="1600">
                <a:latin typeface="Arial" charset="0"/>
              </a:rPr>
              <a:t> реализация проекта.</a:t>
            </a:r>
          </a:p>
          <a:p>
            <a:pPr eaLnBrk="1" hangingPunct="1">
              <a:spcBef>
                <a:spcPct val="0"/>
              </a:spcBef>
              <a:spcAft>
                <a:spcPct val="10000"/>
              </a:spcAft>
              <a:buFontTx/>
              <a:buNone/>
            </a:pPr>
            <a:endParaRPr lang="ru-RU" altLang="ru-RU" sz="200">
              <a:latin typeface="Arial" charset="0"/>
            </a:endParaRPr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1604963" y="3319463"/>
            <a:ext cx="295275" cy="685800"/>
            <a:chOff x="1011" y="2169"/>
            <a:chExt cx="186" cy="432"/>
          </a:xfrm>
        </p:grpSpPr>
        <p:sp>
          <p:nvSpPr>
            <p:cNvPr id="9244" name="Line 15"/>
            <p:cNvSpPr>
              <a:spLocks noChangeShapeType="1"/>
            </p:cNvSpPr>
            <p:nvPr/>
          </p:nvSpPr>
          <p:spPr bwMode="auto">
            <a:xfrm>
              <a:off x="1187" y="2273"/>
              <a:ext cx="0" cy="328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45" name="Text Box 16"/>
            <p:cNvSpPr txBox="1">
              <a:spLocks noChangeArrowheads="1"/>
            </p:cNvSpPr>
            <p:nvPr/>
          </p:nvSpPr>
          <p:spPr bwMode="auto">
            <a:xfrm>
              <a:off x="1011" y="2169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1600">
                  <a:latin typeface="Arial" charset="0"/>
                </a:rPr>
                <a:t>2</a:t>
              </a:r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1920875" y="3319463"/>
            <a:ext cx="671513" cy="1957387"/>
            <a:chOff x="1210" y="2169"/>
            <a:chExt cx="423" cy="1233"/>
          </a:xfrm>
        </p:grpSpPr>
        <p:sp>
          <p:nvSpPr>
            <p:cNvPr id="9241" name="Line 18"/>
            <p:cNvSpPr>
              <a:spLocks noChangeShapeType="1"/>
            </p:cNvSpPr>
            <p:nvPr/>
          </p:nvSpPr>
          <p:spPr bwMode="auto">
            <a:xfrm flipH="1" flipV="1">
              <a:off x="1210" y="2381"/>
              <a:ext cx="423" cy="102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42" name="Line 19"/>
            <p:cNvSpPr>
              <a:spLocks noChangeShapeType="1"/>
            </p:cNvSpPr>
            <p:nvPr/>
          </p:nvSpPr>
          <p:spPr bwMode="auto">
            <a:xfrm>
              <a:off x="1213" y="2379"/>
              <a:ext cx="24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43" name="Text Box 20"/>
            <p:cNvSpPr txBox="1">
              <a:spLocks noChangeArrowheads="1"/>
            </p:cNvSpPr>
            <p:nvPr/>
          </p:nvSpPr>
          <p:spPr bwMode="auto">
            <a:xfrm>
              <a:off x="1257" y="2169"/>
              <a:ext cx="19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1600">
                  <a:latin typeface="Arial" charset="0"/>
                </a:rPr>
                <a:t>6</a:t>
              </a:r>
            </a:p>
          </p:txBody>
        </p:sp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1319213" y="4964113"/>
            <a:ext cx="463550" cy="642937"/>
            <a:chOff x="831" y="3205"/>
            <a:chExt cx="292" cy="405"/>
          </a:xfrm>
        </p:grpSpPr>
        <p:sp>
          <p:nvSpPr>
            <p:cNvPr id="9238" name="Line 22"/>
            <p:cNvSpPr>
              <a:spLocks noChangeShapeType="1"/>
            </p:cNvSpPr>
            <p:nvPr/>
          </p:nvSpPr>
          <p:spPr bwMode="auto">
            <a:xfrm>
              <a:off x="831" y="3406"/>
              <a:ext cx="27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39" name="Text Box 23"/>
            <p:cNvSpPr txBox="1">
              <a:spLocks noChangeArrowheads="1"/>
            </p:cNvSpPr>
            <p:nvPr/>
          </p:nvSpPr>
          <p:spPr bwMode="auto">
            <a:xfrm>
              <a:off x="857" y="3398"/>
              <a:ext cx="1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1600">
                  <a:latin typeface="Arial" charset="0"/>
                </a:rPr>
                <a:t>3</a:t>
              </a:r>
            </a:p>
          </p:txBody>
        </p:sp>
        <p:sp>
          <p:nvSpPr>
            <p:cNvPr id="9240" name="Text Box 24"/>
            <p:cNvSpPr txBox="1">
              <a:spLocks noChangeArrowheads="1"/>
            </p:cNvSpPr>
            <p:nvPr/>
          </p:nvSpPr>
          <p:spPr bwMode="auto">
            <a:xfrm>
              <a:off x="888" y="3205"/>
              <a:ext cx="23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1800" b="1">
                  <a:solidFill>
                    <a:schemeClr val="accent2"/>
                  </a:solidFill>
                  <a:latin typeface="Arial" charset="0"/>
                </a:rPr>
                <a:t>И</a:t>
              </a:r>
            </a:p>
          </p:txBody>
        </p:sp>
      </p:grpSp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1751013" y="4964113"/>
            <a:ext cx="433387" cy="642937"/>
            <a:chOff x="1103" y="3205"/>
            <a:chExt cx="273" cy="405"/>
          </a:xfrm>
        </p:grpSpPr>
        <p:sp>
          <p:nvSpPr>
            <p:cNvPr id="9235" name="Line 26"/>
            <p:cNvSpPr>
              <a:spLocks noChangeShapeType="1"/>
            </p:cNvSpPr>
            <p:nvPr/>
          </p:nvSpPr>
          <p:spPr bwMode="auto">
            <a:xfrm>
              <a:off x="1103" y="3406"/>
              <a:ext cx="27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36" name="Text Box 27"/>
            <p:cNvSpPr txBox="1">
              <a:spLocks noChangeArrowheads="1"/>
            </p:cNvSpPr>
            <p:nvPr/>
          </p:nvSpPr>
          <p:spPr bwMode="auto">
            <a:xfrm>
              <a:off x="1109" y="3398"/>
              <a:ext cx="19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1600">
                  <a:latin typeface="Arial" charset="0"/>
                </a:rPr>
                <a:t>4</a:t>
              </a:r>
            </a:p>
          </p:txBody>
        </p:sp>
        <p:sp>
          <p:nvSpPr>
            <p:cNvPr id="9237" name="Text Box 28"/>
            <p:cNvSpPr txBox="1">
              <a:spLocks noChangeArrowheads="1"/>
            </p:cNvSpPr>
            <p:nvPr/>
          </p:nvSpPr>
          <p:spPr bwMode="auto">
            <a:xfrm>
              <a:off x="1131" y="3205"/>
              <a:ext cx="23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1800" b="1">
                  <a:solidFill>
                    <a:schemeClr val="accent2"/>
                  </a:solidFill>
                  <a:latin typeface="Arial" charset="0"/>
                </a:rPr>
                <a:t>К</a:t>
              </a:r>
            </a:p>
          </p:txBody>
        </p:sp>
      </p:grpSp>
      <p:grpSp>
        <p:nvGrpSpPr>
          <p:cNvPr id="8" name="Group 29"/>
          <p:cNvGrpSpPr>
            <a:grpSpLocks/>
          </p:cNvGrpSpPr>
          <p:nvPr/>
        </p:nvGrpSpPr>
        <p:grpSpPr bwMode="auto">
          <a:xfrm>
            <a:off x="2179638" y="4964113"/>
            <a:ext cx="434975" cy="644525"/>
            <a:chOff x="1373" y="3205"/>
            <a:chExt cx="274" cy="406"/>
          </a:xfrm>
        </p:grpSpPr>
        <p:sp>
          <p:nvSpPr>
            <p:cNvPr id="9232" name="Line 30"/>
            <p:cNvSpPr>
              <a:spLocks noChangeShapeType="1"/>
            </p:cNvSpPr>
            <p:nvPr/>
          </p:nvSpPr>
          <p:spPr bwMode="auto">
            <a:xfrm>
              <a:off x="1373" y="3406"/>
              <a:ext cx="27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33" name="Text Box 31"/>
            <p:cNvSpPr txBox="1">
              <a:spLocks noChangeArrowheads="1"/>
            </p:cNvSpPr>
            <p:nvPr/>
          </p:nvSpPr>
          <p:spPr bwMode="auto">
            <a:xfrm>
              <a:off x="1376" y="3398"/>
              <a:ext cx="19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1600">
                  <a:latin typeface="Arial" charset="0"/>
                </a:rPr>
                <a:t>5</a:t>
              </a:r>
            </a:p>
          </p:txBody>
        </p:sp>
        <p:sp>
          <p:nvSpPr>
            <p:cNvPr id="9234" name="Text Box 32"/>
            <p:cNvSpPr txBox="1">
              <a:spLocks noChangeArrowheads="1"/>
            </p:cNvSpPr>
            <p:nvPr/>
          </p:nvSpPr>
          <p:spPr bwMode="auto">
            <a:xfrm>
              <a:off x="1375" y="3205"/>
              <a:ext cx="23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1800" b="1">
                  <a:solidFill>
                    <a:schemeClr val="accent2"/>
                  </a:solidFill>
                  <a:latin typeface="Arial" charset="0"/>
                </a:rPr>
                <a:t>П</a:t>
              </a:r>
            </a:p>
          </p:txBody>
        </p:sp>
      </p:grpSp>
      <p:sp>
        <p:nvSpPr>
          <p:cNvPr id="40993" name="Line 33"/>
          <p:cNvSpPr>
            <a:spLocks noChangeShapeType="1"/>
          </p:cNvSpPr>
          <p:nvPr/>
        </p:nvSpPr>
        <p:spPr bwMode="auto">
          <a:xfrm flipH="1">
            <a:off x="1320800" y="3776663"/>
            <a:ext cx="538163" cy="15065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994" name="Rectangle 34"/>
          <p:cNvSpPr>
            <a:spLocks noChangeArrowheads="1"/>
          </p:cNvSpPr>
          <p:nvPr/>
        </p:nvSpPr>
        <p:spPr bwMode="auto">
          <a:xfrm>
            <a:off x="857250" y="962025"/>
            <a:ext cx="7518400" cy="7381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200" b="1">
                <a:solidFill>
                  <a:srgbClr val="DA0000"/>
                </a:solidFill>
                <a:latin typeface="Arial" charset="0"/>
              </a:rPr>
              <a:t>Схема-аксиома </a:t>
            </a:r>
            <a:r>
              <a:rPr lang="ru-RU" altLang="ru-RU" sz="2200" b="1">
                <a:solidFill>
                  <a:srgbClr val="DA0000"/>
                </a:solidFill>
                <a:latin typeface="Times New Roman" pitchFamily="18" charset="0"/>
              </a:rPr>
              <a:t>«</a:t>
            </a:r>
            <a:r>
              <a:rPr lang="ru-RU" altLang="ru-RU" sz="2200" b="1">
                <a:solidFill>
                  <a:srgbClr val="DA0000"/>
                </a:solidFill>
                <a:latin typeface="Arial" charset="0"/>
              </a:rPr>
              <a:t>Рефлексивная самоорганизация</a:t>
            </a:r>
            <a:r>
              <a:rPr lang="ru-RU" altLang="ru-RU" sz="2200" b="1">
                <a:solidFill>
                  <a:srgbClr val="DA0000"/>
                </a:solidFill>
                <a:latin typeface="Times New Roman" pitchFamily="18" charset="0"/>
              </a:rPr>
              <a:t>»</a:t>
            </a:r>
            <a:endParaRPr lang="ru-RU" altLang="ru-RU" sz="2200" b="1">
              <a:solidFill>
                <a:srgbClr val="DA0000"/>
              </a:solidFill>
              <a:latin typeface="Arial" charset="0"/>
            </a:endParaRPr>
          </a:p>
        </p:txBody>
      </p:sp>
      <p:sp>
        <p:nvSpPr>
          <p:cNvPr id="40995" name="Picture 35" descr="p159"/>
          <p:cNvSpPr>
            <a:spLocks noChangeAspect="1" noChangeArrowheads="1"/>
          </p:cNvSpPr>
          <p:nvPr/>
        </p:nvSpPr>
        <p:spPr bwMode="auto">
          <a:xfrm>
            <a:off x="3330575" y="4465638"/>
            <a:ext cx="2992438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9231" name="Picture 35" descr="p15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1175" y="4094163"/>
            <a:ext cx="3384550" cy="243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7" presetClass="exit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0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09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8" grpId="0" animBg="1"/>
      <p:bldP spid="40973" grpId="0" animBg="1"/>
      <p:bldP spid="40993" grpId="0" animBg="1"/>
      <p:bldP spid="40994" grpId="0" animBg="1"/>
      <p:bldP spid="4099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53525" cy="686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744</TotalTime>
  <Words>636</Words>
  <Application>Microsoft Office PowerPoint</Application>
  <PresentationFormat>Экран (4:3)</PresentationFormat>
  <Paragraphs>112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Тема: «Системно-деятельностный подход, как средство повышения мотивации у учащихся»</vt:lpstr>
      <vt:lpstr>Слайд 2</vt:lpstr>
      <vt:lpstr> </vt:lpstr>
      <vt:lpstr>Актуальность опыта</vt:lpstr>
      <vt:lpstr>   В лучшем случае мотивация дает нестабильный результат, а чаще помогает, как мертвому припарки                                                                                Эдврдс Деминг  </vt:lpstr>
      <vt:lpstr>     «Я слышу и забываю. Я вижу и запоминаю. Я делаю и понимаю»                                               Конфуций Этот же принцип положен и в основу ФГОС: Системно-деятельностный подход </vt:lpstr>
      <vt:lpstr>Структура уроков ведения нового знания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На этапе самостоятельной работы</vt:lpstr>
      <vt:lpstr>Конкретизация и освоение обобщенного способа действий</vt:lpstr>
      <vt:lpstr>Метапредметные результаты учащихся</vt:lpstr>
      <vt:lpstr>Результаты независимой экспертизы оценки качества образования</vt:lpstr>
      <vt:lpstr>Чтобы ДЕЙСТВИЯ принесли результат, они должны быть осмысленными. СМЫСЛ – вот что превращает набор действий в систему! </vt:lpstr>
      <vt:lpstr>Правильная постановка цели очень важна для создания успешной системы. Решите, какова Ваша цель? </vt:lpstr>
      <vt:lpstr>Синквейн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66</cp:revision>
  <dcterms:created xsi:type="dcterms:W3CDTF">2015-11-16T14:50:08Z</dcterms:created>
  <dcterms:modified xsi:type="dcterms:W3CDTF">2022-10-30T09:42:34Z</dcterms:modified>
</cp:coreProperties>
</file>