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8"/>
  </p:notesMasterIdLst>
  <p:sldIdLst>
    <p:sldId id="256" r:id="rId2"/>
    <p:sldId id="348" r:id="rId3"/>
    <p:sldId id="326" r:id="rId4"/>
    <p:sldId id="343" r:id="rId5"/>
    <p:sldId id="335" r:id="rId6"/>
    <p:sldId id="336" r:id="rId7"/>
    <p:sldId id="337" r:id="rId8"/>
    <p:sldId id="350" r:id="rId9"/>
    <p:sldId id="346" r:id="rId10"/>
    <p:sldId id="351" r:id="rId11"/>
    <p:sldId id="349" r:id="rId12"/>
    <p:sldId id="353" r:id="rId13"/>
    <p:sldId id="259" r:id="rId14"/>
    <p:sldId id="355" r:id="rId15"/>
    <p:sldId id="317" r:id="rId16"/>
    <p:sldId id="260" r:id="rId17"/>
    <p:sldId id="356" r:id="rId18"/>
    <p:sldId id="344" r:id="rId19"/>
    <p:sldId id="345" r:id="rId20"/>
    <p:sldId id="288" r:id="rId21"/>
    <p:sldId id="287" r:id="rId22"/>
    <p:sldId id="296" r:id="rId23"/>
    <p:sldId id="339" r:id="rId24"/>
    <p:sldId id="354" r:id="rId25"/>
    <p:sldId id="264" r:id="rId26"/>
    <p:sldId id="341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99FF"/>
    <a:srgbClr val="CCFFCC"/>
    <a:srgbClr val="A50021"/>
    <a:srgbClr val="CC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092" autoAdjust="0"/>
    <p:restoredTop sz="94660"/>
  </p:normalViewPr>
  <p:slideViewPr>
    <p:cSldViewPr>
      <p:cViewPr>
        <p:scale>
          <a:sx n="75" d="100"/>
          <a:sy n="75" d="100"/>
        </p:scale>
        <p:origin x="-1356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3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4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5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400"/>
            </a:pPr>
            <a:r>
              <a:rPr lang="ru-RU" sz="2400" dirty="0"/>
              <a:t>Всегда ли сбывается прогноз Гидрометцентра?</a:t>
            </a:r>
          </a:p>
        </c:rich>
      </c:tx>
      <c:layout>
        <c:manualLayout>
          <c:xMode val="edge"/>
          <c:yMode val="edge"/>
          <c:x val="0.1255784293213682"/>
          <c:y val="0"/>
        </c:manualLayout>
      </c:layout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Всегда ли сбывается прогноз Гидрометцентра?</c:v>
                </c:pt>
              </c:strCache>
            </c:strRef>
          </c:tx>
          <c:explosion val="25"/>
          <c:dPt>
            <c:idx val="0"/>
            <c:explosion val="32"/>
            <c:spPr>
              <a:solidFill>
                <a:srgbClr val="0070C0"/>
              </a:solidFill>
            </c:spPr>
          </c:dPt>
          <c:dPt>
            <c:idx val="1"/>
            <c:explosion val="23"/>
            <c:spPr>
              <a:solidFill>
                <a:srgbClr val="A50021"/>
              </a:solidFill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0.64000000000000312</c:v>
                </c:pt>
                <c:pt idx="1">
                  <c:v>0.36000000000000032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30"/>
    </c:view3D>
    <c:plotArea>
      <c:layout>
        <c:manualLayout>
          <c:layoutTarget val="inner"/>
          <c:xMode val="edge"/>
          <c:yMode val="edge"/>
          <c:x val="0.19656332054766454"/>
          <c:y val="3.2252395784272664E-2"/>
          <c:w val="0.7135511547062775"/>
          <c:h val="0.82247217466072386"/>
        </c:manualLayout>
      </c:layout>
      <c:bar3DChart>
        <c:barDir val="col"/>
        <c:grouping val="standar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</c:spPr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0.75000000000000289</c:v>
                </c:pt>
                <c:pt idx="1">
                  <c:v>0.25</c:v>
                </c:pt>
              </c:numCache>
            </c:numRef>
          </c:val>
        </c:ser>
        <c:shape val="cylinder"/>
        <c:axId val="129510016"/>
        <c:axId val="129540480"/>
        <c:axId val="72452288"/>
      </c:bar3DChart>
      <c:catAx>
        <c:axId val="129510016"/>
        <c:scaling>
          <c:orientation val="minMax"/>
        </c:scaling>
        <c:axPos val="b"/>
        <c:tickLblPos val="nextTo"/>
        <c:txPr>
          <a:bodyPr/>
          <a:lstStyle/>
          <a:p>
            <a:pPr>
              <a:defRPr sz="2400" b="1"/>
            </a:pPr>
            <a:endParaRPr lang="ru-RU"/>
          </a:p>
        </c:txPr>
        <c:crossAx val="129540480"/>
        <c:crosses val="autoZero"/>
        <c:auto val="1"/>
        <c:lblAlgn val="ctr"/>
        <c:lblOffset val="100"/>
      </c:catAx>
      <c:valAx>
        <c:axId val="129540480"/>
        <c:scaling>
          <c:orientation val="minMax"/>
        </c:scaling>
        <c:axPos val="l"/>
        <c:majorGridlines/>
        <c:numFmt formatCode="0%" sourceLinked="1"/>
        <c:tickLblPos val="nextTo"/>
        <c:crossAx val="129510016"/>
        <c:crosses val="autoZero"/>
        <c:crossBetween val="between"/>
      </c:valAx>
      <c:serAx>
        <c:axId val="72452288"/>
        <c:scaling>
          <c:orientation val="minMax"/>
        </c:scaling>
        <c:delete val="1"/>
        <c:axPos val="b"/>
        <c:tickLblPos val="nextTo"/>
        <c:crossAx val="129540480"/>
        <c:crosses val="autoZero"/>
      </c:ser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Можете ли вы самостоятельно предсказывать погоду?</a:t>
            </a:r>
          </a:p>
        </c:rich>
      </c:tx>
      <c:layout/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Можете ли вы самостоятельно предсказывать погоду?</c:v>
                </c:pt>
              </c:strCache>
            </c:strRef>
          </c:tx>
          <c:spPr>
            <a:solidFill>
              <a:srgbClr val="00B050"/>
            </a:solidFill>
          </c:spPr>
          <c:explosion val="25"/>
          <c:cat>
            <c:strRef>
              <c:f>Лист1!$A$2:$A$3</c:f>
              <c:strCache>
                <c:ptCount val="2"/>
                <c:pt idx="0">
                  <c:v>Кв. нет</c:v>
                </c:pt>
                <c:pt idx="1">
                  <c:v>Кв.Да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0.9</c:v>
                </c:pt>
                <c:pt idx="1">
                  <c:v>0.1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>
        <c:manualLayout>
          <c:layoutTarget val="inner"/>
          <c:xMode val="edge"/>
          <c:yMode val="edge"/>
          <c:x val="9.0456474190726568E-2"/>
          <c:y val="3.7651059910838038E-2"/>
          <c:w val="0.5639905949256343"/>
          <c:h val="0.84380694230156161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1 -2 приметы </c:v>
                </c:pt>
              </c:strCache>
            </c:strRef>
          </c:tx>
          <c:spPr>
            <a:solidFill>
              <a:srgbClr val="0070C0"/>
            </a:solidFill>
          </c:spPr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0.19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3 - 5 примет</c:v>
                </c:pt>
              </c:strCache>
            </c:strRef>
          </c:tx>
          <c:spPr>
            <a:solidFill>
              <a:srgbClr val="C00000"/>
            </a:solidFill>
          </c:spPr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0.45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более 5примет</c:v>
                </c:pt>
              </c:strCache>
            </c:strRef>
          </c:tx>
          <c:spPr>
            <a:solidFill>
              <a:srgbClr val="00B050"/>
            </a:solidFill>
          </c:spPr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0%</c:formatCode>
                <c:ptCount val="1"/>
                <c:pt idx="0">
                  <c:v>0.36000000000000032</c:v>
                </c:pt>
              </c:numCache>
            </c:numRef>
          </c:val>
        </c:ser>
        <c:shape val="cone"/>
        <c:axId val="129783296"/>
        <c:axId val="129784832"/>
        <c:axId val="88943680"/>
      </c:bar3DChart>
      <c:catAx>
        <c:axId val="129783296"/>
        <c:scaling>
          <c:orientation val="minMax"/>
        </c:scaling>
        <c:delete val="1"/>
        <c:axPos val="b"/>
        <c:tickLblPos val="nextTo"/>
        <c:crossAx val="129784832"/>
        <c:crosses val="autoZero"/>
        <c:auto val="1"/>
        <c:lblAlgn val="ctr"/>
        <c:lblOffset val="100"/>
      </c:catAx>
      <c:valAx>
        <c:axId val="129784832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9783296"/>
        <c:crosses val="autoZero"/>
        <c:crossBetween val="between"/>
      </c:valAx>
      <c:serAx>
        <c:axId val="88943680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129784832"/>
        <c:crosses val="autoZero"/>
      </c:ser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80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280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Опрос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v>Младший возраст</c:v>
          </c:tx>
          <c:spPr>
            <a:solidFill>
              <a:srgbClr val="0070C0"/>
            </a:solidFill>
          </c:spPr>
          <c:cat>
            <c:strRef>
              <c:f>Лист1!$A$2:$A$4</c:f>
              <c:strCache>
                <c:ptCount val="3"/>
                <c:pt idx="0">
                  <c:v>Следите ли вы за погодой</c:v>
                </c:pt>
                <c:pt idx="1">
                  <c:v>Источники наблюдений: телевизор, интернет</c:v>
                </c:pt>
                <c:pt idx="2">
                  <c:v>Можно ли предсказать погоду по поведению растений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</c:v>
                </c:pt>
                <c:pt idx="1">
                  <c:v>11</c:v>
                </c:pt>
                <c:pt idx="2">
                  <c:v>3</c:v>
                </c:pt>
              </c:numCache>
            </c:numRef>
          </c:val>
        </c:ser>
        <c:ser>
          <c:idx val="1"/>
          <c:order val="1"/>
          <c:tx>
            <c:v>Средний возраст</c:v>
          </c:tx>
          <c:spPr>
            <a:solidFill>
              <a:srgbClr val="C00000"/>
            </a:solidFill>
          </c:spPr>
          <c:cat>
            <c:strRef>
              <c:f>Лист1!$A$2:$A$4</c:f>
              <c:strCache>
                <c:ptCount val="3"/>
                <c:pt idx="0">
                  <c:v>Следите ли вы за погодой</c:v>
                </c:pt>
                <c:pt idx="1">
                  <c:v>Источники наблюдений: телевизор, интернет</c:v>
                </c:pt>
                <c:pt idx="2">
                  <c:v>Можно ли предсказать погоду по поведению растений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9</c:v>
                </c:pt>
                <c:pt idx="1">
                  <c:v>8</c:v>
                </c:pt>
                <c:pt idx="2">
                  <c:v>4</c:v>
                </c:pt>
              </c:numCache>
            </c:numRef>
          </c:val>
        </c:ser>
        <c:ser>
          <c:idx val="2"/>
          <c:order val="2"/>
          <c:tx>
            <c:v>Старший возраст</c:v>
          </c:tx>
          <c:spPr>
            <a:solidFill>
              <a:srgbClr val="00B050"/>
            </a:solidFill>
          </c:spPr>
          <c:cat>
            <c:strRef>
              <c:f>Лист1!$A$2:$A$4</c:f>
              <c:strCache>
                <c:ptCount val="3"/>
                <c:pt idx="0">
                  <c:v>Следите ли вы за погодой</c:v>
                </c:pt>
                <c:pt idx="1">
                  <c:v>Источники наблюдений: телевизор, интернет</c:v>
                </c:pt>
                <c:pt idx="2">
                  <c:v>Можно ли предсказать погоду по поведению растений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12</c:v>
                </c:pt>
                <c:pt idx="1">
                  <c:v>14</c:v>
                </c:pt>
                <c:pt idx="2">
                  <c:v>12</c:v>
                </c:pt>
              </c:numCache>
            </c:numRef>
          </c:val>
        </c:ser>
        <c:gapWidth val="75"/>
        <c:overlap val="-25"/>
        <c:axId val="130115456"/>
        <c:axId val="130116992"/>
      </c:barChart>
      <c:catAx>
        <c:axId val="130115456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0116992"/>
        <c:crosses val="autoZero"/>
        <c:auto val="1"/>
        <c:lblAlgn val="ctr"/>
        <c:lblOffset val="100"/>
      </c:catAx>
      <c:valAx>
        <c:axId val="13011699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spPr>
          <a:ln w="9525">
            <a:noFill/>
          </a:ln>
        </c:spPr>
        <c:crossAx val="130115456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0.56452</cdr:x>
      <cdr:y>0.54122</cdr:y>
    </cdr:from>
    <cdr:to>
      <cdr:x>0.67563</cdr:x>
      <cdr:y>0.74325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500594" y="2928958"/>
          <a:ext cx="885819" cy="10933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4000" dirty="0" smtClean="0"/>
            <a:t>Нет </a:t>
          </a:r>
          <a:endParaRPr lang="ru-RU" sz="4000" dirty="0"/>
        </a:p>
      </cdr:txBody>
    </cdr:sp>
  </cdr:relSizeAnchor>
  <cdr:relSizeAnchor xmlns:cdr="http://schemas.openxmlformats.org/drawingml/2006/chartDrawing">
    <cdr:from>
      <cdr:x>0.28298</cdr:x>
      <cdr:y>0.40407</cdr:y>
    </cdr:from>
    <cdr:to>
      <cdr:x>0.3941</cdr:x>
      <cdr:y>0.6061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328850" y="18288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0.12545</cdr:x>
      <cdr:y>0.34321</cdr:y>
    </cdr:from>
    <cdr:to>
      <cdr:x>0.23656</cdr:x>
      <cdr:y>0.54524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00132" y="1857388"/>
          <a:ext cx="885819" cy="10933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4000" dirty="0" smtClean="0"/>
            <a:t>Да </a:t>
          </a:r>
          <a:endParaRPr lang="ru-RU" sz="4000" dirty="0"/>
        </a:p>
      </cdr:txBody>
    </cdr:sp>
  </cdr:relSizeAnchor>
  <cdr:relSizeAnchor xmlns:cdr="http://schemas.openxmlformats.org/drawingml/2006/chartDrawing">
    <cdr:from>
      <cdr:x>0.71667</cdr:x>
      <cdr:y>0.32979</cdr:y>
    </cdr:from>
    <cdr:to>
      <cdr:x>0.82779</cdr:x>
      <cdr:y>0.53183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143668" y="2214578"/>
          <a:ext cx="952583" cy="13567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2800" dirty="0" smtClean="0"/>
            <a:t>66%</a:t>
          </a:r>
          <a:endParaRPr lang="ru-RU" sz="2800" dirty="0"/>
        </a:p>
      </cdr:txBody>
    </cdr:sp>
  </cdr:relSizeAnchor>
  <cdr:relSizeAnchor xmlns:cdr="http://schemas.openxmlformats.org/drawingml/2006/chartDrawing">
    <cdr:from>
      <cdr:x>0.25986</cdr:x>
      <cdr:y>0.26401</cdr:y>
    </cdr:from>
    <cdr:to>
      <cdr:x>0.37097</cdr:x>
      <cdr:y>0.46604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071702" y="1428760"/>
          <a:ext cx="885819" cy="10933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2800" dirty="0" smtClean="0"/>
            <a:t>34%</a:t>
          </a:r>
          <a:endParaRPr lang="ru-RU" sz="28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0.282</cdr:x>
      <cdr:y>0.09125</cdr:y>
    </cdr:from>
    <cdr:to>
      <cdr:x>0.39312</cdr:x>
      <cdr:y>0.29328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28850" y="428628"/>
          <a:ext cx="917578" cy="9490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2400" dirty="0" smtClean="0"/>
        </a:p>
        <a:p xmlns:a="http://schemas.openxmlformats.org/drawingml/2006/main">
          <a:r>
            <a:rPr lang="ru-RU" sz="2400" b="1" dirty="0" smtClean="0"/>
            <a:t>75%</a:t>
          </a:r>
          <a:endParaRPr lang="ru-RU" sz="2400" b="1" dirty="0"/>
        </a:p>
      </cdr:txBody>
    </cdr:sp>
  </cdr:relSizeAnchor>
  <cdr:relSizeAnchor xmlns:cdr="http://schemas.openxmlformats.org/drawingml/2006/chartDrawing">
    <cdr:from>
      <cdr:x>0.57612</cdr:x>
      <cdr:y>0.33457</cdr:y>
    </cdr:from>
    <cdr:to>
      <cdr:x>0.68723</cdr:x>
      <cdr:y>0.53661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757742" y="1571636"/>
          <a:ext cx="917578" cy="9490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800" dirty="0" smtClean="0"/>
        </a:p>
        <a:p xmlns:a="http://schemas.openxmlformats.org/drawingml/2006/main">
          <a:r>
            <a:rPr lang="ru-RU" sz="1800" dirty="0" smtClean="0"/>
            <a:t>  </a:t>
          </a:r>
          <a:r>
            <a:rPr lang="ru-RU" sz="2400" b="1" dirty="0" smtClean="0"/>
            <a:t>25%</a:t>
          </a:r>
          <a:endParaRPr lang="ru-RU" sz="2400" b="1" dirty="0"/>
        </a:p>
      </cdr:txBody>
    </cdr:sp>
  </cdr:relSizeAnchor>
  <cdr:relSizeAnchor xmlns:cdr="http://schemas.openxmlformats.org/drawingml/2006/chartDrawing">
    <cdr:from>
      <cdr:x>0.09169</cdr:x>
      <cdr:y>0.01521</cdr:y>
    </cdr:from>
    <cdr:to>
      <cdr:x>0.9654</cdr:x>
      <cdr:y>0.10646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57214" y="71438"/>
          <a:ext cx="7215238" cy="428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Верите ли вы «природным синоптикам»?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0.40823</cdr:x>
      <cdr:y>0.79797</cdr:y>
    </cdr:from>
    <cdr:to>
      <cdr:x>0.51934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400420" y="5000660"/>
          <a:ext cx="925516" cy="11799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3200" b="1" dirty="0" smtClean="0"/>
            <a:t>Нет</a:t>
          </a:r>
        </a:p>
        <a:p xmlns:a="http://schemas.openxmlformats.org/drawingml/2006/main">
          <a:r>
            <a:rPr lang="ru-RU" sz="2000" b="1" dirty="0" smtClean="0"/>
            <a:t>  90%</a:t>
          </a:r>
          <a:endParaRPr lang="ru-RU" sz="2000" b="1" dirty="0"/>
        </a:p>
      </cdr:txBody>
    </cdr:sp>
  </cdr:relSizeAnchor>
  <cdr:relSizeAnchor xmlns:cdr="http://schemas.openxmlformats.org/drawingml/2006/chartDrawing">
    <cdr:from>
      <cdr:x>0.38017</cdr:x>
      <cdr:y>0.16471</cdr:y>
    </cdr:from>
    <cdr:to>
      <cdr:x>0.49129</cdr:x>
      <cdr:y>0.36674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286148" y="1000132"/>
          <a:ext cx="960521" cy="12267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3200" b="1" dirty="0" smtClean="0"/>
            <a:t>Да</a:t>
          </a:r>
        </a:p>
        <a:p xmlns:a="http://schemas.openxmlformats.org/drawingml/2006/main">
          <a:r>
            <a:rPr lang="ru-RU" sz="2000" b="1" dirty="0" smtClean="0"/>
            <a:t>10%</a:t>
          </a:r>
          <a:endParaRPr lang="ru-RU" sz="20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0.08333</cdr:x>
      <cdr:y>0.89855</cdr:y>
    </cdr:from>
    <cdr:to>
      <cdr:x>0.84091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85786" y="4429156"/>
          <a:ext cx="7143800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0.09091</cdr:x>
      <cdr:y>0.81449</cdr:y>
    </cdr:from>
    <cdr:to>
      <cdr:x>0.18788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57224" y="471490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0.1236</cdr:x>
      <cdr:y>0.01351</cdr:y>
    </cdr:from>
    <cdr:to>
      <cdr:x>0.93258</cdr:x>
      <cdr:y>0.06757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85818" y="71438"/>
          <a:ext cx="5143536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Знаете ли вы народные приметы?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96020-8586-45E7-99F8-41E9C4A55A86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B2FC9-E2E0-48E7-95A4-72684AE9C1E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54072-1ED9-4A30-B7E3-C2EE325BD1CB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141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142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37371-48A0-4F17-81A3-BC23770D17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CC5F5-47B9-48FF-84AD-800D49E3FF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86018-50C5-48C1-9EDF-878C05781F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FA5F9-B6C7-4E50-9642-D07C85CF9C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3107C-B532-4EC4-9019-63C6AADAAF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B12AA-0814-49BB-9A36-7C051EB8DD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75530-8436-4E84-BA25-FD2EB1CDD0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0B4CA-31BE-4210-B0AF-8B7676B438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5778E-92DF-47B5-867C-7A341DADF3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362E6-4D19-44A3-AE48-F380CE70B7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D919B-FD32-45C2-AAB9-6E78E74251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576C4-1D54-4A67-A6F9-841C0CEF77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6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9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1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2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10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1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2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9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11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1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1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2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fld id="{D3F1095A-4407-4060-9EA2-C580BB0EE6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hyperlink" Target="http://rfos-oficial.narod.ru/" TargetMode="External"/><Relationship Id="rId7" Type="http://schemas.openxmlformats.org/officeDocument/2006/relationships/image" Target="../media/image4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valleyflora.ru/28.html" TargetMode="External"/><Relationship Id="rId5" Type="http://schemas.openxmlformats.org/officeDocument/2006/relationships/hyperlink" Target="https://cianet.info/viewtopic.php" TargetMode="External"/><Relationship Id="rId4" Type="http://schemas.openxmlformats.org/officeDocument/2006/relationships/hyperlink" Target="http://www.fozet.com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Microsoft_Office_PowerPoint1.sld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00298" y="142852"/>
            <a:ext cx="3518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МКОУ ХМР СОШ с. Елизарово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28662" y="1071546"/>
            <a:ext cx="7643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Научно-исследовательский проект: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928662" y="2071678"/>
            <a:ext cx="7715304" cy="1470025"/>
          </a:xfrm>
        </p:spPr>
        <p:txBody>
          <a:bodyPr bIns="91440"/>
          <a:lstStyle/>
          <a:p>
            <a:pPr algn="ctr" eaLnBrk="1" hangingPunct="1"/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Растения – </a:t>
            </a:r>
            <a:b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природные синоптики</a:t>
            </a:r>
            <a:endParaRPr lang="ru-RU" sz="5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14678" y="6357958"/>
            <a:ext cx="2217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с. Елизарово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http://www.asienda.ru/data/cache/2015mar/02/46/183646_57103nothumb650.jpg"/>
          <p:cNvPicPr>
            <a:picLocks noChangeAspect="1" noChangeArrowheads="1"/>
          </p:cNvPicPr>
          <p:nvPr/>
        </p:nvPicPr>
        <p:blipFill>
          <a:blip r:embed="rId3"/>
          <a:srcRect l="14017" t="2986"/>
          <a:stretch>
            <a:fillRect/>
          </a:stretch>
        </p:blipFill>
        <p:spPr bwMode="auto">
          <a:xfrm>
            <a:off x="142844" y="1285860"/>
            <a:ext cx="4643470" cy="5572140"/>
          </a:xfrm>
          <a:prstGeom prst="snip1Rect">
            <a:avLst/>
          </a:prstGeom>
          <a:noFill/>
          <a:ln w="28575">
            <a:solidFill>
              <a:srgbClr val="FFFF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0" y="0"/>
            <a:ext cx="4929222" cy="1200329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Комнатные растения «плачут» к дождю</a:t>
            </a:r>
            <a:endParaRPr lang="ru-RU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28596" y="6286520"/>
            <a:ext cx="1357322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err="1" smtClean="0"/>
              <a:t>Алоказия</a:t>
            </a:r>
            <a:endParaRPr lang="ru-RU" sz="2000" b="1" dirty="0"/>
          </a:p>
        </p:txBody>
      </p:sp>
      <p:pic>
        <p:nvPicPr>
          <p:cNvPr id="12" name="Рисунок 11" descr="C:\Users\Каб-59\Downloads\balsam-guide-03.39a86a29.jpg"/>
          <p:cNvPicPr/>
          <p:nvPr/>
        </p:nvPicPr>
        <p:blipFill>
          <a:blip r:embed="rId4"/>
          <a:srcRect l="20732" t="4289" r="6260"/>
          <a:stretch>
            <a:fillRect/>
          </a:stretch>
        </p:blipFill>
        <p:spPr bwMode="auto">
          <a:xfrm>
            <a:off x="4857752" y="142852"/>
            <a:ext cx="4143404" cy="4035609"/>
          </a:xfrm>
          <a:prstGeom prst="snip1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286644" y="3643314"/>
            <a:ext cx="1466107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dirty="0" smtClean="0"/>
              <a:t>Бальзамин</a:t>
            </a:r>
            <a:endParaRPr lang="ru-RU" sz="2000" b="1" dirty="0"/>
          </a:p>
        </p:txBody>
      </p:sp>
      <p:pic>
        <p:nvPicPr>
          <p:cNvPr id="13" name="Рисунок 12" descr="C:\Users\Каб-59\Downloads\22.jpg"/>
          <p:cNvPicPr/>
          <p:nvPr/>
        </p:nvPicPr>
        <p:blipFill>
          <a:blip r:embed="rId5"/>
          <a:srcRect t="5455" r="23473" b="29351"/>
          <a:stretch>
            <a:fillRect/>
          </a:stretch>
        </p:blipFill>
        <p:spPr bwMode="auto">
          <a:xfrm>
            <a:off x="4786314" y="4286256"/>
            <a:ext cx="4214842" cy="2571744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857752" y="6286520"/>
            <a:ext cx="123136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dirty="0" err="1" smtClean="0"/>
              <a:t>Маранта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28596" y="214290"/>
            <a:ext cx="850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Самодельный еловый барометр и проверка его показаний 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C:\Users\Каб-59\Desktop\проект\IMG_3486.JPG"/>
          <p:cNvPicPr/>
          <p:nvPr/>
        </p:nvPicPr>
        <p:blipFill>
          <a:blip r:embed="rId3" cstate="print"/>
          <a:srcRect t="12259" r="17584"/>
          <a:stretch>
            <a:fillRect/>
          </a:stretch>
        </p:blipFill>
        <p:spPr bwMode="auto">
          <a:xfrm>
            <a:off x="142844" y="714356"/>
            <a:ext cx="4895850" cy="3714776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6" name="Рисунок 5" descr="C:\Users\Каб-59\Desktop\проект\IMG_3487.JPG"/>
          <p:cNvPicPr/>
          <p:nvPr/>
        </p:nvPicPr>
        <p:blipFill>
          <a:blip r:embed="rId4" cstate="print"/>
          <a:srcRect l="20363" t="1923" r="6521" b="6490"/>
          <a:stretch>
            <a:fillRect/>
          </a:stretch>
        </p:blipFill>
        <p:spPr bwMode="auto">
          <a:xfrm>
            <a:off x="4000496" y="2928934"/>
            <a:ext cx="4986342" cy="3929067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3" name="Rectangle 1"/>
          <p:cNvSpPr>
            <a:spLocks noChangeArrowheads="1"/>
          </p:cNvSpPr>
          <p:nvPr/>
        </p:nvSpPr>
        <p:spPr bwMode="auto">
          <a:xfrm>
            <a:off x="642910" y="142852"/>
            <a:ext cx="73533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621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Реагирование еловой веточки на изменение погоды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C:\Users\Каб-59\Desktop\проект\IMG_3452.JPG"/>
          <p:cNvPicPr/>
          <p:nvPr/>
        </p:nvPicPr>
        <p:blipFill>
          <a:blip r:embed="rId3" cstate="print"/>
          <a:srcRect l="21326" t="9135" r="22875" b="6490"/>
          <a:stretch>
            <a:fillRect/>
          </a:stretch>
        </p:blipFill>
        <p:spPr bwMode="auto">
          <a:xfrm>
            <a:off x="142844" y="714356"/>
            <a:ext cx="3000396" cy="4000528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Рисунок 5" descr="C:\Users\Каб-59\Desktop\проект\IMG_3456.JPG"/>
          <p:cNvPicPr/>
          <p:nvPr/>
        </p:nvPicPr>
        <p:blipFill>
          <a:blip r:embed="rId4" cstate="print"/>
          <a:srcRect l="24532" t="11778" r="22234" b="7933"/>
          <a:stretch>
            <a:fillRect/>
          </a:stretch>
        </p:blipFill>
        <p:spPr bwMode="auto">
          <a:xfrm>
            <a:off x="3000364" y="2357430"/>
            <a:ext cx="3162300" cy="4000528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7" name="Рисунок 6" descr="C:\Users\Каб-59\Desktop\проект\IMG_3511.JPG"/>
          <p:cNvPicPr/>
          <p:nvPr/>
        </p:nvPicPr>
        <p:blipFill>
          <a:blip r:embed="rId5" cstate="print"/>
          <a:srcRect l="27739" t="14904" r="19188" b="6731"/>
          <a:stretch>
            <a:fillRect/>
          </a:stretch>
        </p:blipFill>
        <p:spPr bwMode="auto">
          <a:xfrm>
            <a:off x="6072198" y="785794"/>
            <a:ext cx="2928958" cy="4000528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14348" y="5072074"/>
            <a:ext cx="1106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Ясно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7620" y="6273225"/>
            <a:ext cx="1384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Дождь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43702" y="5072074"/>
            <a:ext cx="2045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Пасмурно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000100" y="214290"/>
            <a:ext cx="75862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Таблица показаний барометра и фактическая погода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+mj-lt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714348" y="785791"/>
          <a:ext cx="7715304" cy="5929361"/>
        </p:xfrm>
        <a:graphic>
          <a:graphicData uri="http://schemas.openxmlformats.org/drawingml/2006/table">
            <a:tbl>
              <a:tblPr/>
              <a:tblGrid>
                <a:gridCol w="1692731"/>
                <a:gridCol w="2898490"/>
                <a:gridCol w="3124083"/>
              </a:tblGrid>
              <a:tr h="658817"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Дата и время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Показание </a:t>
                      </a:r>
                      <a:r>
                        <a:rPr lang="ru-RU" sz="1800" b="1" smtClean="0">
                          <a:latin typeface="Times New Roman"/>
                          <a:ea typeface="Calibri"/>
                          <a:cs typeface="Times New Roman"/>
                        </a:rPr>
                        <a:t>елового «барометра»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Фактическая погода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</a:tr>
              <a:tr h="329409">
                <a:tc gridSpan="3"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27 сентября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9409"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10.00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429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малооблачно 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429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ясно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</a:tr>
              <a:tr h="329409"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14.00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429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малооблачно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429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малооблачно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</a:tr>
              <a:tr h="329409"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19.00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429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облачно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429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малооблачно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</a:tr>
              <a:tr h="329409"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20.00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429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облачно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429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облачно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</a:tr>
              <a:tr h="329409">
                <a:tc gridSpan="3"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28 сентября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9409"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7.00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429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небольшой дождь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429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облачно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</a:tr>
              <a:tr h="329409"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9.00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429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небольшой дождь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429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небольшой дождь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</a:tr>
              <a:tr h="329409"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11.30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429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сильный дождь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429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небольшой дождь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</a:tr>
              <a:tr h="329409"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15.00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429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сильный дождь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429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сильный дождь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</a:tr>
              <a:tr h="329409"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20.00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429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сильный дождь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429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облачно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</a:tr>
              <a:tr h="329409">
                <a:tc gridSpan="3"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29 сентября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9409"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8.00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429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ясно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429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облачно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</a:tr>
              <a:tr h="329409"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11.00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429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ясно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429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ясно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</a:tr>
              <a:tr h="329409"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15.00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429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ясно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429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ясно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</a:tr>
              <a:tr h="329409">
                <a:tc>
                  <a:txBody>
                    <a:bodyPr/>
                    <a:lstStyle/>
                    <a:p>
                      <a:pPr indent="342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17.00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429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ясно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429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ясно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381" marR="663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Каб-59\Desktop\проект\IMG_3493.JPG"/>
          <p:cNvPicPr/>
          <p:nvPr/>
        </p:nvPicPr>
        <p:blipFill>
          <a:blip r:embed="rId3" cstate="print">
            <a:lum bright="10000"/>
          </a:blip>
          <a:srcRect l="28381" r="2350"/>
          <a:stretch>
            <a:fillRect/>
          </a:stretch>
        </p:blipFill>
        <p:spPr bwMode="auto">
          <a:xfrm>
            <a:off x="642910" y="642918"/>
            <a:ext cx="7858180" cy="6215082"/>
          </a:xfrm>
          <a:prstGeom prst="round2DiagRect">
            <a:avLst/>
          </a:prstGeom>
          <a:noFill/>
          <a:ln w="28575">
            <a:solidFill>
              <a:srgbClr val="0099FF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00298" y="142852"/>
            <a:ext cx="4721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Еловый «барометр» - зимой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D:\YA\YandexDisk\0. ЗАКАЗЫ 2019\3 Март\живой барометр\презентация\16.jpg"/>
          <p:cNvPicPr/>
          <p:nvPr/>
        </p:nvPicPr>
        <p:blipFill rotWithShape="1">
          <a:blip r:embed="rId3" cstate="print"/>
          <a:srcRect l="10253" t="24663" r="16823" b="12902"/>
          <a:stretch/>
        </p:blipFill>
        <p:spPr bwMode="auto">
          <a:xfrm>
            <a:off x="714348" y="785794"/>
            <a:ext cx="7786741" cy="5357850"/>
          </a:xfrm>
          <a:prstGeom prst="round2DiagRect">
            <a:avLst/>
          </a:prstGeom>
          <a:noFill/>
          <a:ln w="28575">
            <a:solidFill>
              <a:srgbClr val="0099FF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428728" y="6143644"/>
            <a:ext cx="61161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621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Сухоцветы перед дождем и в ясную погоду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8596" y="214290"/>
            <a:ext cx="850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Эксперимент с цветами бессмертника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621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Эксперимент с сухоцветами (глицерин + хлористый кобальт) </a:t>
            </a:r>
          </a:p>
        </p:txBody>
      </p:sp>
      <p:pic>
        <p:nvPicPr>
          <p:cNvPr id="5" name="Рисунок 4" descr="C:\Users\Каб-59\Desktop\проект\IMG_3461.JPG"/>
          <p:cNvPicPr/>
          <p:nvPr/>
        </p:nvPicPr>
        <p:blipFill>
          <a:blip r:embed="rId3" cstate="print"/>
          <a:srcRect l="20043" t="9302" r="2510"/>
          <a:stretch>
            <a:fillRect/>
          </a:stretch>
        </p:blipFill>
        <p:spPr bwMode="auto">
          <a:xfrm>
            <a:off x="142844" y="500042"/>
            <a:ext cx="4357718" cy="3071834"/>
          </a:xfrm>
          <a:prstGeom prst="rect">
            <a:avLst/>
          </a:prstGeom>
          <a:noFill/>
          <a:ln w="28575">
            <a:solidFill>
              <a:srgbClr val="0099FF"/>
            </a:solidFill>
            <a:miter lim="800000"/>
            <a:headEnd/>
            <a:tailEnd/>
          </a:ln>
        </p:spPr>
      </p:pic>
      <p:pic>
        <p:nvPicPr>
          <p:cNvPr id="6" name="Рисунок 5" descr="C:\Users\Каб-59\Desktop\проект\IMG_3463.JPG"/>
          <p:cNvPicPr/>
          <p:nvPr/>
        </p:nvPicPr>
        <p:blipFill>
          <a:blip r:embed="rId4" cstate="print"/>
          <a:srcRect t="9284" r="20470"/>
          <a:stretch>
            <a:fillRect/>
          </a:stretch>
        </p:blipFill>
        <p:spPr bwMode="auto">
          <a:xfrm>
            <a:off x="4643438" y="500042"/>
            <a:ext cx="4362464" cy="3071834"/>
          </a:xfrm>
          <a:prstGeom prst="rect">
            <a:avLst/>
          </a:prstGeom>
          <a:noFill/>
          <a:ln w="28575">
            <a:solidFill>
              <a:srgbClr val="0099FF"/>
            </a:solidFill>
            <a:miter lim="800000"/>
            <a:headEnd/>
            <a:tailEnd/>
          </a:ln>
        </p:spPr>
      </p:pic>
      <p:pic>
        <p:nvPicPr>
          <p:cNvPr id="7" name="Рисунок 6" descr="C:\Users\Каб-59\Desktop\проект\IMG_3471.JPG"/>
          <p:cNvPicPr/>
          <p:nvPr/>
        </p:nvPicPr>
        <p:blipFill>
          <a:blip r:embed="rId5" cstate="print"/>
          <a:srcRect t="2644" r="25120"/>
          <a:stretch>
            <a:fillRect/>
          </a:stretch>
        </p:blipFill>
        <p:spPr bwMode="auto">
          <a:xfrm>
            <a:off x="142844" y="3643314"/>
            <a:ext cx="4357718" cy="3214686"/>
          </a:xfrm>
          <a:prstGeom prst="rect">
            <a:avLst/>
          </a:prstGeom>
          <a:noFill/>
          <a:ln w="28575">
            <a:solidFill>
              <a:srgbClr val="0099FF"/>
            </a:solidFill>
            <a:miter lim="800000"/>
            <a:headEnd/>
            <a:tailEnd/>
          </a:ln>
        </p:spPr>
      </p:pic>
      <p:pic>
        <p:nvPicPr>
          <p:cNvPr id="8" name="Рисунок 7" descr="C:\Users\Каб-59\Desktop\проект\IMG_3474.JPG"/>
          <p:cNvPicPr/>
          <p:nvPr/>
        </p:nvPicPr>
        <p:blipFill>
          <a:blip r:embed="rId6" cstate="print"/>
          <a:srcRect l="2405" t="4087" r="15019"/>
          <a:stretch>
            <a:fillRect/>
          </a:stretch>
        </p:blipFill>
        <p:spPr bwMode="auto">
          <a:xfrm>
            <a:off x="4643438" y="3643314"/>
            <a:ext cx="4357718" cy="3214686"/>
          </a:xfrm>
          <a:prstGeom prst="rect">
            <a:avLst/>
          </a:prstGeom>
          <a:noFill/>
          <a:ln w="28575">
            <a:solidFill>
              <a:srgbClr val="0099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42852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621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Реакция обработанных сухоцветов</a:t>
            </a:r>
            <a:r>
              <a:rPr lang="ru-RU" sz="2400" b="1" dirty="0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солнечные лучи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C:\Users\Каб-59\Desktop\проект\IMG_3482.JPG"/>
          <p:cNvPicPr/>
          <p:nvPr/>
        </p:nvPicPr>
        <p:blipFill>
          <a:blip r:embed="rId3" cstate="print"/>
          <a:srcRect l="28220" t="1202" r="17424" b="4087"/>
          <a:stretch>
            <a:fillRect/>
          </a:stretch>
        </p:blipFill>
        <p:spPr bwMode="auto">
          <a:xfrm>
            <a:off x="142844" y="857232"/>
            <a:ext cx="4143404" cy="5786478"/>
          </a:xfrm>
          <a:prstGeom prst="round2Diag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" name="Рисунок 6" descr="C:\Users\Каб-59\Desktop\проект\IMG_3480.JPG"/>
          <p:cNvPicPr/>
          <p:nvPr/>
        </p:nvPicPr>
        <p:blipFill>
          <a:blip r:embed="rId4" cstate="print">
            <a:lum bright="20000" contrast="10000"/>
          </a:blip>
          <a:srcRect l="24212" t="19231" r="23998" b="23558"/>
          <a:stretch>
            <a:fillRect/>
          </a:stretch>
        </p:blipFill>
        <p:spPr bwMode="auto">
          <a:xfrm>
            <a:off x="4714876" y="785794"/>
            <a:ext cx="4286280" cy="3000396"/>
          </a:xfrm>
          <a:prstGeom prst="round2Diag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8" name="Рисунок 7" descr="C:\Users\Каб-59\Desktop\проект\IMG_3481.JPG"/>
          <p:cNvPicPr/>
          <p:nvPr/>
        </p:nvPicPr>
        <p:blipFill>
          <a:blip r:embed="rId5" cstate="print">
            <a:lum bright="10000" contrast="20000"/>
          </a:blip>
          <a:srcRect l="21165" t="14423" r="18546" b="31250"/>
          <a:stretch>
            <a:fillRect/>
          </a:stretch>
        </p:blipFill>
        <p:spPr bwMode="auto">
          <a:xfrm>
            <a:off x="4714876" y="3929066"/>
            <a:ext cx="4286280" cy="2928934"/>
          </a:xfrm>
          <a:prstGeom prst="round2DiagRect">
            <a:avLst/>
          </a:prstGeom>
          <a:noFill/>
          <a:ln w="28575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13" name="Picture 3" descr="D:\YA\YandexDisk\0. ЗАКАЗЫ 2019\3 Март\живой барометр\презентация\25926490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57051" y="3929066"/>
            <a:ext cx="3086949" cy="2140542"/>
          </a:xfrm>
          <a:prstGeom prst="rect">
            <a:avLst/>
          </a:prstGeom>
          <a:noFill/>
        </p:spPr>
      </p:pic>
      <p:pic>
        <p:nvPicPr>
          <p:cNvPr id="14" name="Picture 2" descr="D:\YA\YandexDisk\0. ЗАКАЗЫ 2019\3 Март\живой барометр\презентация\Солнышко1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43372" y="785794"/>
            <a:ext cx="2265781" cy="16478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714348" y="642918"/>
          <a:ext cx="7643866" cy="5929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42910" y="0"/>
            <a:ext cx="81387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Анкетирование обучающихся и учителей школы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571480"/>
          <a:ext cx="8258204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Каб-59\Desktop\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Содержимое 3"/>
          <p:cNvGraphicFramePr>
            <a:graphicFrameLocks/>
          </p:cNvGraphicFramePr>
          <p:nvPr/>
        </p:nvGraphicFramePr>
        <p:xfrm>
          <a:off x="214282" y="357166"/>
          <a:ext cx="8643998" cy="6072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Содержимое 6"/>
          <p:cNvGraphicFramePr>
            <a:graphicFrameLocks/>
          </p:cNvGraphicFramePr>
          <p:nvPr/>
        </p:nvGraphicFramePr>
        <p:xfrm>
          <a:off x="285720" y="285728"/>
          <a:ext cx="8643998" cy="6572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 flipH="1" flipV="1">
            <a:off x="0" y="0"/>
            <a:ext cx="144016" cy="144016"/>
          </a:xfrm>
          <a:prstGeom prst="rect">
            <a:avLst/>
          </a:prstGeom>
          <a:ln>
            <a:noFill/>
          </a:ln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Clr>
                <a:schemeClr val="accent1"/>
              </a:buClr>
              <a:buSzPct val="100000"/>
            </a:pPr>
            <a:endParaRPr lang="ru-RU" sz="27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357158" y="285728"/>
          <a:ext cx="8429683" cy="6357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3708218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86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Каб-59\Desktop\проект\IMG_3498.JPG"/>
          <p:cNvPicPr/>
          <p:nvPr/>
        </p:nvPicPr>
        <p:blipFill>
          <a:blip r:embed="rId3" cstate="print"/>
          <a:srcRect l="8177" t="3125"/>
          <a:stretch>
            <a:fillRect/>
          </a:stretch>
        </p:blipFill>
        <p:spPr bwMode="auto">
          <a:xfrm>
            <a:off x="142844" y="1142984"/>
            <a:ext cx="5715040" cy="4572032"/>
          </a:xfrm>
          <a:prstGeom prst="round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8" name="Рисунок 7" descr="C:\Users\Каб-59\Desktop\проект\IMG_3501.JPG"/>
          <p:cNvPicPr/>
          <p:nvPr/>
        </p:nvPicPr>
        <p:blipFill>
          <a:blip r:embed="rId4" cstate="print"/>
          <a:srcRect l="4650" t="10336" r="6998"/>
          <a:stretch>
            <a:fillRect/>
          </a:stretch>
        </p:blipFill>
        <p:spPr bwMode="auto">
          <a:xfrm>
            <a:off x="3286116" y="2714620"/>
            <a:ext cx="5715040" cy="4481519"/>
          </a:xfrm>
          <a:prstGeom prst="round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28662" y="142852"/>
            <a:ext cx="75161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Внеклассные мероприятия и беседы в школе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«Растения – природные синоптики»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86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42910" y="142852"/>
            <a:ext cx="81409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Памятка учащимся </a:t>
            </a:r>
            <a:r>
              <a:rPr lang="ru-RU" sz="2400" b="1" dirty="0" smtClean="0">
                <a:solidFill>
                  <a:srgbClr val="C00000"/>
                </a:solidFill>
              </a:rPr>
              <a:t>«Народные приметы предсказания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  погоды по растениям» </a:t>
            </a:r>
            <a:r>
              <a:rPr lang="ru-RU" sz="2400" dirty="0" smtClean="0"/>
              <a:t>и буклет </a:t>
            </a:r>
            <a:r>
              <a:rPr lang="ru-RU" sz="2400" b="1" dirty="0" smtClean="0">
                <a:solidFill>
                  <a:srgbClr val="C00000"/>
                </a:solidFill>
              </a:rPr>
              <a:t>«Растения – синоптики»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Z:\ФОТОАРХИВ\2020-2021\февраль\проект\IMG_3520.JPG"/>
          <p:cNvPicPr/>
          <p:nvPr/>
        </p:nvPicPr>
        <p:blipFill>
          <a:blip r:embed="rId3" cstate="print"/>
          <a:srcRect l="3848" t="1683" r="909" b="7933"/>
          <a:stretch>
            <a:fillRect/>
          </a:stretch>
        </p:blipFill>
        <p:spPr bwMode="auto">
          <a:xfrm>
            <a:off x="142844" y="928670"/>
            <a:ext cx="4214842" cy="3000396"/>
          </a:xfrm>
          <a:prstGeom prst="round2DiagRect">
            <a:avLst/>
          </a:prstGeom>
          <a:noFill/>
          <a:ln w="28575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6" name="Рисунок 5" descr="Z:\ФОТОАРХИВ\2020-2021\февраль\проект\IMG_3518.JPG"/>
          <p:cNvPicPr/>
          <p:nvPr/>
        </p:nvPicPr>
        <p:blipFill>
          <a:blip r:embed="rId4" cstate="print"/>
          <a:srcRect l="16515" t="12981" r="11812" b="10469"/>
          <a:stretch>
            <a:fillRect/>
          </a:stretch>
        </p:blipFill>
        <p:spPr bwMode="auto">
          <a:xfrm>
            <a:off x="4786314" y="4071942"/>
            <a:ext cx="4214842" cy="3071834"/>
          </a:xfrm>
          <a:prstGeom prst="round2Diag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7" name="Рисунок 6" descr="Z:\ФОТОАРХИВ\2020-2021\февраль\проект\IMG_3526.JPG"/>
          <p:cNvPicPr/>
          <p:nvPr/>
        </p:nvPicPr>
        <p:blipFill>
          <a:blip r:embed="rId5" cstate="print">
            <a:lum bright="-10000" contrast="10000"/>
          </a:blip>
          <a:srcRect l="3848" t="25000" b="4327"/>
          <a:stretch>
            <a:fillRect/>
          </a:stretch>
        </p:blipFill>
        <p:spPr bwMode="auto">
          <a:xfrm>
            <a:off x="4429124" y="928670"/>
            <a:ext cx="4572006" cy="3071834"/>
          </a:xfrm>
          <a:prstGeom prst="round2DiagRect">
            <a:avLst/>
          </a:prstGeom>
          <a:noFill/>
          <a:ln w="28575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8" name="Рисунок 7" descr="Z:\ФОТОАРХИВ\2020-2021\февраль\проект\IMG_3523.JPG"/>
          <p:cNvPicPr/>
          <p:nvPr/>
        </p:nvPicPr>
        <p:blipFill>
          <a:blip r:embed="rId6" cstate="print"/>
          <a:srcRect l="4009" t="16346" r="2352" b="11058"/>
          <a:stretch>
            <a:fillRect/>
          </a:stretch>
        </p:blipFill>
        <p:spPr bwMode="auto">
          <a:xfrm>
            <a:off x="142844" y="4000504"/>
            <a:ext cx="4572032" cy="3162302"/>
          </a:xfrm>
          <a:prstGeom prst="round2DiagRect">
            <a:avLst/>
          </a:prstGeom>
          <a:noFill/>
          <a:ln w="28575">
            <a:solidFill>
              <a:srgbClr val="00FF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4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rgbClr val="002060"/>
                </a:solidFill>
                <a:effectLst/>
              </a:rPr>
              <a:t>Источники информации: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00108"/>
            <a:ext cx="8229600" cy="4530725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sz="2000" dirty="0" err="1" smtClean="0">
                <a:effectLst/>
              </a:rPr>
              <a:t>Википедия</a:t>
            </a:r>
            <a:r>
              <a:rPr lang="ru-RU" sz="2000" dirty="0" smtClean="0">
                <a:effectLst/>
              </a:rPr>
              <a:t> – свободная энциклопедия.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dirty="0" err="1" smtClean="0">
                <a:effectLst/>
              </a:rPr>
              <a:t>Комкова</a:t>
            </a:r>
            <a:r>
              <a:rPr lang="ru-RU" sz="2000" dirty="0" smtClean="0">
                <a:effectLst/>
              </a:rPr>
              <a:t> М. Растения-предсказатели погоды. </a:t>
            </a:r>
            <a:r>
              <a:rPr lang="ru-RU" sz="2000" u="sng" dirty="0" smtClean="0">
                <a:solidFill>
                  <a:srgbClr val="0099FF"/>
                </a:solidFill>
                <a:effectLst/>
                <a:hlinkClick r:id="rId3"/>
              </a:rPr>
              <a:t>http://rfos-oficial.narod.ru</a:t>
            </a:r>
            <a:r>
              <a:rPr lang="ru-RU" sz="2000" dirty="0" smtClean="0">
                <a:solidFill>
                  <a:srgbClr val="0099FF"/>
                </a:solidFill>
                <a:effectLst/>
              </a:rPr>
              <a:t>.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dirty="0" err="1" smtClean="0">
                <a:effectLst/>
              </a:rPr>
              <a:t>Неделяев</a:t>
            </a:r>
            <a:r>
              <a:rPr lang="ru-RU" sz="2000" dirty="0" smtClean="0">
                <a:effectLst/>
              </a:rPr>
              <a:t> К.Н.// «Природа», №4 – 2005.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dirty="0" smtClean="0">
                <a:effectLst/>
              </a:rPr>
              <a:t>Еловая ветка. </a:t>
            </a:r>
            <a:r>
              <a:rPr lang="ru-RU" sz="2000" u="sng" dirty="0" smtClean="0">
                <a:effectLst/>
                <a:hlinkClick r:id="rId4"/>
              </a:rPr>
              <a:t>http://www.fozet.com</a:t>
            </a:r>
            <a:r>
              <a:rPr lang="ru-RU" sz="2000" dirty="0" smtClean="0">
                <a:effectLst/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ru-RU" sz="2000" u="sng" dirty="0" smtClean="0">
                <a:effectLst/>
                <a:hlinkClick r:id="rId5"/>
              </a:rPr>
              <a:t>https://cianet.info/viewtopic.php</a:t>
            </a:r>
            <a:endParaRPr lang="ru-RU" sz="2000" dirty="0" smtClean="0">
              <a:effectLst/>
            </a:endParaRPr>
          </a:p>
          <a:p>
            <a:pPr lvl="0">
              <a:buFont typeface="Wingdings" pitchFamily="2" charset="2"/>
              <a:buChar char="v"/>
            </a:pPr>
            <a:r>
              <a:rPr lang="ru-RU" sz="2000" dirty="0" smtClean="0">
                <a:effectLst/>
              </a:rPr>
              <a:t>Самодельные предсказатели погоды </a:t>
            </a:r>
            <a:r>
              <a:rPr lang="ru-RU" sz="2000" u="sng" dirty="0" smtClean="0">
                <a:effectLst/>
                <a:hlinkClick r:id="rId6"/>
              </a:rPr>
              <a:t>http://www.valleyflora.ru/28.html</a:t>
            </a:r>
            <a:endParaRPr lang="ru-RU" sz="2000" dirty="0" smtClean="0">
              <a:effectLst/>
            </a:endParaRPr>
          </a:p>
          <a:p>
            <a:pPr marL="0">
              <a:spcBef>
                <a:spcPts val="0"/>
              </a:spcBef>
              <a:buFont typeface="Wingdings" pitchFamily="2" charset="2"/>
              <a:buChar char="v"/>
            </a:pPr>
            <a:endParaRPr lang="ru-RU" sz="2000" dirty="0" smtClean="0">
              <a:effectLst/>
            </a:endParaRPr>
          </a:p>
        </p:txBody>
      </p:sp>
      <p:pic>
        <p:nvPicPr>
          <p:cNvPr id="7" name="Рисунок 2" descr="вьюнок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3500439"/>
            <a:ext cx="4286280" cy="3357562"/>
          </a:xfrm>
          <a:prstGeom prst="round2Diag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9" name="Рисунок 8" descr="C:\Documents and Settings\елена\Мои документы\Downloads\goroshek101.jpe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3500438"/>
            <a:ext cx="4357718" cy="3357562"/>
          </a:xfrm>
          <a:prstGeom prst="round2Diag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38"/>
            <a:ext cx="9137650" cy="699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1" name="Picture 1" descr="C:\Users\Каб-59\Desktop\slide_3.jpg"/>
          <p:cNvPicPr>
            <a:picLocks noChangeAspect="1" noChangeArrowheads="1"/>
          </p:cNvPicPr>
          <p:nvPr/>
        </p:nvPicPr>
        <p:blipFill>
          <a:blip r:embed="rId3"/>
          <a:srcRect l="428" r="3182" b="96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85720" y="285728"/>
            <a:ext cx="8572560" cy="267765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400" dirty="0" smtClean="0"/>
              <a:t>Ученым известно сейчас около </a:t>
            </a:r>
            <a:r>
              <a:rPr lang="ru-RU" sz="2400" b="1" dirty="0" smtClean="0">
                <a:solidFill>
                  <a:srgbClr val="C00000"/>
                </a:solidFill>
              </a:rPr>
              <a:t>600</a:t>
            </a:r>
            <a:r>
              <a:rPr lang="ru-RU" sz="2400" dirty="0" smtClean="0"/>
              <a:t> видов животных и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400</a:t>
            </a:r>
            <a:r>
              <a:rPr lang="ru-RU" sz="2400" b="1" dirty="0" smtClean="0"/>
              <a:t> </a:t>
            </a:r>
            <a:r>
              <a:rPr lang="ru-RU" sz="2400" dirty="0" smtClean="0"/>
              <a:t>видов растений, которые могут выступать как барометры, индикаторы влажности и температуры: предсказатели штормов, бурь или хорошей безоблачной погоды. Одни перед выпадением осадков закрывают цветы или соцветия, другие активно выделяют нектар, третьи перед дождем выделяют капельки влаги.</a:t>
            </a:r>
            <a:endParaRPr lang="ru-RU" sz="2400" dirty="0"/>
          </a:p>
        </p:txBody>
      </p:sp>
      <p:pic>
        <p:nvPicPr>
          <p:cNvPr id="4" name="Picture 2" descr="http://foto.myrybinsk.ru/f/1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357562"/>
            <a:ext cx="3422180" cy="3214710"/>
          </a:xfrm>
          <a:prstGeom prst="round2Diag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Рисунок 4" descr="D:\YA\YandexDisk\0. ЗАКАЗЫ 2019\проект Растения синоптики\презентация\08.jpg"/>
          <p:cNvPicPr/>
          <p:nvPr/>
        </p:nvPicPr>
        <p:blipFill>
          <a:blip r:embed="rId4" cstate="print"/>
          <a:srcRect l="4186" t="52066" r="67124" b="3194"/>
          <a:stretch>
            <a:fillRect/>
          </a:stretch>
        </p:blipFill>
        <p:spPr bwMode="auto">
          <a:xfrm>
            <a:off x="3643306" y="3357562"/>
            <a:ext cx="2357454" cy="3214710"/>
          </a:xfrm>
          <a:prstGeom prst="round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Содержимое 3" descr="репейник.jpg"/>
          <p:cNvPicPr>
            <a:picLocks noChangeAspect="1"/>
          </p:cNvPicPr>
          <p:nvPr/>
        </p:nvPicPr>
        <p:blipFill>
          <a:blip r:embed="rId5"/>
          <a:srcRect l="23762" t="3759" r="15841"/>
          <a:stretch>
            <a:fillRect/>
          </a:stretch>
        </p:blipFill>
        <p:spPr>
          <a:xfrm>
            <a:off x="6072198" y="3357562"/>
            <a:ext cx="2928958" cy="3214710"/>
          </a:xfrm>
          <a:prstGeom prst="round2Diag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Rectangle 3"/>
          <p:cNvSpPr>
            <a:spLocks noGrp="1"/>
          </p:cNvSpPr>
          <p:nvPr>
            <p:ph type="body" idx="1"/>
          </p:nvPr>
        </p:nvSpPr>
        <p:spPr>
          <a:xfrm>
            <a:off x="285720" y="1285860"/>
            <a:ext cx="8572560" cy="4389437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2400" b="1" dirty="0" smtClean="0">
                <a:solidFill>
                  <a:srgbClr val="FF0000"/>
                </a:solidFill>
                <a:effectLst/>
              </a:rPr>
              <a:t>  Цель:</a:t>
            </a:r>
          </a:p>
          <a:p>
            <a:pPr algn="just">
              <a:buNone/>
            </a:pPr>
            <a:r>
              <a:rPr lang="ru-RU" sz="2400" b="1" dirty="0" smtClean="0">
                <a:effectLst/>
              </a:rPr>
              <a:t>    Выяснить, какие растения являются естественными природными предсказателями погоды.</a:t>
            </a:r>
          </a:p>
          <a:p>
            <a:pPr>
              <a:buFont typeface="Wingdings 2" pitchFamily="18" charset="2"/>
              <a:buNone/>
            </a:pPr>
            <a:r>
              <a:rPr lang="ru-RU" sz="2400" b="1" dirty="0" smtClean="0">
                <a:effectLst/>
              </a:rPr>
              <a:t>    </a:t>
            </a:r>
            <a:r>
              <a:rPr lang="ru-RU" sz="2400" b="1" dirty="0" smtClean="0">
                <a:solidFill>
                  <a:srgbClr val="FF0000"/>
                </a:solidFill>
                <a:effectLst/>
              </a:rPr>
              <a:t>Задачи: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Изучить проблему в специальной биологической литературе и сайтах интернета;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effectLst/>
              </a:rPr>
              <a:t>Познакомиться с растениями – синоптиками;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effectLst/>
              </a:rPr>
              <a:t>Определить механизм реагирования растений - синоптиков на погодные условия;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effectLst/>
              </a:rPr>
              <a:t>Провести исследование по изучению растений – природных синоптиков;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Проанализировать феномен </a:t>
            </a:r>
            <a:r>
              <a:rPr lang="ru-RU" sz="2000" b="1" dirty="0" smtClean="0">
                <a:effectLst/>
              </a:rPr>
              <a:t>растений–синоптиков </a:t>
            </a: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в жизни человека;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Сделать выводы о целесообразности применения </a:t>
            </a:r>
            <a:r>
              <a:rPr lang="ru-RU" sz="2000" b="1" dirty="0" smtClean="0">
                <a:effectLst/>
              </a:rPr>
              <a:t>растений в предсказании погоды.</a:t>
            </a:r>
          </a:p>
          <a:p>
            <a:pPr>
              <a:buNone/>
            </a:pPr>
            <a:endParaRPr lang="ru-RU" sz="2400" b="1" dirty="0" smtClean="0"/>
          </a:p>
        </p:txBody>
      </p:sp>
      <p:sp>
        <p:nvSpPr>
          <p:cNvPr id="8195" name="WordArt 5"/>
          <p:cNvSpPr>
            <a:spLocks noChangeArrowheads="1" noChangeShapeType="1" noTextEdit="1"/>
          </p:cNvSpPr>
          <p:nvPr/>
        </p:nvSpPr>
        <p:spPr bwMode="auto">
          <a:xfrm>
            <a:off x="2195513" y="404813"/>
            <a:ext cx="4968875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19050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 и  задачи</a:t>
            </a:r>
            <a:r>
              <a:rPr lang="ru-RU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29" name="Rectangle 1"/>
          <p:cNvSpPr>
            <a:spLocks noChangeArrowheads="1"/>
          </p:cNvSpPr>
          <p:nvPr/>
        </p:nvSpPr>
        <p:spPr bwMode="auto">
          <a:xfrm>
            <a:off x="642910" y="500042"/>
            <a:ext cx="8072494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решения задач были использованы  следующие методы: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изучение литературы по проблеме исследования;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сравнение;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анализ;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систематизация и обобщение полученных данных;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наблюдение;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эксперимент;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анкетирование.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Каб-59\Desktop\ноготки.jpg"/>
          <p:cNvPicPr/>
          <p:nvPr/>
        </p:nvPicPr>
        <p:blipFill>
          <a:blip r:embed="rId3"/>
          <a:srcRect l="4347"/>
          <a:stretch>
            <a:fillRect/>
          </a:stretch>
        </p:blipFill>
        <p:spPr bwMode="auto">
          <a:xfrm>
            <a:off x="142844" y="4429132"/>
            <a:ext cx="3143272" cy="242886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" name="Рисунок 8" descr="C:\Users\Каб-59\Desktop\хвойные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4357694"/>
            <a:ext cx="2928958" cy="2500306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28596" y="2643182"/>
            <a:ext cx="8501090" cy="3785652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ln w="24500" cmpd="dbl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790732"/>
                </a:solidFill>
                <a:latin typeface="Times New Roman" pitchFamily="18" charset="0"/>
                <a:cs typeface="Times New Roman" pitchFamily="18" charset="0"/>
              </a:rPr>
              <a:t>Если вести наблюдение за растениями в природе, то можно определить прогноз погоды, не имея специальных приборов.</a:t>
            </a:r>
            <a:endParaRPr lang="ru-RU" sz="4800" b="1" dirty="0">
              <a:ln w="24500" cmpd="dbl">
                <a:solidFill>
                  <a:srgbClr val="000099"/>
                </a:solidFill>
                <a:prstDash val="solid"/>
                <a:miter lim="800000"/>
              </a:ln>
              <a:solidFill>
                <a:srgbClr val="79073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WordArt 5"/>
          <p:cNvSpPr>
            <a:spLocks noChangeArrowheads="1" noChangeShapeType="1" noTextEdit="1"/>
          </p:cNvSpPr>
          <p:nvPr/>
        </p:nvSpPr>
        <p:spPr bwMode="auto">
          <a:xfrm>
            <a:off x="2555875" y="765175"/>
            <a:ext cx="33845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ln w="19050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Гипотеза:</a:t>
            </a:r>
            <a:endParaRPr lang="ru-RU" sz="3600" b="1" kern="10" dirty="0">
              <a:ln w="19050">
                <a:solidFill>
                  <a:srgbClr val="7030A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s://agrostory.com/upload/resize_cache/iblock/cb5/300_300_1/cb56cc78d25bf348ef85fa5867ed773c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142852"/>
            <a:ext cx="3001646" cy="2571768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1" name="Picture 2" descr="http://img-fotki.yandex.ru/get/6200/34153810.30/0_6a7f4_77703671_L.jpg"/>
          <p:cNvPicPr>
            <a:picLocks noChangeAspect="1" noChangeArrowheads="1"/>
          </p:cNvPicPr>
          <p:nvPr/>
        </p:nvPicPr>
        <p:blipFill>
          <a:blip r:embed="rId4"/>
          <a:srcRect l="10438" t="9942" b="2567"/>
          <a:stretch>
            <a:fillRect/>
          </a:stretch>
        </p:blipFill>
        <p:spPr bwMode="auto">
          <a:xfrm>
            <a:off x="142844" y="142852"/>
            <a:ext cx="2357454" cy="2571768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52"/>
            <a:ext cx="4429156" cy="3429024"/>
          </a:xfrm>
          <a:prstGeom prst="round2DiagRect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4214810" y="285728"/>
            <a:ext cx="4929190" cy="32861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Обилие ягод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+mn-lt"/>
                <a:ea typeface="+mn-ea"/>
                <a:cs typeface="+mn-cs"/>
              </a:rPr>
              <a:t>рябины </a:t>
            </a: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предвещает лютые зимние морозы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4898" y="3357562"/>
            <a:ext cx="4453250" cy="3500438"/>
          </a:xfrm>
          <a:prstGeom prst="round2Diag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85720" y="3786190"/>
            <a:ext cx="4143404" cy="214314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ru-RU" sz="16000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+mn-lt"/>
                <a:ea typeface="+mj-ea"/>
                <a:cs typeface="+mj-cs"/>
              </a:rPr>
              <a:t>Много желудей на </a:t>
            </a:r>
            <a:r>
              <a:rPr kumimoji="0" lang="ru-RU" sz="16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+mn-lt"/>
                <a:ea typeface="+mj-ea"/>
                <a:cs typeface="+mj-cs"/>
              </a:rPr>
              <a:t>дубе</a:t>
            </a:r>
            <a:r>
              <a:rPr kumimoji="0" lang="ru-RU" sz="16000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+mn-lt"/>
                <a:ea typeface="+mj-ea"/>
                <a:cs typeface="+mj-cs"/>
              </a:rPr>
              <a:t> –</a:t>
            </a:r>
            <a:r>
              <a:rPr kumimoji="0" lang="ru-RU" sz="16000" i="0" u="none" strike="noStrike" kern="0" cap="none" spc="0" normalizeH="0" noProof="0" dirty="0" smtClean="0">
                <a:ln>
                  <a:noFill/>
                </a:ln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ru-RU" sz="16000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+mn-lt"/>
                <a:ea typeface="+mj-ea"/>
                <a:cs typeface="+mj-cs"/>
              </a:rPr>
              <a:t>к продолжительной зиме</a:t>
            </a: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1441" name="Object 1"/>
          <p:cNvGraphicFramePr>
            <a:graphicFrameLocks noChangeAspect="1"/>
          </p:cNvGraphicFramePr>
          <p:nvPr/>
        </p:nvGraphicFramePr>
        <p:xfrm>
          <a:off x="285720" y="214290"/>
          <a:ext cx="8517185" cy="6500858"/>
        </p:xfrm>
        <a:graphic>
          <a:graphicData uri="http://schemas.openxmlformats.org/presentationml/2006/ole">
            <p:oleObj spid="_x0000_s61441" name="Слайд" r:id="rId4" imgW="4570530" imgH="3427618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лен">
  <a:themeElements>
    <a:clrScheme name="Клен 3">
      <a:dk1>
        <a:srgbClr val="000000"/>
      </a:dk1>
      <a:lt1>
        <a:srgbClr val="FFFFCC"/>
      </a:lt1>
      <a:dk2>
        <a:srgbClr val="A26D18"/>
      </a:dk2>
      <a:lt2>
        <a:srgbClr val="F9D793"/>
      </a:lt2>
      <a:accent1>
        <a:srgbClr val="FFD05B"/>
      </a:accent1>
      <a:accent2>
        <a:srgbClr val="FEE1A8"/>
      </a:accent2>
      <a:accent3>
        <a:srgbClr val="FFFFE2"/>
      </a:accent3>
      <a:accent4>
        <a:srgbClr val="000000"/>
      </a:accent4>
      <a:accent5>
        <a:srgbClr val="FFE4B5"/>
      </a:accent5>
      <a:accent6>
        <a:srgbClr val="E6CC98"/>
      </a:accent6>
      <a:hlink>
        <a:srgbClr val="FF0000"/>
      </a:hlink>
      <a:folHlink>
        <a:srgbClr val="CC6600"/>
      </a:folHlink>
    </a:clrScheme>
    <a:fontScheme name="Клен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лен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лен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2897</TotalTime>
  <Words>461</Words>
  <Application>Microsoft Office PowerPoint</Application>
  <PresentationFormat>Экран (4:3)</PresentationFormat>
  <Paragraphs>120</Paragraphs>
  <Slides>26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Клен</vt:lpstr>
      <vt:lpstr>Слайд</vt:lpstr>
      <vt:lpstr>Растения –  природные синоптики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 </vt:lpstr>
      <vt:lpstr>Слайд 19</vt:lpstr>
      <vt:lpstr>Слайд 20</vt:lpstr>
      <vt:lpstr>Слайд 21</vt:lpstr>
      <vt:lpstr>Слайд 22</vt:lpstr>
      <vt:lpstr>Слайд 23</vt:lpstr>
      <vt:lpstr>Слайд 24</vt:lpstr>
      <vt:lpstr>Источники информации:</vt:lpstr>
      <vt:lpstr>Слайд 26</vt:lpstr>
    </vt:vector>
  </TitlesOfParts>
  <Company>timeForYou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Анималотерапия</dc:title>
  <dc:creator>Катя</dc:creator>
  <cp:lastModifiedBy>Каб-59</cp:lastModifiedBy>
  <cp:revision>252</cp:revision>
  <dcterms:created xsi:type="dcterms:W3CDTF">2010-11-12T04:02:12Z</dcterms:created>
  <dcterms:modified xsi:type="dcterms:W3CDTF">2024-04-12T05:54:40Z</dcterms:modified>
</cp:coreProperties>
</file>