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7" r:id="rId2"/>
    <p:sldId id="345" r:id="rId3"/>
    <p:sldId id="257" r:id="rId4"/>
    <p:sldId id="346" r:id="rId5"/>
    <p:sldId id="348" r:id="rId6"/>
    <p:sldId id="344" r:id="rId7"/>
    <p:sldId id="258" r:id="rId8"/>
    <p:sldId id="319" r:id="rId9"/>
    <p:sldId id="320" r:id="rId10"/>
    <p:sldId id="321" r:id="rId11"/>
    <p:sldId id="329" r:id="rId12"/>
    <p:sldId id="330" r:id="rId13"/>
    <p:sldId id="331" r:id="rId14"/>
    <p:sldId id="284" r:id="rId15"/>
    <p:sldId id="340" r:id="rId16"/>
    <p:sldId id="34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628"/>
    <a:srgbClr val="351413"/>
    <a:srgbClr val="460046"/>
    <a:srgbClr val="FF3300"/>
    <a:srgbClr val="642F04"/>
    <a:srgbClr val="212911"/>
    <a:srgbClr val="1A210D"/>
    <a:srgbClr val="800080"/>
    <a:srgbClr val="AE5DFF"/>
    <a:srgbClr val="D4D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4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297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55064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44231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5465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4739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9413D5-C178-4D2A-87C4-B25D6DF7E349}" type="slidenum">
              <a:rPr lang="ru-RU" smtClean="0"/>
              <a:pPr/>
              <a:t>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1419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500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17715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6408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6072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05047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3541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jpeg"/><Relationship Id="rId11" Type="http://schemas.openxmlformats.org/officeDocument/2006/relationships/image" Target="../media/image27.gif"/><Relationship Id="rId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7.xml"/><Relationship Id="rId11" Type="http://schemas.openxmlformats.org/officeDocument/2006/relationships/image" Target="../media/image6.png"/><Relationship Id="rId5" Type="http://schemas.openxmlformats.org/officeDocument/2006/relationships/image" Target="../media/image24.jpeg"/><Relationship Id="rId10" Type="http://schemas.openxmlformats.org/officeDocument/2006/relationships/image" Target="../media/image27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slide" Target="slide11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6.xml"/><Relationship Id="rId5" Type="http://schemas.openxmlformats.org/officeDocument/2006/relationships/slide" Target="slide9.xml"/><Relationship Id="rId15" Type="http://schemas.openxmlformats.org/officeDocument/2006/relationships/image" Target="../media/image15.png"/><Relationship Id="rId10" Type="http://schemas.openxmlformats.org/officeDocument/2006/relationships/slide" Target="slide15.xml"/><Relationship Id="rId4" Type="http://schemas.openxmlformats.org/officeDocument/2006/relationships/slide" Target="slide8.xml"/><Relationship Id="rId9" Type="http://schemas.openxmlformats.org/officeDocument/2006/relationships/slide" Target="slide13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7.xml"/><Relationship Id="rId4" Type="http://schemas.openxmlformats.org/officeDocument/2006/relationships/image" Target="../media/image17.jpeg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" y="-18476"/>
            <a:ext cx="9144000" cy="6876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5013176"/>
            <a:ext cx="8784976" cy="1152128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ЗОЛОТАЯ ШАШКА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07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403190" y="3736882"/>
            <a:ext cx="3168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Ветер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151162" y="2225418"/>
            <a:ext cx="3672408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Летит</a:t>
            </a: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, а не птица,</a:t>
            </a:r>
          </a:p>
          <a:p>
            <a:pPr>
              <a:spcBef>
                <a:spcPct val="20000"/>
              </a:spcBef>
            </a:pP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Воет, а не зверь.</a:t>
            </a:r>
            <a:endParaRPr lang="ru-RU" sz="2800" b="1" dirty="0" smtClean="0">
              <a:solidFill>
                <a:srgbClr val="0F0628"/>
              </a:solidFill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628800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ЗАГАДКИ ОСЕНИ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62" y="5145535"/>
            <a:ext cx="5472608" cy="16074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311" y="1636639"/>
            <a:ext cx="3502637" cy="274657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73161" y="4811056"/>
            <a:ext cx="7416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«</a:t>
            </a:r>
            <a:r>
              <a:rPr lang="ru-RU" sz="3600" b="1" i="1" dirty="0">
                <a:solidFill>
                  <a:srgbClr val="FF0000"/>
                </a:solidFill>
                <a:latin typeface="Georgia" pitchFamily="18" charset="0"/>
              </a:rPr>
              <a:t>Скворушка прощается»</a:t>
            </a:r>
            <a:endParaRPr lang="ru-RU" sz="3600" b="1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267744" y="1314346"/>
            <a:ext cx="41278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Назови песню.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МУЗЫКА ОСЕНИ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дом-6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59" y="5467014"/>
            <a:ext cx="6127576" cy="1463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315200"/>
            <a:ext cx="3461285" cy="1895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34" y="2559823"/>
            <a:ext cx="899716" cy="1405807"/>
          </a:xfrm>
          <a:prstGeom prst="rect">
            <a:avLst/>
          </a:prstGeom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1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628800"/>
            <a:ext cx="1656184" cy="3046126"/>
          </a:xfrm>
          <a:prstGeom prst="rect">
            <a:avLst/>
          </a:prstGeom>
        </p:spPr>
      </p:pic>
      <p:pic>
        <p:nvPicPr>
          <p:cNvPr id="4" name="Тамара Попатенко - Скворушка прощается (-) [x-minus org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6579" y="420976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267744" y="4725913"/>
            <a:ext cx="540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«Осень золотая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937" y="1616739"/>
            <a:ext cx="1656184" cy="3046126"/>
          </a:xfrm>
          <a:prstGeom prst="rect">
            <a:avLst/>
          </a:prstGeom>
        </p:spPr>
      </p:pic>
      <p:pic>
        <p:nvPicPr>
          <p:cNvPr id="11" name="Рисунок 10" descr="дом-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МУЗЫКА ОСЕНИ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351413"/>
                  </a:solidFill>
                </a:ln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59" y="5467014"/>
            <a:ext cx="6127576" cy="1463114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67744" y="1314346"/>
            <a:ext cx="41278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Назови песню.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357" y="2704763"/>
            <a:ext cx="3461285" cy="18950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34" y="2559823"/>
            <a:ext cx="899716" cy="1405807"/>
          </a:xfrm>
          <a:prstGeom prst="rect">
            <a:avLst/>
          </a:prstGeom>
        </p:spPr>
      </p:pic>
      <p:pic>
        <p:nvPicPr>
          <p:cNvPr id="3" name="2 Осень золотая (Тучка барыня) минус - авт.Л.Старченк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7902" y="3660830"/>
            <a:ext cx="6096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дом-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2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35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351413"/>
                  </a:solidFill>
                </a:ln>
                <a:gradFill flip="none" rotWithShape="1"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89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МУЗЫКА ОСЕНИ</a:t>
            </a:r>
            <a:endParaRPr lang="ru-RU" sz="3200" b="1" spc="50" dirty="0">
              <a:ln w="11430">
                <a:solidFill>
                  <a:srgbClr val="351413"/>
                </a:solidFill>
              </a:ln>
              <a:gradFill flip="none" rotWithShape="1"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189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b="1" spc="50" dirty="0">
              <a:ln w="11430">
                <a:solidFill>
                  <a:srgbClr val="351413"/>
                </a:solidFill>
              </a:ln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59" y="5467014"/>
            <a:ext cx="6127576" cy="1463114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67744" y="1314346"/>
            <a:ext cx="58326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Назови инструмент, который звучит, и найдешь нужную шашку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315200"/>
            <a:ext cx="3461285" cy="18950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34" y="2559823"/>
            <a:ext cx="899716" cy="1405807"/>
          </a:xfrm>
          <a:prstGeom prst="rect">
            <a:avLst/>
          </a:prstGeom>
        </p:spPr>
      </p:pic>
      <p:pic>
        <p:nvPicPr>
          <p:cNvPr id="3" name="Детские Песни - Во Поле Береза Стояла (танцевальная) (-) [x-minus org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592" y="43701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316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9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88350" y="6237288"/>
            <a:ext cx="431800" cy="358775"/>
          </a:xfrm>
          <a:prstGeom prst="actionButtonBeginning">
            <a:avLst/>
          </a:prstGeom>
          <a:gradFill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E7EC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512167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57" y="2636912"/>
            <a:ext cx="6723085" cy="30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ПРИМЕТЫ ОСЕНИ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1248"/>
            <a:ext cx="2843808" cy="1315261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21904" y="1460271"/>
            <a:ext cx="6984776" cy="271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351413"/>
                </a:solidFill>
                <a:latin typeface="Georgia" pitchFamily="18" charset="0"/>
              </a:rPr>
              <a:t>Продолжи осеннюю примету.</a:t>
            </a:r>
          </a:p>
          <a:p>
            <a:pPr>
              <a:spcBef>
                <a:spcPct val="20000"/>
              </a:spcBef>
            </a:pPr>
            <a:endParaRPr lang="ru-RU" sz="2800" b="1" i="1" dirty="0" smtClean="0">
              <a:solidFill>
                <a:srgbClr val="0F0628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200" b="1" i="1" dirty="0" smtClean="0">
                <a:solidFill>
                  <a:srgbClr val="0F0628"/>
                </a:solidFill>
                <a:latin typeface="Georgia" pitchFamily="18" charset="0"/>
              </a:rPr>
              <a:t>Листья </a:t>
            </a:r>
            <a:r>
              <a:rPr lang="ru-RU" sz="3200" b="1" i="1" dirty="0">
                <a:solidFill>
                  <a:srgbClr val="0F0628"/>
                </a:solidFill>
                <a:latin typeface="Georgia" pitchFamily="18" charset="0"/>
              </a:rPr>
              <a:t>с веток опадают - </a:t>
            </a:r>
            <a:r>
              <a:rPr lang="ru-RU" sz="3200" b="1" i="1" dirty="0" smtClean="0">
                <a:solidFill>
                  <a:srgbClr val="0F0628"/>
                </a:solidFill>
                <a:latin typeface="Georgia" pitchFamily="18" charset="0"/>
              </a:rPr>
              <a:t>……</a:t>
            </a:r>
            <a:endParaRPr lang="ru-RU" sz="3200" b="1" i="1" dirty="0">
              <a:solidFill>
                <a:srgbClr val="0F0628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ru-RU" sz="3200" dirty="0" smtClean="0">
              <a:latin typeface="Georgia" pitchFamily="18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900100" y="3737363"/>
            <a:ext cx="66607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4000" b="1" i="1" dirty="0" smtClean="0">
                <a:solidFill>
                  <a:srgbClr val="FF0000"/>
                </a:solidFill>
                <a:latin typeface="Georgia" pitchFamily="18" charset="0"/>
              </a:rPr>
              <a:t>Листья </a:t>
            </a:r>
            <a:r>
              <a:rPr lang="ru-RU" sz="4000" b="1" i="1" dirty="0">
                <a:solidFill>
                  <a:srgbClr val="FF0000"/>
                </a:solidFill>
                <a:latin typeface="Georgia" pitchFamily="18" charset="0"/>
              </a:rPr>
              <a:t>с веток опадают </a:t>
            </a:r>
            <a:r>
              <a:rPr lang="ru-RU" sz="4000" b="1" i="1" dirty="0" smtClean="0">
                <a:solidFill>
                  <a:srgbClr val="FF0000"/>
                </a:solidFill>
                <a:latin typeface="Georgia" pitchFamily="18" charset="0"/>
              </a:rPr>
              <a:t>– гуси </a:t>
            </a:r>
            <a:r>
              <a:rPr lang="ru-RU" sz="4000" b="1" i="1" dirty="0">
                <a:solidFill>
                  <a:srgbClr val="FF0000"/>
                </a:solidFill>
                <a:latin typeface="Georgia" pitchFamily="18" charset="0"/>
              </a:rPr>
              <a:t>к югу </a:t>
            </a:r>
            <a:r>
              <a:rPr lang="ru-RU" sz="4000" b="1" i="1" dirty="0" smtClean="0">
                <a:solidFill>
                  <a:srgbClr val="FF0000"/>
                </a:solidFill>
                <a:latin typeface="Georgia" pitchFamily="18" charset="0"/>
              </a:rPr>
              <a:t>улетают.  </a:t>
            </a: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00" y="1869933"/>
            <a:ext cx="1656184" cy="304612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421904" y="3682418"/>
            <a:ext cx="56886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4000" b="1" i="1" dirty="0" smtClean="0">
                <a:solidFill>
                  <a:srgbClr val="FF0000"/>
                </a:solidFill>
                <a:latin typeface="Georgia" pitchFamily="18" charset="0"/>
              </a:rPr>
              <a:t>Гром </a:t>
            </a:r>
            <a:r>
              <a:rPr lang="ru-RU" sz="4000" b="1" i="1" dirty="0">
                <a:solidFill>
                  <a:srgbClr val="FF0000"/>
                </a:solidFill>
                <a:latin typeface="Georgia" pitchFamily="18" charset="0"/>
              </a:rPr>
              <a:t>в сентябре </a:t>
            </a:r>
            <a:r>
              <a:rPr lang="ru-RU" sz="4000" b="1" i="1" dirty="0" smtClean="0">
                <a:solidFill>
                  <a:srgbClr val="FF0000"/>
                </a:solidFill>
                <a:latin typeface="Georgia" pitchFamily="18" charset="0"/>
              </a:rPr>
              <a:t>– к тёплой осени. </a:t>
            </a: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51937"/>
            <a:ext cx="5832648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ПРИМЕТЫ ОСЕНИ</a:t>
            </a:r>
            <a:endParaRPr lang="ru-RU" sz="3200" b="1" spc="50" dirty="0">
              <a:ln w="11430">
                <a:solidFill>
                  <a:srgbClr val="642F04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>
                  <a:solidFill>
                    <a:srgbClr val="642F04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1248"/>
            <a:ext cx="2843808" cy="1315261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21904" y="1460271"/>
            <a:ext cx="6984776" cy="22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351413"/>
                </a:solidFill>
                <a:latin typeface="Georgia" pitchFamily="18" charset="0"/>
              </a:rPr>
              <a:t>Продолжи осеннюю примету.</a:t>
            </a:r>
          </a:p>
          <a:p>
            <a:pPr>
              <a:spcBef>
                <a:spcPct val="20000"/>
              </a:spcBef>
            </a:pPr>
            <a:endParaRPr lang="ru-RU" sz="2800" b="1" i="1" dirty="0" smtClean="0">
              <a:solidFill>
                <a:srgbClr val="0F0628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3200" b="1" i="1" dirty="0" smtClean="0">
                <a:solidFill>
                  <a:srgbClr val="0F0628"/>
                </a:solidFill>
                <a:latin typeface="Georgia" pitchFamily="18" charset="0"/>
              </a:rPr>
              <a:t>Гром </a:t>
            </a:r>
            <a:r>
              <a:rPr lang="ru-RU" sz="3200" b="1" i="1" dirty="0">
                <a:solidFill>
                  <a:srgbClr val="0F0628"/>
                </a:solidFill>
                <a:latin typeface="Georgia" pitchFamily="18" charset="0"/>
              </a:rPr>
              <a:t>в сентябре - </a:t>
            </a:r>
            <a:r>
              <a:rPr lang="ru-RU" sz="3200" b="1" i="1" dirty="0" smtClean="0">
                <a:solidFill>
                  <a:srgbClr val="0F0628"/>
                </a:solidFill>
                <a:latin typeface="Georgia" pitchFamily="18" charset="0"/>
              </a:rPr>
              <a:t>…… </a:t>
            </a:r>
            <a:endParaRPr lang="ru-RU" sz="3200" b="1" i="1" dirty="0">
              <a:solidFill>
                <a:srgbClr val="0F0628"/>
              </a:solidFill>
              <a:latin typeface="Georgia" pitchFamily="18" charset="0"/>
            </a:endParaRPr>
          </a:p>
          <a:p>
            <a:pPr>
              <a:spcBef>
                <a:spcPct val="20000"/>
              </a:spcBef>
            </a:pPr>
            <a:endParaRPr lang="ru-RU" sz="3200" dirty="0" smtClean="0">
              <a:latin typeface="Georgia" pitchFamily="18" charset="0"/>
            </a:endParaRPr>
          </a:p>
        </p:txBody>
      </p:sp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8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2300" y="1871928"/>
            <a:ext cx="1656184" cy="304612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" y="-18476"/>
            <a:ext cx="9144000" cy="6876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5013176"/>
            <a:ext cx="8784976" cy="1152128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ЗОЛОТАЯ ШАШКА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  <p:pic>
        <p:nvPicPr>
          <p:cNvPr id="3" name="SHahmatnyj_turnir_-_2-3_mesto_(Zvyki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3728" y="6036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2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3393" y="39901"/>
            <a:ext cx="9020607" cy="6796613"/>
          </a:xfrm>
          <a:prstGeom prst="rect">
            <a:avLst/>
          </a:prstGeom>
        </p:spPr>
      </p:pic>
      <p:pic>
        <p:nvPicPr>
          <p:cNvPr id="3" name="Голос 001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flipH="1">
            <a:off x="-972617" y="39901"/>
            <a:ext cx="10116616" cy="6796613"/>
          </a:xfrm>
          <a:prstGeom prst="rect">
            <a:avLst/>
          </a:prstGeom>
        </p:spPr>
      </p:pic>
      <p:pic>
        <p:nvPicPr>
          <p:cNvPr id="4" name="Голос 002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963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" y="-18476"/>
            <a:ext cx="9144000" cy="6876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5013176"/>
            <a:ext cx="8784976" cy="1152128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haroni" panose="02010803020104030203" pitchFamily="2" charset="-79"/>
              </a:rPr>
              <a:t>ЗОЛОТАЯ ШАШКА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885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083" y="2050722"/>
            <a:ext cx="4593059" cy="4707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584" y="1066023"/>
            <a:ext cx="5378424" cy="3096344"/>
          </a:xfrm>
          <a:prstGeom prst="rect">
            <a:avLst/>
          </a:prstGeom>
        </p:spPr>
      </p:pic>
      <p:pic>
        <p:nvPicPr>
          <p:cNvPr id="11" name="Рисунок 10" descr="Рисунок1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1680" y="6237312"/>
            <a:ext cx="1606332" cy="360040"/>
          </a:xfrm>
          <a:prstGeom prst="rect">
            <a:avLst/>
          </a:prstGeom>
        </p:spPr>
      </p:pic>
      <p:pic>
        <p:nvPicPr>
          <p:cNvPr id="12" name="Рисунок 11" descr="Рисунок19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8144" y="6237312"/>
            <a:ext cx="2700300" cy="360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3728" y="260648"/>
            <a:ext cx="6768752" cy="4431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Интерактивная игра</a:t>
            </a: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cap="none" spc="50" dirty="0" smtClean="0">
                <a:ln w="11430"/>
                <a:solidFill>
                  <a:srgbClr val="4600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cs typeface="Times New Roman" pitchFamily="18" charset="0"/>
              </a:rPr>
              <a:t> </a:t>
            </a:r>
          </a:p>
          <a:p>
            <a:pPr algn="ctr"/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Елена\Desktop\Безимени-1.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7099" y="1500855"/>
            <a:ext cx="1174526" cy="2160240"/>
          </a:xfrm>
          <a:prstGeom prst="rect">
            <a:avLst/>
          </a:prstGeom>
          <a:noFill/>
        </p:spPr>
      </p:pic>
      <p:pic>
        <p:nvPicPr>
          <p:cNvPr id="8" name="Picture 2" descr="C:\Users\Елена\Desktop\Безимени-1.pn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937130" y="1450624"/>
            <a:ext cx="1174526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96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 descr="Рисунок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" y="0"/>
            <a:ext cx="9121688" cy="6858000"/>
          </a:xfrm>
          <a:prstGeom prst="rect">
            <a:avLst/>
          </a:prstGeom>
        </p:spPr>
      </p:pic>
      <p:sp>
        <p:nvSpPr>
          <p:cNvPr id="3119" name="AutoShape 4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08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/>
              <a:t>1</a:t>
            </a:r>
            <a:endParaRPr lang="ru-RU" sz="2800" b="1" dirty="0"/>
          </a:p>
        </p:txBody>
      </p:sp>
      <p:sp>
        <p:nvSpPr>
          <p:cNvPr id="3121" name="AutoShape 4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084168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/>
              <a:t>2</a:t>
            </a:r>
            <a:endParaRPr lang="ru-RU" sz="2800" b="1" dirty="0"/>
          </a:p>
        </p:txBody>
      </p:sp>
      <p:sp>
        <p:nvSpPr>
          <p:cNvPr id="3122" name="AutoShape 5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04820" y="213285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/>
              <a:t>3</a:t>
            </a:r>
            <a:endParaRPr lang="ru-RU" sz="2800" b="1" dirty="0"/>
          </a:p>
        </p:txBody>
      </p:sp>
      <p:sp>
        <p:nvSpPr>
          <p:cNvPr id="3130" name="AutoShape 5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36408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4</a:t>
            </a:r>
          </a:p>
        </p:txBody>
      </p:sp>
      <p:sp>
        <p:nvSpPr>
          <p:cNvPr id="3131" name="AutoShape 59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6084168" y="3573016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5</a:t>
            </a:r>
          </a:p>
        </p:txBody>
      </p:sp>
      <p:sp>
        <p:nvSpPr>
          <p:cNvPr id="3132" name="AutoShape 6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804820" y="3573016"/>
            <a:ext cx="503114" cy="503040"/>
          </a:xfrm>
          <a:prstGeom prst="bevel">
            <a:avLst>
              <a:gd name="adj" fmla="val 7727"/>
            </a:avLst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</a:rPr>
              <a:t>6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142" name="AutoShape 7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343755" y="4963723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7</a:t>
            </a:r>
          </a:p>
        </p:txBody>
      </p:sp>
      <p:sp>
        <p:nvSpPr>
          <p:cNvPr id="3143" name="AutoShape 7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6129644" y="4964415"/>
            <a:ext cx="503114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800" b="1" dirty="0"/>
              <a:t>8</a:t>
            </a: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0352" y="6381328"/>
            <a:ext cx="1152128" cy="300800"/>
          </a:xfrm>
          <a:prstGeom prst="rect">
            <a:avLst/>
          </a:prstGeom>
        </p:spPr>
      </p:pic>
      <p:pic>
        <p:nvPicPr>
          <p:cNvPr id="55298" name="Picture 2" descr="http://img-fotki.yandex.ru/get/6212/160878850.8c/0_76668_4259918f_XL"/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268760"/>
            <a:ext cx="2736304" cy="578044"/>
          </a:xfrm>
          <a:prstGeom prst="rect">
            <a:avLst/>
          </a:prstGeom>
          <a:noFill/>
        </p:spPr>
      </p:pic>
      <p:pic>
        <p:nvPicPr>
          <p:cNvPr id="37" name="Picture 2" descr="http://img-fotki.yandex.ru/get/6212/160878850.8c/0_76668_4259918f_XL"/>
          <p:cNvPicPr>
            <a:picLocks noChangeAspect="1" noChangeArrowheads="1"/>
          </p:cNvPicPr>
          <p:nvPr/>
        </p:nvPicPr>
        <p:blipFill>
          <a:blip r:embed="rId1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3779912" y="5844868"/>
            <a:ext cx="2880320" cy="608468"/>
          </a:xfrm>
          <a:prstGeom prst="rect">
            <a:avLst/>
          </a:prstGeom>
          <a:noFill/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" y="3228982"/>
            <a:ext cx="3368923" cy="345314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940" y="-253170"/>
            <a:ext cx="4587056" cy="2640756"/>
          </a:xfrm>
          <a:prstGeom prst="rect">
            <a:avLst/>
          </a:prstGeom>
        </p:spPr>
      </p:pic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1979712" y="5013176"/>
            <a:ext cx="2951559" cy="50400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chemeClr val="accent6">
                  <a:lumMod val="20000"/>
                  <a:lumOff val="80000"/>
                </a:schemeClr>
              </a:gs>
              <a:gs pos="100000">
                <a:srgbClr val="FDE8D7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100" b="1" cap="all" dirty="0" smtClean="0">
                <a:latin typeface="Times New Roman" pitchFamily="18" charset="0"/>
                <a:cs typeface="Times New Roman" pitchFamily="18" charset="0"/>
              </a:rPr>
              <a:t>Приметы ОСЕНИ</a:t>
            </a: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1979712" y="3573016"/>
            <a:ext cx="2951559" cy="503039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35000">
                <a:schemeClr val="accent2">
                  <a:lumMod val="20000"/>
                  <a:lumOff val="80000"/>
                </a:schemeClr>
              </a:gs>
              <a:gs pos="100000">
                <a:srgbClr val="F6E7E6"/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100" b="1" cap="all" dirty="0" smtClean="0">
                <a:latin typeface="Times New Roman" pitchFamily="18" charset="0"/>
                <a:cs typeface="Times New Roman" pitchFamily="18" charset="0"/>
              </a:rPr>
              <a:t>Музыка Осени</a:t>
            </a:r>
            <a:endParaRPr lang="ru-RU" sz="21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1979712" y="2132856"/>
            <a:ext cx="2951559" cy="503040"/>
          </a:xfrm>
          <a:prstGeom prst="bevel">
            <a:avLst>
              <a:gd name="adj" fmla="val 7727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F2EFF5"/>
              </a:gs>
            </a:gsLst>
          </a:gra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100" b="1" cap="all" dirty="0" smtClean="0">
                <a:latin typeface="Times New Roman" pitchFamily="18" charset="0"/>
                <a:cs typeface="Times New Roman" pitchFamily="18" charset="0"/>
              </a:rPr>
              <a:t>Загадки Осени</a:t>
            </a:r>
            <a:endParaRPr lang="ru-RU" sz="2100" b="1" cap="al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30" grpId="0" animBg="1"/>
      <p:bldP spid="3131" grpId="0" animBg="1"/>
      <p:bldP spid="3132" grpId="0" animBg="1"/>
      <p:bldP spid="3142" grpId="0" animBg="1"/>
      <p:bldP spid="31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85410" y="1622179"/>
            <a:ext cx="4825665" cy="20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Рыжий </a:t>
            </a: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Егорка</a:t>
            </a:r>
          </a:p>
          <a:p>
            <a:pPr>
              <a:spcBef>
                <a:spcPct val="20000"/>
              </a:spcBef>
            </a:pP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Упал на озерко,</a:t>
            </a:r>
          </a:p>
          <a:p>
            <a:pPr>
              <a:spcBef>
                <a:spcPct val="20000"/>
              </a:spcBef>
            </a:pP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Сам не утонул</a:t>
            </a:r>
          </a:p>
          <a:p>
            <a:pPr>
              <a:spcBef>
                <a:spcPct val="20000"/>
              </a:spcBef>
            </a:pP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И воды не </a:t>
            </a: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всколыхнул</a:t>
            </a:r>
            <a:r>
              <a:rPr lang="ru-RU" sz="2800" dirty="0" smtClean="0">
                <a:latin typeface="Georgia" pitchFamily="18" charset="0"/>
              </a:rPr>
              <a:t>.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267744" y="4049158"/>
            <a:ext cx="3860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Осенний лист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ЗАГАДКИ ОСЕНИ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62" y="5145535"/>
            <a:ext cx="5472608" cy="1607489"/>
          </a:xfrm>
          <a:prstGeom prst="rect">
            <a:avLst/>
          </a:prstGeom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628800"/>
            <a:ext cx="1656184" cy="30461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269614"/>
            <a:ext cx="3182649" cy="196508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763688" y="4171278"/>
            <a:ext cx="3860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Georgia" pitchFamily="18" charset="0"/>
              </a:rPr>
              <a:t>Дождь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051720" y="1516850"/>
            <a:ext cx="4104456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b="1" dirty="0" smtClean="0">
                <a:solidFill>
                  <a:srgbClr val="0F0628"/>
                </a:solidFill>
                <a:latin typeface="Georgia" pitchFamily="18" charset="0"/>
              </a:rPr>
              <a:t>Кто </a:t>
            </a: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всю ночь по крыше бьёт</a:t>
            </a:r>
          </a:p>
          <a:p>
            <a:pPr>
              <a:spcBef>
                <a:spcPct val="20000"/>
              </a:spcBef>
            </a:pP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Да постукивает,</a:t>
            </a:r>
          </a:p>
          <a:p>
            <a:pPr>
              <a:spcBef>
                <a:spcPct val="20000"/>
              </a:spcBef>
            </a:pPr>
            <a:r>
              <a:rPr lang="ru-RU" sz="2800" b="1" dirty="0">
                <a:solidFill>
                  <a:srgbClr val="0F0628"/>
                </a:solidFill>
                <a:latin typeface="Georgia" pitchFamily="18" charset="0"/>
              </a:rPr>
              <a:t>И бормочет, и поёт, убаюкивает?</a:t>
            </a:r>
            <a:endParaRPr lang="ru-RU" sz="2800" b="1" dirty="0" smtClean="0">
              <a:solidFill>
                <a:srgbClr val="0F0628"/>
              </a:solidFill>
              <a:latin typeface="Georgia" pitchFamily="18" charset="0"/>
            </a:endParaRPr>
          </a:p>
        </p:txBody>
      </p:sp>
      <p:pic>
        <p:nvPicPr>
          <p:cNvPr id="11" name="Рисунок 10" descr="дом-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260648"/>
            <a:ext cx="5832648" cy="584775"/>
          </a:xfrm>
          <a:prstGeom prst="rect">
            <a:avLst/>
          </a:prstGeom>
          <a:gradFill>
            <a:gsLst>
              <a:gs pos="0">
                <a:srgbClr val="DBD3E5"/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rgbClr val="D4D3DF"/>
              </a:gs>
            </a:gsLst>
            <a:lin ang="54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ЗАГАДКИ ОСЕНИ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6416" y="251937"/>
            <a:ext cx="648072" cy="584775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>
                  <a:solidFill>
                    <a:srgbClr val="460046"/>
                  </a:solidFill>
                </a:ln>
                <a:gradFill>
                  <a:gsLst>
                    <a:gs pos="25000">
                      <a:srgbClr val="7030A0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3200" b="1" spc="50" dirty="0">
              <a:ln w="11430">
                <a:solidFill>
                  <a:srgbClr val="460046"/>
                </a:solidFill>
              </a:ln>
              <a:gradFill>
                <a:gsLst>
                  <a:gs pos="25000">
                    <a:srgbClr val="7030A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62" y="5145535"/>
            <a:ext cx="5472608" cy="1607489"/>
          </a:xfrm>
          <a:prstGeom prst="rect">
            <a:avLst/>
          </a:prstGeom>
        </p:spPr>
      </p:pic>
      <p:pic>
        <p:nvPicPr>
          <p:cNvPr id="9" name="Рисунок 8" descr="Безимени-1.png"/>
          <p:cNvPicPr>
            <a:picLocks noChangeAspect="1"/>
          </p:cNvPicPr>
          <p:nvPr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628800"/>
            <a:ext cx="1656184" cy="30461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1389875"/>
            <a:ext cx="2661377" cy="251124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167</Words>
  <Application>Microsoft Office PowerPoint</Application>
  <PresentationFormat>Экран (4:3)</PresentationFormat>
  <Paragraphs>70</Paragraphs>
  <Slides>16</Slides>
  <Notes>12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Aharoni</vt:lpstr>
      <vt:lpstr>Arial</vt:lpstr>
      <vt:lpstr>Calibri</vt:lpstr>
      <vt:lpstr>Georgia</vt:lpstr>
      <vt:lpstr>Monotype Corsiva</vt:lpstr>
      <vt:lpstr>Times New Roman</vt:lpstr>
      <vt:lpstr>Тема Office</vt:lpstr>
      <vt:lpstr>ЗОЛОТАЯ ШАШКА</vt:lpstr>
      <vt:lpstr>ЗОЛОТАЯ ШАШКА</vt:lpstr>
      <vt:lpstr>Презентация PowerPoint</vt:lpstr>
      <vt:lpstr>Презентация PowerPoint</vt:lpstr>
      <vt:lpstr>ЗОЛОТАЯ ШАШКА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1</cp:lastModifiedBy>
  <cp:revision>67</cp:revision>
  <dcterms:created xsi:type="dcterms:W3CDTF">2014-01-06T16:00:12Z</dcterms:created>
  <dcterms:modified xsi:type="dcterms:W3CDTF">2023-11-07T18:12:46Z</dcterms:modified>
</cp:coreProperties>
</file>