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63" r:id="rId4"/>
    <p:sldId id="264" r:id="rId5"/>
    <p:sldId id="266" r:id="rId6"/>
    <p:sldId id="265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81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5FF64C2-E50E-47CB-9CED-615828A54B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1FE3DD8-5D3C-4F50-B085-9D0351A99D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37F4DD-317A-414F-8067-72D0008B8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A22-6EBD-4F7A-B3A1-CADA54BAD42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C71026E-F765-4629-AE5D-EE8153D51E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F8BF29-CC7C-45B5-9C7F-52A70FC5BE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733-DA12-4CE6-95DF-32446780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6871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90F0C8-F6ED-48E4-8836-803A93B84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86B2C54-3111-4464-8ABF-C0295E7DE9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1455C5A-2EAC-4EC3-A4CA-E66F6D8CB9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A22-6EBD-4F7A-B3A1-CADA54BAD42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E7284E-AB25-49C6-A347-5B709993B8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0B50672-51DE-47B5-AEE9-B51BD611F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733-DA12-4CE6-95DF-32446780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63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CDB1926D-715D-4840-B698-2284A3BAE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51DA6D9-FEB4-4574-B154-2F48A4777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AB32F6A-B3FF-47CB-870B-8D5750AFD2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A22-6EBD-4F7A-B3A1-CADA54BAD42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4B98721-F622-4901-97B8-DFAD8B94F1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20D3CC3-5ED9-496E-B35D-54ACCD537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733-DA12-4CE6-95DF-32446780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110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53A5F7-F970-4655-A8D5-540F81C681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F6A4F5-3116-4499-8613-899C33AFAC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CF99A8-3D8C-4048-BCDC-7B52E4EF2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A22-6EBD-4F7A-B3A1-CADA54BAD42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339176E-F09F-4CB7-9FB5-FAD759615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BC6DB9-61B4-4FD6-9083-732A4B0983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733-DA12-4CE6-95DF-32446780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48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A165D07-D4D9-4433-A712-E18850862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EF627DCF-A015-4202-9884-CC8C8C5351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F9A321C-54B6-42A9-8600-40D4303EC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A22-6EBD-4F7A-B3A1-CADA54BAD42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EF5E94F-C4D2-45DF-AE8C-F2EEEEA41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9B2493-8725-49EC-B556-0724AA94D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733-DA12-4CE6-95DF-32446780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2893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BBE655-0872-4310-919D-2FF98D233C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B009C13-8C9D-42CE-B526-36D256C77B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D5E51216-FA84-4B58-ACAD-0E8F81C137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2F2E4D-498A-4825-886B-C57F7FAF31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A22-6EBD-4F7A-B3A1-CADA54BAD42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3228ABC-EBC5-4186-B284-4A98D00025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0448B71-58C0-4EAE-8A0E-FB2046A2F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733-DA12-4CE6-95DF-32446780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9558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0174CF-9550-4DE4-928F-BBAD55710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85DE7C8-6881-424A-8650-1AF37DD21F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2CA5B59-3C35-4805-8D53-83198284E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EDD030FE-AEB1-479E-98C5-8911ECD4F0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6A3CF55-4412-4C7C-B47E-B6FCDFF4ED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0D00E3C6-650E-4018-8E14-B41477AF1C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A22-6EBD-4F7A-B3A1-CADA54BAD42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A1FA46C-3000-433C-BB7F-4FEDFD21FA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046485-35D4-45F6-84B4-D327EAE51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733-DA12-4CE6-95DF-32446780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1146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5BECE32-0614-4466-A5E2-07512EAB5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E7E32A5-219C-4F9C-8B3B-3C294FA60C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A22-6EBD-4F7A-B3A1-CADA54BAD42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0327FFD5-F0B1-4483-AD9D-B82F7D58A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2F91584-7F9B-4852-AA50-463282FC5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733-DA12-4CE6-95DF-32446780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0276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EDE5CB5-D945-4C1B-9332-377627A06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A22-6EBD-4F7A-B3A1-CADA54BAD42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02649B7-9AE4-4EE3-A81B-6CCCC0A7B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555B79C-8C4D-4A74-902B-A89E65E26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733-DA12-4CE6-95DF-32446780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2679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AEE489-B8E4-4B08-B43C-A569A8BD78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867E38D-D354-4BAA-8C40-F1F6928E5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9CA21F9-2AEC-4C57-A12F-1115CCD5B1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72360A1-D54B-4975-8EFA-277403EB6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A22-6EBD-4F7A-B3A1-CADA54BAD42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5D7880-0959-4C53-B51D-F91AB3B3D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38B726A-45DA-4CE7-8814-AA1A3215CB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733-DA12-4CE6-95DF-32446780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8278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44A5C-207A-4362-A7E5-5A38106D8B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758B54B-0474-434E-B1EA-B0B72756C1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0EDF129-6A00-4DA9-8818-2EBDBD5C88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FFFED50-6BF5-43BF-B04D-10ACE82B0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425A22-6EBD-4F7A-B3A1-CADA54BAD42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0877D56-22E8-43A6-B41E-8611C10350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355BE53-9DFE-48EC-BF68-4A3AEC41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ADB733-DA12-4CE6-95DF-32446780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5529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50D0D4-EE5D-4CD0-AB1C-C25DDF757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86763F0F-C838-48B2-839C-EC3BE6BBCF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96A65B1-F6CB-4A52-9603-FFFC58D091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425A22-6EBD-4F7A-B3A1-CADA54BAD425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FDFACD7-D4F3-4EF3-8DB6-30B190959C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9ED6D53-1D1E-4F85-BDA0-D9433ED32C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ADB733-DA12-4CE6-95DF-32446780C70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234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Фон для презентации в начальной школе математика - 56 фото">
            <a:extLst>
              <a:ext uri="{FF2B5EF4-FFF2-40B4-BE49-F238E27FC236}">
                <a16:creationId xmlns:a16="http://schemas.microsoft.com/office/drawing/2014/main" id="{F4C93EBB-6DBB-4EE3-B9CC-671B69D69FFC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2764"/>
            <a:ext cx="11677245" cy="70493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3B1D53-2C25-467D-AF8E-BAC92D6C2590}"/>
              </a:ext>
            </a:extLst>
          </p:cNvPr>
          <p:cNvSpPr txBox="1"/>
          <p:nvPr/>
        </p:nvSpPr>
        <p:spPr>
          <a:xfrm>
            <a:off x="1961321" y="1795453"/>
            <a:ext cx="86934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i="1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            Урок математики в 5 классе на тему:</a:t>
            </a:r>
          </a:p>
          <a:p>
            <a:endParaRPr lang="ru-RU" sz="3200" i="1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  <a:p>
            <a:r>
              <a:rPr lang="ru-RU" sz="4400" i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4800" i="1" dirty="0">
                <a:solidFill>
                  <a:srgbClr val="C00000"/>
                </a:solidFill>
                <a:latin typeface="Bahnschrift SemiBold Condensed" panose="020B0502040204020203" pitchFamily="34" charset="0"/>
              </a:rPr>
              <a:t>Решение задач на части, уравнивание»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7387FD-7AF5-43AB-9AAD-AA99AB715863}"/>
              </a:ext>
            </a:extLst>
          </p:cNvPr>
          <p:cNvSpPr txBox="1"/>
          <p:nvPr/>
        </p:nvSpPr>
        <p:spPr>
          <a:xfrm>
            <a:off x="7977809" y="5844209"/>
            <a:ext cx="4121425" cy="830997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i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   Разработал учитель математики</a:t>
            </a:r>
          </a:p>
          <a:p>
            <a:r>
              <a:rPr lang="ru-RU" sz="2400" b="1" i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   Федотов С.П.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EB55E6B-6CA7-4DF2-BA79-386DD6896B29}"/>
              </a:ext>
            </a:extLst>
          </p:cNvPr>
          <p:cNvSpPr txBox="1"/>
          <p:nvPr/>
        </p:nvSpPr>
        <p:spPr>
          <a:xfrm>
            <a:off x="1961321" y="238155"/>
            <a:ext cx="7633254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000" b="1" i="1" dirty="0">
                <a:latin typeface="Bahnschrift SemiBold Condensed" panose="020B0502040204020203" pitchFamily="34" charset="0"/>
              </a:rPr>
              <a:t>Муниципальное бюджетное образовательное учреждение «СОШ № 31» г. Чебоксары</a:t>
            </a:r>
          </a:p>
        </p:txBody>
      </p:sp>
    </p:spTree>
    <p:extLst>
      <p:ext uri="{BB962C8B-B14F-4D97-AF65-F5344CB8AC3E}">
        <p14:creationId xmlns:p14="http://schemas.microsoft.com/office/powerpoint/2010/main" val="22993462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4782B3-294F-4209-9FFC-D75E837573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0" name="Picture 2" descr="Презентация по теме:&quot;Распределительное свойство умножения&quot;">
            <a:extLst>
              <a:ext uri="{FF2B5EF4-FFF2-40B4-BE49-F238E27FC236}">
                <a16:creationId xmlns:a16="http://schemas.microsoft.com/office/drawing/2014/main" id="{97E5A77C-8C5E-4354-B3FF-3F9004D066B0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38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152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23BB7B19-9682-4361-88FA-ED1AB89B43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043" y="0"/>
            <a:ext cx="11661913" cy="6947453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9A35795E-34F8-4593-8ACD-31D27F4BA2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26912"/>
            <a:ext cx="10515600" cy="435133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220000"/>
              </a:lnSpc>
              <a:buNone/>
            </a:pP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4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*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6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*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7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*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25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=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ru-RU" sz="14400" b="1" dirty="0">
                <a:solidFill>
                  <a:srgbClr val="C00000"/>
                </a:solidFill>
                <a:latin typeface="Arial Black" panose="020B0A04020102020204" pitchFamily="34" charset="0"/>
                <a:cs typeface="Dubai Light" panose="020B0303030403030204" pitchFamily="34" charset="-78"/>
              </a:rPr>
              <a:t>4200</a:t>
            </a:r>
            <a:endParaRPr lang="en-US" sz="14400" b="1" dirty="0">
              <a:solidFill>
                <a:srgbClr val="C00000"/>
              </a:solidFill>
              <a:latin typeface="Arial Black" panose="020B0A04020102020204" pitchFamily="34" charset="0"/>
              <a:cs typeface="Dubai Light" panose="020B0303030403030204" pitchFamily="34" charset="-78"/>
            </a:endParaRPr>
          </a:p>
          <a:p>
            <a:pPr marL="0" indent="0">
              <a:lnSpc>
                <a:spcPct val="220000"/>
              </a:lnSpc>
              <a:buNone/>
            </a:pP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58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+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79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+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12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+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21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=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ru-RU" sz="14400" b="1" dirty="0">
                <a:solidFill>
                  <a:srgbClr val="C00000"/>
                </a:solidFill>
                <a:latin typeface="Arial Black" panose="020B0A04020102020204" pitchFamily="34" charset="0"/>
                <a:cs typeface="Dubai Light" panose="020B0303030403030204" pitchFamily="34" charset="-78"/>
              </a:rPr>
              <a:t>170</a:t>
            </a:r>
            <a:endParaRPr lang="en-US" sz="14400" b="1" dirty="0">
              <a:solidFill>
                <a:srgbClr val="C00000"/>
              </a:solidFill>
              <a:latin typeface="Arial Black" panose="020B0A04020102020204" pitchFamily="34" charset="0"/>
              <a:cs typeface="Dubai Light" panose="020B0303030403030204" pitchFamily="34" charset="-78"/>
            </a:endParaRPr>
          </a:p>
          <a:p>
            <a:pPr marL="0" indent="0">
              <a:lnSpc>
                <a:spcPct val="220000"/>
              </a:lnSpc>
              <a:buNone/>
            </a:pP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14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*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4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+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16*4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=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ru-RU" sz="14400" b="1" dirty="0">
                <a:solidFill>
                  <a:srgbClr val="C00000"/>
                </a:solidFill>
                <a:latin typeface="Arial Black" panose="020B0A04020102020204" pitchFamily="34" charset="0"/>
                <a:cs typeface="Dubai Light" panose="020B0303030403030204" pitchFamily="34" charset="-78"/>
              </a:rPr>
              <a:t>120</a:t>
            </a:r>
            <a:endParaRPr lang="en-US" sz="14400" b="1" dirty="0">
              <a:solidFill>
                <a:srgbClr val="C00000"/>
              </a:solidFill>
              <a:latin typeface="Arial Black" panose="020B0A04020102020204" pitchFamily="34" charset="0"/>
              <a:cs typeface="Dubai Light" panose="020B0303030403030204" pitchFamily="34" charset="-78"/>
            </a:endParaRPr>
          </a:p>
          <a:p>
            <a:pPr marL="0" indent="0">
              <a:lnSpc>
                <a:spcPct val="220000"/>
              </a:lnSpc>
              <a:buNone/>
            </a:pP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5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*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(30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-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2)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=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</a:t>
            </a:r>
            <a:r>
              <a:rPr lang="ru-RU" sz="14400" b="1" dirty="0">
                <a:solidFill>
                  <a:srgbClr val="C00000"/>
                </a:solidFill>
                <a:latin typeface="Arial Black" panose="020B0A04020102020204" pitchFamily="34" charset="0"/>
                <a:cs typeface="Dubai Light" panose="020B0303030403030204" pitchFamily="34" charset="-78"/>
              </a:rPr>
              <a:t>140</a:t>
            </a:r>
            <a:endParaRPr lang="en-US" sz="14400" b="1" dirty="0">
              <a:solidFill>
                <a:srgbClr val="C00000"/>
              </a:solidFill>
              <a:latin typeface="Arial Black" panose="020B0A04020102020204" pitchFamily="34" charset="0"/>
              <a:cs typeface="Dubai Light" panose="020B0303030403030204" pitchFamily="34" charset="-78"/>
            </a:endParaRPr>
          </a:p>
          <a:p>
            <a:pPr marL="0" indent="0">
              <a:lnSpc>
                <a:spcPct val="220000"/>
              </a:lnSpc>
              <a:buNone/>
            </a:pP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21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* </a:t>
            </a:r>
            <a:r>
              <a:rPr lang="en-US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20</a:t>
            </a:r>
            <a:r>
              <a:rPr lang="ru-RU" sz="14400" b="1" dirty="0">
                <a:latin typeface="Arial Black" panose="020B0A04020102020204" pitchFamily="34" charset="0"/>
                <a:cs typeface="Dubai Light" panose="020B0303030403030204" pitchFamily="34" charset="-78"/>
              </a:rPr>
              <a:t> : 2 = </a:t>
            </a:r>
            <a:r>
              <a:rPr lang="ru-RU" sz="14400" b="1" dirty="0">
                <a:solidFill>
                  <a:srgbClr val="C00000"/>
                </a:solidFill>
                <a:latin typeface="Arial Black" panose="020B0A04020102020204" pitchFamily="34" charset="0"/>
                <a:cs typeface="Dubai Light" panose="020B0303030403030204" pitchFamily="34" charset="-78"/>
              </a:rPr>
              <a:t>210</a:t>
            </a:r>
            <a:endParaRPr lang="en-US" sz="14400" b="1" dirty="0">
              <a:solidFill>
                <a:srgbClr val="C00000"/>
              </a:solidFill>
              <a:latin typeface="Arial Black" panose="020B0A04020102020204" pitchFamily="34" charset="0"/>
              <a:cs typeface="Dubai Light" panose="020B0303030403030204" pitchFamily="34" charset="-78"/>
            </a:endParaRPr>
          </a:p>
          <a:p>
            <a:pPr marL="0" indent="0">
              <a:buNone/>
            </a:pPr>
            <a:endParaRPr lang="ru-RU" sz="3600" b="1" dirty="0">
              <a:latin typeface="Arial Black" panose="020B0A04020102020204" pitchFamily="34" charset="0"/>
              <a:cs typeface="Dubai Light" panose="020B0303030403030204" pitchFamily="34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8500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Объект 3">
            <a:extLst>
              <a:ext uri="{FF2B5EF4-FFF2-40B4-BE49-F238E27FC236}">
                <a16:creationId xmlns:a16="http://schemas.microsoft.com/office/drawing/2014/main" id="{68E20152-E5D8-4D60-A14B-345788491A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38" y="0"/>
            <a:ext cx="12034482" cy="6858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AB12E994-83E0-4916-BC52-53A1AFF0A5F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7548"/>
            <a:ext cx="1192695" cy="963697"/>
          </a:xfrm>
          <a:prstGeom prst="rect">
            <a:avLst/>
          </a:prstGeom>
        </p:spPr>
      </p:pic>
      <p:pic>
        <p:nvPicPr>
          <p:cNvPr id="14" name="Рисунок 13">
            <a:extLst>
              <a:ext uri="{FF2B5EF4-FFF2-40B4-BE49-F238E27FC236}">
                <a16:creationId xmlns:a16="http://schemas.microsoft.com/office/drawing/2014/main" id="{EE1C5C39-5C4E-48C8-9169-5FC5B4814E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" y="1033553"/>
            <a:ext cx="1192695" cy="963697"/>
          </a:xfrm>
          <a:prstGeom prst="rect">
            <a:avLst/>
          </a:prstGeom>
        </p:spPr>
      </p:pic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32CEDF89-C850-44BB-B6C6-603F8F268D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" y="1966904"/>
            <a:ext cx="1192695" cy="963697"/>
          </a:xfrm>
          <a:prstGeom prst="rect">
            <a:avLst/>
          </a:prstGeom>
        </p:spPr>
      </p:pic>
      <p:pic>
        <p:nvPicPr>
          <p:cNvPr id="16" name="Рисунок 15">
            <a:extLst>
              <a:ext uri="{FF2B5EF4-FFF2-40B4-BE49-F238E27FC236}">
                <a16:creationId xmlns:a16="http://schemas.microsoft.com/office/drawing/2014/main" id="{0F663575-F943-4A70-ADDA-360C7DFE0A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" y="2930354"/>
            <a:ext cx="1192695" cy="963697"/>
          </a:xfrm>
          <a:prstGeom prst="rect">
            <a:avLst/>
          </a:prstGeom>
        </p:spPr>
      </p:pic>
      <p:pic>
        <p:nvPicPr>
          <p:cNvPr id="17" name="Рисунок 16">
            <a:extLst>
              <a:ext uri="{FF2B5EF4-FFF2-40B4-BE49-F238E27FC236}">
                <a16:creationId xmlns:a16="http://schemas.microsoft.com/office/drawing/2014/main" id="{A3EF1280-5FA9-4A45-8279-F65CE883D53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91" y="3897052"/>
            <a:ext cx="1192695" cy="963697"/>
          </a:xfrm>
          <a:prstGeom prst="rect">
            <a:avLst/>
          </a:prstGeom>
        </p:spPr>
      </p:pic>
      <p:pic>
        <p:nvPicPr>
          <p:cNvPr id="18" name="Рисунок 17">
            <a:extLst>
              <a:ext uri="{FF2B5EF4-FFF2-40B4-BE49-F238E27FC236}">
                <a16:creationId xmlns:a16="http://schemas.microsoft.com/office/drawing/2014/main" id="{DC6A8A7B-0D9E-4BDC-A3EF-7D318465AE9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7" y="4830403"/>
            <a:ext cx="1192695" cy="963697"/>
          </a:xfrm>
          <a:prstGeom prst="rect">
            <a:avLst/>
          </a:prstGeom>
        </p:spPr>
      </p:pic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07A47A1E-3645-4612-9C7B-8A63FAB7B7D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992" y="5766755"/>
            <a:ext cx="1192695" cy="963697"/>
          </a:xfrm>
          <a:prstGeom prst="rect">
            <a:avLst/>
          </a:prstGeo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114D637-89A8-4DAF-896D-754E58F78C8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8247" y="3750366"/>
            <a:ext cx="4573753" cy="2980086"/>
          </a:xfrm>
          <a:prstGeom prst="rect">
            <a:avLst/>
          </a:prstGeom>
        </p:spPr>
      </p:pic>
      <p:sp>
        <p:nvSpPr>
          <p:cNvPr id="20" name="Объект 19">
            <a:extLst>
              <a:ext uri="{FF2B5EF4-FFF2-40B4-BE49-F238E27FC236}">
                <a16:creationId xmlns:a16="http://schemas.microsoft.com/office/drawing/2014/main" id="{65D6B096-04D0-4CE2-8689-9AA704A3D3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6278" y="127548"/>
            <a:ext cx="9660834" cy="6049415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         </a:t>
            </a: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Дедка </a:t>
            </a:r>
            <a:r>
              <a:rPr lang="ru-RU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ввдвое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сильнее Бабки. Бабка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втрое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сильнее Внучки. Внучка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вчетверо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сильнее Жучки .Жучка 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впятеро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сильнее кошки, Кошка вшестеро сильнее мышки.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Дедка, Бабка, Внучка, Жучка, Кошка и Мышка могут вытянуть репку. А без Мышки- не могут.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Сколько нужно позвать Мышек, чтобы они смогли вытянуть репку?</a:t>
            </a:r>
          </a:p>
        </p:txBody>
      </p:sp>
    </p:spTree>
    <p:extLst>
      <p:ext uri="{BB962C8B-B14F-4D97-AF65-F5344CB8AC3E}">
        <p14:creationId xmlns:p14="http://schemas.microsoft.com/office/powerpoint/2010/main" val="1957653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9AE0CA-D023-4313-A0FD-1A9288B1C0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FDFD3CF7-1BB8-480F-AD62-FFC89C3770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9726" y="0"/>
            <a:ext cx="11659245" cy="6858000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E4DC1A9B-569B-48B7-817A-6E37F8B8CCB2}"/>
              </a:ext>
            </a:extLst>
          </p:cNvPr>
          <p:cNvSpPr/>
          <p:nvPr/>
        </p:nvSpPr>
        <p:spPr>
          <a:xfrm>
            <a:off x="838200" y="1518082"/>
            <a:ext cx="826141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5400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Номера верных ответов:</a:t>
            </a:r>
            <a:r>
              <a:rPr lang="ru-RU" sz="4000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algn="ctr"/>
            <a:r>
              <a:rPr lang="ru-RU" sz="4000" b="1" dirty="0">
                <a:solidFill>
                  <a:srgbClr val="181818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 </a:t>
            </a:r>
            <a:r>
              <a:rPr lang="ru-RU" sz="7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2 ,  4 ,  1,  4</a:t>
            </a:r>
            <a:endParaRPr lang="ru-RU" sz="7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54383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9E553C-8A9D-49B3-BBAB-FB40689CB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3B189AA7-DD4B-4CC4-B379-76B59DD3C2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19270" y="0"/>
            <a:ext cx="12192000" cy="6818051"/>
          </a:xfrm>
          <a:prstGeom prst="rect">
            <a:avLst/>
          </a:prstGeom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22A021A0-2CC7-49D1-9CD3-2C40D9EC03AA}"/>
              </a:ext>
            </a:extLst>
          </p:cNvPr>
          <p:cNvSpPr/>
          <p:nvPr/>
        </p:nvSpPr>
        <p:spPr>
          <a:xfrm>
            <a:off x="3048000" y="329530"/>
            <a:ext cx="6096000" cy="625607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2800" b="1" i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Итог урока:</a:t>
            </a:r>
            <a:endParaRPr lang="ru-RU" sz="2800" b="1" i="1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сегодня я узнал…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было интересно…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было трудно…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выполнял задания…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понял, что…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теперь я могу…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почувствовал, что…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приобрел…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научился…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 меня получилось …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смог…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попробую…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1000"/>
              </a:spcAft>
            </a:pPr>
            <a:r>
              <a:rPr lang="ru-RU" sz="20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мне захотелось… </a:t>
            </a:r>
            <a:endParaRPr lang="ru-RU" sz="2000" b="1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1015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195</Words>
  <Application>Microsoft Office PowerPoint</Application>
  <PresentationFormat>Широкоэкранный</PresentationFormat>
  <Paragraphs>31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Bahnschrift SemiBold Condensed</vt:lpstr>
      <vt:lpstr>Calibri</vt:lpstr>
      <vt:lpstr>Calibri Light</vt:lpstr>
      <vt:lpstr>Dubai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пк</dc:creator>
  <cp:lastModifiedBy>пк</cp:lastModifiedBy>
  <cp:revision>10</cp:revision>
  <dcterms:created xsi:type="dcterms:W3CDTF">2023-10-31T08:54:29Z</dcterms:created>
  <dcterms:modified xsi:type="dcterms:W3CDTF">2023-10-31T10:17:13Z</dcterms:modified>
</cp:coreProperties>
</file>