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8" r:id="rId4"/>
    <p:sldId id="279" r:id="rId5"/>
    <p:sldId id="266" r:id="rId6"/>
    <p:sldId id="270" r:id="rId7"/>
    <p:sldId id="273" r:id="rId8"/>
    <p:sldId id="280" r:id="rId9"/>
    <p:sldId id="274" r:id="rId10"/>
    <p:sldId id="275" r:id="rId11"/>
    <p:sldId id="276" r:id="rId12"/>
    <p:sldId id="27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6B07B6-A6E3-4258-A7DE-065AB612C936}" v="622" dt="2022-10-11T14:55:37.8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698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HOME\Downloads\videoplayback%20(6).mp4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01B047-FB91-4E35-4E41-CD2722412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5032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/>
                <a:cs typeface="Times New Roman"/>
              </a:rPr>
              <a:t>Методическая разработка </a:t>
            </a:r>
            <a:r>
              <a:rPr lang="ru-RU" sz="2400" smtClean="0">
                <a:latin typeface="Times New Roman"/>
                <a:cs typeface="Times New Roman"/>
              </a:rPr>
              <a:t>внеклассного мероприятия</a:t>
            </a:r>
            <a:r>
              <a:rPr lang="ru-RU" sz="2400" smtClean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на тему:</a:t>
            </a:r>
            <a:br>
              <a:rPr lang="ru-RU" sz="2400" dirty="0">
                <a:latin typeface="Times New Roman"/>
                <a:cs typeface="Times New Roman"/>
              </a:rPr>
            </a:br>
            <a:r>
              <a:rPr lang="ru-RU" sz="2400" dirty="0">
                <a:latin typeface="Times New Roman"/>
                <a:cs typeface="Times New Roman"/>
              </a:rPr>
              <a:t>" </a:t>
            </a:r>
            <a:r>
              <a:rPr lang="ru-RU" sz="2400" dirty="0" smtClean="0">
                <a:latin typeface="Times New Roman"/>
                <a:cs typeface="Times New Roman"/>
              </a:rPr>
              <a:t>Подвиг и любовь к Родине"</a:t>
            </a:r>
            <a:r>
              <a:rPr lang="ru-RU" sz="2400">
                <a:latin typeface="Times New Roman"/>
                <a:cs typeface="Times New Roman"/>
              </a:rPr>
              <a:t/>
            </a:r>
            <a:br>
              <a:rPr lang="ru-RU" sz="2400">
                <a:latin typeface="Times New Roman"/>
                <a:cs typeface="Times New Roman"/>
              </a:rPr>
            </a:br>
            <a:r>
              <a:rPr lang="ru-RU" sz="2400" smtClean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по предмету "Основы духовно-нравственной культуры народов России"</a:t>
            </a:r>
            <a:br>
              <a:rPr lang="ru-RU" sz="2400" dirty="0">
                <a:latin typeface="Times New Roman"/>
                <a:cs typeface="Times New Roman"/>
              </a:rPr>
            </a:br>
            <a:r>
              <a:rPr lang="ru-RU" sz="2400" dirty="0">
                <a:latin typeface="Times New Roman"/>
                <a:cs typeface="Times New Roman"/>
              </a:rPr>
              <a:t>для учащихся 5 классов</a:t>
            </a:r>
            <a:br>
              <a:rPr lang="ru-RU" sz="2400" dirty="0">
                <a:latin typeface="Times New Roman"/>
                <a:cs typeface="Times New Roman"/>
              </a:rPr>
            </a:br>
            <a:r>
              <a:rPr lang="ru-RU" sz="2400" dirty="0">
                <a:latin typeface="Times New Roman"/>
                <a:ea typeface="+mj-lt"/>
                <a:cs typeface="Times New Roman"/>
              </a:rPr>
              <a:t>МАОУ СОШ № 15</a:t>
            </a:r>
            <a:br>
              <a:rPr lang="ru-RU" sz="2400" dirty="0">
                <a:latin typeface="Times New Roman"/>
                <a:ea typeface="+mj-lt"/>
                <a:cs typeface="Times New Roman"/>
              </a:rPr>
            </a:br>
            <a:r>
              <a:rPr lang="ru-RU" sz="2400" dirty="0">
                <a:latin typeface="Times New Roman"/>
                <a:ea typeface="+mj-lt"/>
                <a:cs typeface="Times New Roman"/>
              </a:rPr>
              <a:t>Московской области</a:t>
            </a:r>
            <a:br>
              <a:rPr lang="ru-RU" sz="2400" dirty="0">
                <a:latin typeface="Times New Roman"/>
                <a:ea typeface="+mj-lt"/>
                <a:cs typeface="Times New Roman"/>
              </a:rPr>
            </a:br>
            <a:r>
              <a:rPr lang="ru-RU" sz="2400" dirty="0">
                <a:latin typeface="Times New Roman"/>
                <a:ea typeface="+mj-lt"/>
                <a:cs typeface="Times New Roman"/>
              </a:rPr>
              <a:t/>
            </a:r>
            <a:br>
              <a:rPr lang="ru-RU" sz="2400" dirty="0">
                <a:latin typeface="Times New Roman"/>
                <a:ea typeface="+mj-lt"/>
                <a:cs typeface="Times New Roman"/>
              </a:rPr>
            </a:br>
            <a:r>
              <a:rPr lang="ru-RU" sz="2000" dirty="0">
                <a:latin typeface="Times New Roman"/>
                <a:ea typeface="+mj-lt"/>
                <a:cs typeface="Times New Roman"/>
              </a:rPr>
              <a:t/>
            </a:r>
            <a:br>
              <a:rPr lang="ru-RU" sz="2000" dirty="0">
                <a:latin typeface="Times New Roman"/>
                <a:ea typeface="+mj-lt"/>
                <a:cs typeface="Times New Roman"/>
              </a:rPr>
            </a:br>
            <a:r>
              <a:rPr lang="ru-RU" sz="2000" dirty="0">
                <a:latin typeface="Times New Roman"/>
                <a:ea typeface="+mj-lt"/>
                <a:cs typeface="Times New Roman"/>
              </a:rPr>
              <a:t/>
            </a:r>
            <a:br>
              <a:rPr lang="ru-RU" sz="2000" dirty="0">
                <a:latin typeface="Times New Roman"/>
                <a:ea typeface="+mj-lt"/>
                <a:cs typeface="Times New Roman"/>
              </a:rPr>
            </a:br>
            <a:r>
              <a:rPr lang="ru-RU" sz="2000" dirty="0">
                <a:latin typeface="Times New Roman"/>
                <a:ea typeface="+mj-lt"/>
                <a:cs typeface="Times New Roman"/>
              </a:rPr>
              <a:t/>
            </a:r>
            <a:br>
              <a:rPr lang="ru-RU" sz="2000" dirty="0">
                <a:latin typeface="Times New Roman"/>
                <a:ea typeface="+mj-lt"/>
                <a:cs typeface="Times New Roman"/>
              </a:rPr>
            </a:br>
            <a:r>
              <a:rPr lang="ru-RU" sz="2000" dirty="0">
                <a:latin typeface="Times New Roman"/>
                <a:ea typeface="+mj-lt"/>
                <a:cs typeface="Times New Roman"/>
              </a:rPr>
              <a:t/>
            </a:r>
            <a:br>
              <a:rPr lang="ru-RU" sz="2000" dirty="0">
                <a:latin typeface="Times New Roman"/>
                <a:ea typeface="+mj-lt"/>
                <a:cs typeface="Times New Roman"/>
              </a:rPr>
            </a:br>
            <a:r>
              <a:rPr lang="ru-RU" sz="2000" dirty="0">
                <a:latin typeface="Times New Roman"/>
                <a:ea typeface="+mj-lt"/>
                <a:cs typeface="Times New Roman"/>
              </a:rPr>
              <a:t/>
            </a:r>
            <a:br>
              <a:rPr lang="ru-RU" sz="2000" dirty="0">
                <a:latin typeface="Times New Roman"/>
                <a:ea typeface="+mj-lt"/>
                <a:cs typeface="Times New Roman"/>
              </a:rPr>
            </a:br>
            <a:endParaRPr lang="ru-RU" sz="2000" dirty="0">
              <a:latin typeface="Times New Roman"/>
              <a:ea typeface="+mj-lt"/>
              <a:cs typeface="Times New Roman"/>
            </a:endParaRPr>
          </a:p>
          <a:p>
            <a:r>
              <a:rPr lang="ru-RU" sz="1600" dirty="0">
                <a:latin typeface="Times New Roman"/>
                <a:cs typeface="Calibri Light"/>
              </a:rPr>
              <a:t>                                                                                                                                                 Колмакова Ирина Юрьевна,</a:t>
            </a:r>
            <a:br>
              <a:rPr lang="ru-RU" sz="1600" dirty="0">
                <a:latin typeface="Times New Roman"/>
                <a:cs typeface="Calibri Light"/>
              </a:rPr>
            </a:br>
            <a:r>
              <a:rPr lang="ru-RU" sz="1600" dirty="0">
                <a:latin typeface="Times New Roman"/>
                <a:cs typeface="Calibri Light"/>
              </a:rPr>
              <a:t>                                                                                                                                                 </a:t>
            </a:r>
            <a:r>
              <a:rPr lang="ru-RU" sz="1600" dirty="0" err="1">
                <a:latin typeface="Times New Roman"/>
                <a:cs typeface="Calibri Light"/>
              </a:rPr>
              <a:t>г.о</a:t>
            </a:r>
            <a:r>
              <a:rPr lang="ru-RU" sz="1600" dirty="0">
                <a:latin typeface="Times New Roman"/>
                <a:cs typeface="Calibri Light"/>
              </a:rPr>
              <a:t>. Балашиха,</a:t>
            </a:r>
            <a:r>
              <a:rPr lang="en-US" dirty="0"/>
              <a:t/>
            </a:r>
            <a:br>
              <a:rPr lang="en-US" dirty="0"/>
            </a:br>
            <a:r>
              <a:rPr lang="ru-RU" sz="1600" dirty="0">
                <a:latin typeface="Times New Roman"/>
                <a:cs typeface="Calibri Light"/>
              </a:rPr>
              <a:t>                                                                                                                                                 МАОУ СОШ № 15</a:t>
            </a:r>
          </a:p>
        </p:txBody>
      </p:sp>
    </p:spTree>
    <p:extLst>
      <p:ext uri="{BB962C8B-B14F-4D97-AF65-F5344CB8AC3E}">
        <p14:creationId xmlns:p14="http://schemas.microsoft.com/office/powerpoint/2010/main" xmlns="" val="3699762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2995"/>
            <a:ext cx="10515600" cy="8814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Герои нашего времени…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Ими гордится Россия!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 декабря- День Героев России!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508" y="1178012"/>
            <a:ext cx="11005751" cy="55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305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Сильные духом крепче стены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https://youtu.be/jgFKhV_8iJg</a:t>
            </a:r>
            <a:endParaRPr lang="ru-RU" sz="2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172" y="1819923"/>
            <a:ext cx="3426780" cy="24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2606" y="1864310"/>
            <a:ext cx="3897297" cy="237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https://i.mycdn.me/videoPreview?id=781812894219&amp;type=37&amp;idx=8&amp;tkn=RDcnAqiplLwSO5JES3x6OP0Ou5k&amp;fn=external_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4191" y="1784412"/>
            <a:ext cx="3693110" cy="2432481"/>
          </a:xfrm>
          <a:prstGeom prst="rect">
            <a:avLst/>
          </a:prstGeom>
          <a:noFill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2660" y="4412201"/>
            <a:ext cx="3426781" cy="231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92606" y="4376692"/>
            <a:ext cx="3941685" cy="231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6334" y="4385569"/>
            <a:ext cx="3737500" cy="23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Анкета для учащихся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1. Что значит быть патриотом сегодня?</a:t>
            </a:r>
          </a:p>
          <a:p>
            <a:pPr>
              <a:buNone/>
            </a:pPr>
            <a:r>
              <a:rPr lang="ru-RU" dirty="0" smtClean="0"/>
              <a:t>2. Есть ли место подвигу в современной жизни?</a:t>
            </a:r>
          </a:p>
          <a:p>
            <a:pPr>
              <a:buNone/>
            </a:pPr>
            <a:r>
              <a:rPr lang="ru-RU" dirty="0" smtClean="0"/>
              <a:t>3. Кто он герой 21 века?</a:t>
            </a:r>
          </a:p>
          <a:p>
            <a:pPr>
              <a:buNone/>
            </a:pPr>
            <a:r>
              <a:rPr lang="ru-RU" dirty="0" smtClean="0"/>
              <a:t>4. Какие чувства вы испытываете, когда слышите гимн РФ?</a:t>
            </a:r>
          </a:p>
          <a:p>
            <a:pPr>
              <a:buNone/>
            </a:pPr>
            <a:r>
              <a:rPr lang="ru-RU" dirty="0" smtClean="0"/>
              <a:t>5. Назовите пословицы на тему любви к Родине.</a:t>
            </a:r>
          </a:p>
          <a:p>
            <a:pPr>
              <a:buNone/>
            </a:pPr>
            <a:r>
              <a:rPr lang="ru-RU" dirty="0" smtClean="0"/>
              <a:t>6. На уроках каких предметов мы можем ещё поговорить о патриотизме?</a:t>
            </a:r>
          </a:p>
          <a:p>
            <a:pPr>
              <a:buNone/>
            </a:pPr>
            <a:r>
              <a:rPr lang="ru-RU" dirty="0" smtClean="0"/>
              <a:t>7. Как ведет себя патриот, если Родина в опасности?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5AA48F-2219-9DCD-E002-FD862E2B4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390" y="316897"/>
            <a:ext cx="10515600" cy="15562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«Нет больше той любви,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если кто положит душу свою за друзей своих».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Подвиг и  любовь к Родине.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/>
              <a:cs typeface="Times New Roman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68685F2-1488-1E1B-F87E-361FB2DAE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0528"/>
            <a:ext cx="10515600" cy="4836435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endParaRPr lang="ru-RU" sz="1800" dirty="0" smtClean="0">
              <a:latin typeface="Times New Roman"/>
              <a:cs typeface="Calibri"/>
            </a:endParaRPr>
          </a:p>
          <a:p>
            <a:pPr>
              <a:buNone/>
            </a:pPr>
            <a:r>
              <a:rPr lang="ru-RU" sz="1800" dirty="0" smtClean="0">
                <a:latin typeface="Times New Roman"/>
                <a:cs typeface="Calibri"/>
              </a:rPr>
              <a:t>      Цели</a:t>
            </a:r>
            <a:r>
              <a:rPr lang="ru-RU" sz="1800" dirty="0">
                <a:latin typeface="Times New Roman"/>
                <a:cs typeface="Calibri"/>
              </a:rPr>
              <a:t>:</a:t>
            </a:r>
          </a:p>
          <a:p>
            <a:r>
              <a:rPr lang="ru-RU" sz="1800" dirty="0">
                <a:latin typeface="Times New Roman"/>
                <a:cs typeface="Calibri"/>
              </a:rPr>
              <a:t>Формирование социально-активной личности, приобщение к духовно-нравственным ценностям и достижениям культуры России, </a:t>
            </a:r>
            <a:endParaRPr lang="ru-RU" sz="1800" dirty="0" smtClean="0">
              <a:latin typeface="Times New Roman"/>
              <a:cs typeface="Calibri"/>
            </a:endParaRPr>
          </a:p>
          <a:p>
            <a:r>
              <a:rPr lang="ru-RU" sz="1800" dirty="0" smtClean="0">
                <a:latin typeface="Times New Roman"/>
                <a:cs typeface="Calibri"/>
              </a:rPr>
              <a:t>воспитание </a:t>
            </a:r>
            <a:r>
              <a:rPr lang="ru-RU" sz="1800" dirty="0">
                <a:latin typeface="Times New Roman"/>
                <a:cs typeface="Calibri"/>
              </a:rPr>
              <a:t>личности творческой, с чувством ответственности за судьбу своей страны, воспитание на примере гражданской позиции </a:t>
            </a:r>
            <a:endParaRPr lang="ru-RU" sz="1800" dirty="0" smtClean="0">
              <a:latin typeface="Times New Roman"/>
              <a:cs typeface="Calibri"/>
            </a:endParaRPr>
          </a:p>
          <a:p>
            <a:r>
              <a:rPr lang="ru-RU" sz="1800" dirty="0" smtClean="0">
                <a:latin typeface="Times New Roman"/>
                <a:cs typeface="Calibri"/>
              </a:rPr>
              <a:t>защитников </a:t>
            </a:r>
            <a:r>
              <a:rPr lang="ru-RU" sz="1800" dirty="0">
                <a:latin typeface="Times New Roman"/>
                <a:cs typeface="Calibri"/>
              </a:rPr>
              <a:t>отечества в разные периоды  нашей истории.</a:t>
            </a:r>
          </a:p>
          <a:p>
            <a:pPr>
              <a:buNone/>
            </a:pPr>
            <a:r>
              <a:rPr lang="ru-RU" sz="1800" dirty="0" smtClean="0">
                <a:latin typeface="Times New Roman"/>
                <a:cs typeface="Calibri"/>
              </a:rPr>
              <a:t>      Задачи</a:t>
            </a:r>
            <a:r>
              <a:rPr lang="ru-RU" sz="1800" dirty="0">
                <a:latin typeface="Times New Roman"/>
                <a:cs typeface="Calibri"/>
              </a:rPr>
              <a:t>:</a:t>
            </a:r>
          </a:p>
          <a:p>
            <a:r>
              <a:rPr lang="ru-RU" sz="1800" dirty="0">
                <a:latin typeface="Times New Roman"/>
                <a:cs typeface="Calibri"/>
              </a:rPr>
              <a:t>Овладение предметными компетенциями, работа с понятиями: долг, ответственность, свобода, моральный выбор, патриотизм, обязанность</a:t>
            </a:r>
            <a:r>
              <a:rPr lang="ru-RU" sz="1800" dirty="0" smtClean="0">
                <a:latin typeface="Times New Roman"/>
                <a:cs typeface="Calibri"/>
              </a:rPr>
              <a:t>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Определение непрерывности исторического процесса; развитие навыков анализировать, дискутировать, выражать свое мнение;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Знакомство с героями былых времен и современными героями нашего времени.</a:t>
            </a:r>
          </a:p>
          <a:p>
            <a:endParaRPr lang="ru-RU" sz="1800" dirty="0">
              <a:latin typeface="Times New Roman"/>
              <a:cs typeface="Calibri"/>
            </a:endParaRPr>
          </a:p>
          <a:p>
            <a:pPr>
              <a:buNone/>
            </a:pPr>
            <a:r>
              <a:rPr lang="ru-RU" sz="1800" dirty="0" smtClean="0">
                <a:latin typeface="Times New Roman"/>
                <a:cs typeface="Calibri"/>
              </a:rPr>
              <a:t>     Средства обучения: -презентация</a:t>
            </a:r>
          </a:p>
          <a:p>
            <a:pPr>
              <a:buNone/>
            </a:pPr>
            <a:r>
              <a:rPr lang="ru-RU" sz="1800" dirty="0" smtClean="0">
                <a:latin typeface="Times New Roman"/>
                <a:cs typeface="Calibri"/>
              </a:rPr>
              <a:t>                                       -показ мультфильма: Сильные духом крепче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стены                                               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- раздаточный материал к уроку (анкетирование);</a:t>
            </a:r>
          </a:p>
          <a:p>
            <a:pPr>
              <a:buNone/>
            </a:pPr>
            <a:endParaRPr lang="ru-RU" sz="1800" dirty="0" smtClean="0">
              <a:latin typeface="Times New Roman"/>
              <a:cs typeface="Calibri"/>
            </a:endParaRPr>
          </a:p>
          <a:p>
            <a:pPr>
              <a:buNone/>
            </a:pPr>
            <a:r>
              <a:rPr lang="ru-RU" sz="1800" dirty="0" smtClean="0">
                <a:latin typeface="Times New Roman"/>
                <a:cs typeface="Calibri"/>
              </a:rPr>
              <a:t>Технология- личностно-ориентированная</a:t>
            </a:r>
          </a:p>
          <a:p>
            <a:pPr>
              <a:buNone/>
            </a:pPr>
            <a:r>
              <a:rPr lang="ru-RU" sz="1800" dirty="0" smtClean="0">
                <a:latin typeface="Times New Roman"/>
                <a:cs typeface="Calibri"/>
              </a:rPr>
              <a:t>Виды деятельности: беседа, анкетирование, отзыв</a:t>
            </a:r>
          </a:p>
          <a:p>
            <a:pPr>
              <a:buNone/>
            </a:pPr>
            <a:r>
              <a:rPr lang="ru-RU" sz="1800" dirty="0" smtClean="0">
                <a:latin typeface="Times New Roman"/>
                <a:cs typeface="Calibri"/>
              </a:rPr>
              <a:t>Форма работы: фронтальная</a:t>
            </a:r>
          </a:p>
          <a:p>
            <a:pPr>
              <a:buNone/>
            </a:pPr>
            <a:endParaRPr lang="ru-RU" sz="1800" dirty="0" smtClean="0">
              <a:latin typeface="Times New Roman"/>
              <a:cs typeface="Calibri"/>
            </a:endParaRPr>
          </a:p>
          <a:p>
            <a:pPr>
              <a:buNone/>
            </a:pPr>
            <a:endParaRPr lang="ru-RU" sz="1800" dirty="0">
              <a:latin typeface="Times New Roman"/>
              <a:cs typeface="Calibri"/>
            </a:endParaRPr>
          </a:p>
          <a:p>
            <a:endParaRPr lang="ru-RU" sz="1800" dirty="0">
              <a:latin typeface="Times New Roman"/>
              <a:cs typeface="Calibri"/>
            </a:endParaRPr>
          </a:p>
          <a:p>
            <a:endParaRPr lang="ru-R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0380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План урока.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с понятиями: патриотизм, подвиг, герой, долг, обязанность.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Духовно-нравственные ценности российского общества.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Герои нашего времени.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Просмотр мультфильма: «Сильные духом крепче стены»(обсуждение)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Анкетирование. Подведение итогов.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00800" y="3163330"/>
            <a:ext cx="51404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«Любовь к своей Родине - это не нечто отвлеченное; это -- любовь к своему городу, к своей местности, к памятникам ее культуры, гордость своей историей. &lt;…&gt; К патриотизму нельзя только призывать, его нужно заботливо воспитывать --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воспитывать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любовь к родным местам.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Д.С. Лихачев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448" y="741405"/>
            <a:ext cx="5736935" cy="525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260756" y="873211"/>
            <a:ext cx="48932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«Для граждан России особенно важны моральные устои. Именно они составляют стержень патриотизма, без этого России пришлось бы и о национальном суверенитете.»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В.В. Путин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0832" y="6285470"/>
            <a:ext cx="571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Владимир Владимирович Путин.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Конституция РФ, статья 59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Защита Отечества является долгом и обязанностью гражданина Российской Федерации.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Гражданин Российской Федерации несет военную службу в соответствии с федеральным законом.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Гражданин Российской Федерации в случае, если его убеждениям или вероисповеданию противоречит несение военной службы, а также в иных установленных федеральным законом случаях имеет право на замену ее альтернативной гражданской службой.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09961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Духовно-нравственные ценности российского общества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686757"/>
            <a:ext cx="3932237" cy="4864963"/>
          </a:xfrm>
        </p:spPr>
        <p:txBody>
          <a:bodyPr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Патриотизм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Социальная солидарность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Гражданственность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Семья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Труд и творчество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Наука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Традиционные российские религии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искусство и литература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Природа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человечество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6357" y="239697"/>
            <a:ext cx="6602987" cy="6618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107" y="168676"/>
            <a:ext cx="11469949" cy="646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playback (6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631091" y="197707"/>
            <a:ext cx="8773297" cy="6579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5309"/>
            <a:ext cx="10515600" cy="25212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Патриот-человек, преданный своему народу, любящий свое Отечество, готовый на жертвы и совершающий подвиги во имя интересов своей Родины.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Патриотизм проявляется: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991775"/>
            <a:ext cx="5181600" cy="3577699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 мирное время</a:t>
            </a:r>
          </a:p>
          <a:p>
            <a:pPr algn="ctr">
              <a:buNone/>
            </a:pPr>
            <a:r>
              <a:rPr lang="ru-RU" dirty="0" smtClean="0"/>
              <a:t>(назовите имена)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2894120"/>
            <a:ext cx="5181600" cy="328284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Во время войны</a:t>
            </a:r>
          </a:p>
          <a:p>
            <a:pPr algn="ctr">
              <a:buNone/>
            </a:pPr>
            <a:r>
              <a:rPr lang="ru-RU" dirty="0" smtClean="0"/>
              <a:t>(назовите события)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319</Words>
  <Application>Microsoft Office PowerPoint</Application>
  <PresentationFormat>Произвольный</PresentationFormat>
  <Paragraphs>64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Методическая разработка внеклассного мероприятия на тему: " Подвиг и любовь к Родине"  по предмету "Основы духовно-нравственной культуры народов России" для учащихся 5 классов МАОУ СОШ № 15 Московской области                                                                                                                                                         Колмакова Ирина Юрьевна,                                                                                                                                                  г.о. Балашиха,                                                                                                                                                  МАОУ СОШ № 15</vt:lpstr>
      <vt:lpstr>«Нет больше той любви,  как если кто положит душу свою за друзей своих». Подвиг и  любовь к Родине.    </vt:lpstr>
      <vt:lpstr>План урока.</vt:lpstr>
      <vt:lpstr>Слайд 4</vt:lpstr>
      <vt:lpstr>Конституция РФ, статья 59</vt:lpstr>
      <vt:lpstr>Духовно-нравственные ценности российского общества</vt:lpstr>
      <vt:lpstr>Слайд 7</vt:lpstr>
      <vt:lpstr>Слайд 8</vt:lpstr>
      <vt:lpstr>  Патриот-человек, преданный своему народу, любящий свое Отечество, готовый на жертвы и совершающий подвиги во имя интересов своей Родины.   Патриотизм проявляется: </vt:lpstr>
      <vt:lpstr>Герои нашего времени… Ими гордится Россия! 9 декабря- День Героев России!</vt:lpstr>
      <vt:lpstr>Сильные духом крепче стены https://youtu.be/jgFKhV_8iJg</vt:lpstr>
      <vt:lpstr>Анкета для учащихся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189</cp:revision>
  <dcterms:created xsi:type="dcterms:W3CDTF">2022-10-11T14:05:13Z</dcterms:created>
  <dcterms:modified xsi:type="dcterms:W3CDTF">2023-10-26T08:20:00Z</dcterms:modified>
</cp:coreProperties>
</file>