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3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E5E1C-56B1-4035-BA98-994CE47B40F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BB9360-983D-4B03-8597-11C103C3D1B0}" type="datetimeFigureOut">
              <a:rPr lang="ru-RU" smtClean="0"/>
              <a:t>25.07.2023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1916/main/" TargetMode="External"/><Relationship Id="rId2" Type="http://schemas.openxmlformats.org/officeDocument/2006/relationships/hyperlink" Target="http://vk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1607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1606687318_35-p-fon-dlya-prezentatsii-po-pravu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62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539365" y="2901137"/>
            <a:ext cx="7921253" cy="3152300"/>
            <a:chOff x="431" y="1797"/>
            <a:chExt cx="4944" cy="839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1" y="1886"/>
              <a:ext cx="494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76" y="1797"/>
              <a:ext cx="476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V     </a:t>
              </a: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блок </a:t>
              </a:r>
              <a:r>
                <a:rPr kumimoji="0" lang="en-US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         </a:t>
              </a: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«Право»</a:t>
              </a:r>
            </a:p>
            <a:p>
              <a:pPr lvl="0" algn="ctr"/>
              <a:r>
                <a:rPr lang="ru-RU" altLang="ru-RU" sz="2000" dirty="0">
                  <a:solidFill>
                    <a:srgbClr val="1210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Основы административного права в России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12100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443" y="1797"/>
              <a:ext cx="7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31" y="2109"/>
              <a:ext cx="494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Тема урока</a:t>
              </a:r>
              <a:endPara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latin typeface="Times New Roman" pitchFamily="18" charset="0"/>
                </a:rPr>
                <a:t>Административные </a:t>
              </a:r>
              <a:r>
                <a:rPr lang="ru-RU" alt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правоотношения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000" dirty="0">
                  <a:solidFill>
                    <a:srgbClr val="000000"/>
                  </a:solidFill>
                  <a:latin typeface="Times New Roman" pitchFamily="18" charset="0"/>
                </a:rPr>
                <a:t>У</a:t>
              </a: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latin typeface="Times New Roman" pitchFamily="18" charset="0"/>
                </a:rPr>
                <a:t>читель </a:t>
              </a: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latin typeface="Times New Roman" pitchFamily="18" charset="0"/>
                </a:rPr>
                <a:t>обществознания и истории Бердникова</a:t>
              </a:r>
              <a:r>
                <a:rPr kumimoji="0" lang="ru-RU" altLang="ru-RU" sz="20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latin typeface="Times New Roman" pitchFamily="18" charset="0"/>
                </a:rPr>
                <a:t> Т.В. </a:t>
              </a:r>
              <a:r>
                <a:rPr lang="ru-RU" altLang="ru-RU" sz="2000" baseline="0" dirty="0" smtClean="0">
                  <a:solidFill>
                    <a:srgbClr val="000000"/>
                  </a:solidFill>
                  <a:latin typeface="Times New Roman" pitchFamily="18" charset="0"/>
                </a:rPr>
                <a:t>ГБОУ РМЭ «Школа-интернат </a:t>
              </a:r>
              <a:r>
                <a:rPr lang="ru-RU" altLang="ru-RU" sz="2000" baseline="0" dirty="0" err="1" smtClean="0">
                  <a:solidFill>
                    <a:srgbClr val="000000"/>
                  </a:solidFill>
                  <a:latin typeface="Times New Roman" pitchFamily="18" charset="0"/>
                </a:rPr>
                <a:t>г.Козьмодемьянска</a:t>
              </a:r>
              <a:r>
                <a:rPr lang="ru-RU" altLang="ru-RU" sz="2000" baseline="0" dirty="0" smtClean="0">
                  <a:solidFill>
                    <a:srgbClr val="000000"/>
                  </a:solidFill>
                  <a:latin typeface="Times New Roman" pitchFamily="18" charset="0"/>
                </a:rPr>
                <a:t> «Дарование»</a:t>
              </a:r>
              <a:endPara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290" y="20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160" y="2022"/>
              <a:ext cx="7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04" y="2249"/>
              <a:ext cx="7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4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во всех сферах жизни </a:t>
            </a:r>
            <a:r>
              <a:rPr lang="ru-RU" sz="4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4400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78122"/>
              </p:ext>
            </p:extLst>
          </p:nvPr>
        </p:nvGraphicFramePr>
        <p:xfrm>
          <a:off x="395536" y="1628800"/>
          <a:ext cx="7848872" cy="478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139"/>
                <a:gridCol w="4249733"/>
              </a:tblGrid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жизни общества</a:t>
                      </a:r>
                      <a:endParaRPr lang="ru-RU" sz="2400" b="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 государственного управления</a:t>
                      </a:r>
                      <a:endParaRPr lang="ru-RU" sz="2400" b="0" dirty="0" smtClean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b="0" dirty="0">
                        <a:solidFill>
                          <a:srgbClr val="12100C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Экономическая</a:t>
                      </a:r>
                      <a:endParaRPr lang="ru-RU" sz="2400" b="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правовой базы для экономических решений.</a:t>
                      </a:r>
                      <a:endParaRPr lang="ru-RU" sz="240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Политическая</a:t>
                      </a:r>
                      <a:endParaRPr lang="ru-RU" sz="2400" b="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органами обороны, безопасности, иностранных дел и др.</a:t>
                      </a:r>
                      <a:endParaRPr lang="ru-RU" sz="240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 b="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Социально-культурная</a:t>
                      </a:r>
                      <a:endParaRPr lang="ru-RU" sz="2400" b="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образованием,</a:t>
                      </a:r>
                      <a:r>
                        <a:rPr lang="ru-RU" sz="2400" baseline="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защитой граждан.</a:t>
                      </a:r>
                      <a:endParaRPr lang="ru-RU" sz="240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наукой,</a:t>
                      </a:r>
                      <a:r>
                        <a:rPr lang="ru-RU" sz="2400" baseline="0" dirty="0" smtClean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культурой.</a:t>
                      </a:r>
                      <a:endParaRPr lang="ru-RU" sz="2400" dirty="0">
                        <a:solidFill>
                          <a:srgbClr val="12100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00087"/>
              </p:ext>
            </p:extLst>
          </p:nvPr>
        </p:nvGraphicFramePr>
        <p:xfrm>
          <a:off x="395536" y="377563"/>
          <a:ext cx="7920880" cy="555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790016">
                <a:tc>
                  <a:txBody>
                    <a:bodyPr/>
                    <a:lstStyle/>
                    <a:p>
                      <a:r>
                        <a:rPr lang="ru-RU" sz="3600" b="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административного права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53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органы исполнительной власти (правительство, министерства и ведомства, правоохранительные органы)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9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местного самоуправления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39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и некоммерческие организации,            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общественные объединения                                  и религиозные организации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10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Должностные лица названных органов и организаций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62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2100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граждане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8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права, как и другие социальные нормы, могут иметь формы:</a:t>
            </a:r>
            <a:br>
              <a:rPr lang="ru-RU" sz="28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ru-RU" alt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Запрещающие, </a:t>
            </a:r>
            <a:r>
              <a:rPr lang="ru-RU" alt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как предупреждение не совершать определенные действия (содержатся в Кодексе РФ об административных правонарушениях</a:t>
            </a:r>
            <a:r>
              <a:rPr lang="ru-RU" alt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ru-RU" altLang="ru-RU" sz="2400" b="1" dirty="0">
              <a:solidFill>
                <a:srgbClr val="000066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7500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u="none" strike="noStrike" kern="0" cap="none" spc="0" normalizeH="0" baseline="0" noProof="0" dirty="0" smtClean="0">
                <a:ln>
                  <a:noFill/>
                </a:ln>
                <a:solidFill>
                  <a:srgbClr val="12100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Предписывающие (обязывающие) 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12100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требуют от субъектов (участников) совершать определенные</a:t>
            </a:r>
            <a:r>
              <a:rPr kumimoji="0" lang="ru-RU" altLang="ru-RU" sz="2400" i="0" u="none" strike="noStrike" kern="0" cap="none" spc="0" normalizeH="0" noProof="0" dirty="0" smtClean="0">
                <a:ln>
                  <a:noFill/>
                </a:ln>
                <a:solidFill>
                  <a:srgbClr val="12100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12100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(напр. положения об органах, в которых закреплены их обязанности, должностные инструкции).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rgbClr val="12100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44466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Дозволяющие</a:t>
            </a:r>
            <a:r>
              <a:rPr lang="ru-RU" altLang="ru-RU" sz="2400" i="1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охватывают круг административных прав граждан (право на имя, на получение образования, на трудоустройство, на получение медицинской и юридической помощи, право на защиту (административную жалобу, обращение в суд) и др.</a:t>
            </a:r>
          </a:p>
        </p:txBody>
      </p:sp>
    </p:spTree>
    <p:extLst>
      <p:ext uri="{BB962C8B-B14F-4D97-AF65-F5344CB8AC3E}">
        <p14:creationId xmlns:p14="http://schemas.microsoft.com/office/powerpoint/2010/main" val="10557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правоотношения - это общественные отношения, которые возникают в сфере государственного управления и урегулированы нормами административного права. 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7220"/>
            <a:ext cx="4789729" cy="319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53744"/>
              </p:ext>
            </p:extLst>
          </p:nvPr>
        </p:nvGraphicFramePr>
        <p:xfrm>
          <a:off x="467545" y="289080"/>
          <a:ext cx="7920880" cy="5827155"/>
        </p:xfrm>
        <a:graphic>
          <a:graphicData uri="http://schemas.openxmlformats.org/drawingml/2006/table">
            <a:tbl>
              <a:tblPr firstRow="1" firstCol="1" bandRow="1"/>
              <a:tblGrid>
                <a:gridCol w="3410562"/>
                <a:gridCol w="4510318"/>
              </a:tblGrid>
              <a:tr h="1211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Черты административного правоотношения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Избирательный характер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Касается сферы деятельности исполнительной власти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из сторон — субъект административной власти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наделён государственно-властными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Власть-подчинение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«Властная сторона» управляет, распоряжается, действует от имени государства, другая обязана подчиняться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административного правоотношения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предусмотрено нормами административного права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Внесудебное рассмотрение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0" dirty="0">
                          <a:solidFill>
                            <a:srgbClr val="12100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административном порядке, незначительные правонарушения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en-US" sz="48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8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</a:t>
            </a:r>
            <a:endParaRPr lang="ru-RU" sz="4800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alt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правонарушение </a:t>
            </a:r>
            <a:r>
              <a:rPr lang="ru-RU" alt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(проступок) - </a:t>
            </a:r>
            <a:r>
              <a:rPr lang="ru-RU" sz="2400" dirty="0" smtClean="0">
                <a:solidFill>
                  <a:srgbClr val="12100C"/>
                </a:solidFill>
                <a:latin typeface="Times New Roman"/>
                <a:ea typeface="Calibri"/>
              </a:rPr>
              <a:t>противоправное</a:t>
            </a:r>
            <a:r>
              <a:rPr lang="ru-RU" sz="2400" dirty="0">
                <a:solidFill>
                  <a:srgbClr val="12100C"/>
                </a:solidFill>
                <a:latin typeface="Times New Roman"/>
                <a:ea typeface="Calibri"/>
              </a:rPr>
              <a:t>, виновное действие или бездействие, посягающее на установленный государственный или общественный порядок, на порядок управления, собственность, права и свободы граждан, за которое предусмотрена административная ответственность</a:t>
            </a:r>
            <a:r>
              <a:rPr lang="ru-RU" alt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743325" cy="2617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Clr>
                <a:srgbClr val="A9A57C"/>
              </a:buClr>
              <a:buNone/>
            </a:pP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преступления </a:t>
            </a: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меньшей степенью вреда для общества, он тоже является правонарушением.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3960440" cy="2473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3407"/>
            <a:ext cx="3401722" cy="226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12100C"/>
                </a:solidFill>
                <a:latin typeface="Times New Roman"/>
                <a:ea typeface="Calibri"/>
              </a:rPr>
              <a:t>Административные правонарушения</a:t>
            </a:r>
            <a:endParaRPr lang="ru-RU" sz="3600" dirty="0">
              <a:solidFill>
                <a:srgbClr val="12100C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68845"/>
              </p:ext>
            </p:extLst>
          </p:nvPr>
        </p:nvGraphicFramePr>
        <p:xfrm>
          <a:off x="611560" y="1268759"/>
          <a:ext cx="7272809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10"/>
                <a:gridCol w="5125599"/>
              </a:tblGrid>
              <a:tr h="676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Административные правонарушения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66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Посягающие на права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Правонарушения, совершаемые в период избирательной кампании.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352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В области охраны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Самовольное занятие земельного участка;  уничтожение или повреждение специальных знаков;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нарушение авторских прав; мелкое хищение чужого имущества и др.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32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Посягающие на общественный порядок и общественную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Незаконное изготовление, продажу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передачу пневматического оружия; мелкое хулиганство; пропаганда и публичное демонстрирование нацистской символики и др.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0494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В области охраны окружающей среды и природопользования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2100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Порча земель; нарушение правил использования лесов; незаконная рубка, повреждение лесных насаждений; уничтожение редких животных  и растений, охота в неположенные сроки и др.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12100C"/>
                </a:solidFill>
                <a:latin typeface="Times New Roman"/>
                <a:ea typeface="Calibri"/>
              </a:rPr>
              <a:t>Основные признаки административного правонарушения</a:t>
            </a:r>
            <a:endParaRPr lang="ru-RU" sz="3600" dirty="0">
              <a:solidFill>
                <a:srgbClr val="1210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бездействие физического или юридического лица, т. е. конкретное деяние субъекта;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противоправное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т. е. деяние, нарушающее конкретную правовую норму закона;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виновное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т. е. деяние, совершённое лицом, которое понимало непозволительность своего поведения и последствия такового.</a:t>
            </a:r>
          </a:p>
          <a:p>
            <a:endParaRPr lang="ru-RU" dirty="0"/>
          </a:p>
        </p:txBody>
      </p:sp>
      <p:pic>
        <p:nvPicPr>
          <p:cNvPr id="4099" name="Picture 3" descr="C:\Users\1\Downloads\История _9\безбиле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3672408" cy="206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ownloads\История _9\дорож.движе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46667" r="27425" b="12323"/>
          <a:stretch/>
        </p:blipFill>
        <p:spPr bwMode="auto">
          <a:xfrm>
            <a:off x="539552" y="4509120"/>
            <a:ext cx="3738698" cy="206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12100C"/>
                </a:solidFill>
                <a:latin typeface="Times New Roman"/>
                <a:ea typeface="Calibri"/>
              </a:rPr>
              <a:t>Личностно значимая проблема</a:t>
            </a:r>
            <a:endParaRPr lang="ru-RU" sz="4400" dirty="0">
              <a:solidFill>
                <a:srgbClr val="1210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знать 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административного права?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12100C"/>
                </a:solidFill>
                <a:latin typeface="Times New Roman"/>
                <a:ea typeface="Calibri"/>
              </a:rPr>
              <a:t>Домашнее задание </a:t>
            </a:r>
            <a:r>
              <a:rPr lang="ru-RU" sz="3200" dirty="0">
                <a:solidFill>
                  <a:srgbClr val="12100C"/>
                </a:solidFill>
                <a:latin typeface="Times New Roman"/>
                <a:ea typeface="Calibri"/>
              </a:rPr>
              <a:t>по теме </a:t>
            </a:r>
            <a:r>
              <a:rPr lang="ru-RU" sz="3200" dirty="0" smtClean="0">
                <a:solidFill>
                  <a:srgbClr val="12100C"/>
                </a:solidFill>
                <a:latin typeface="Times New Roman"/>
                <a:ea typeface="Calibri"/>
              </a:rPr>
              <a:t>урока</a:t>
            </a:r>
            <a:br>
              <a:rPr lang="ru-RU" sz="3200" dirty="0" smtClean="0">
                <a:solidFill>
                  <a:srgbClr val="12100C"/>
                </a:solidFill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12100C"/>
                </a:solidFill>
                <a:latin typeface="Times New Roman"/>
                <a:ea typeface="Calibri"/>
              </a:rPr>
              <a:t>используется технология «Перевернутый класс»</a:t>
            </a:r>
            <a:endParaRPr lang="ru-RU" sz="2400" dirty="0">
              <a:solidFill>
                <a:srgbClr val="1210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68960"/>
          </a:xfrm>
        </p:spPr>
        <p:txBody>
          <a:bodyPr/>
          <a:lstStyle/>
          <a:p>
            <a:pPr marL="11430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В группе </a:t>
            </a:r>
            <a:r>
              <a:rPr lang="ru-RU" sz="2400" dirty="0">
                <a:latin typeface="Times New Roman"/>
                <a:ea typeface="Calibri"/>
              </a:rPr>
              <a:t>«</a:t>
            </a:r>
            <a:r>
              <a:rPr lang="ru-RU" sz="2400" dirty="0" err="1" smtClean="0">
                <a:latin typeface="Times New Roman"/>
                <a:ea typeface="Calibri"/>
              </a:rPr>
              <a:t>Вкон</a:t>
            </a:r>
            <a:r>
              <a:rPr lang="ru-RU" sz="2400" dirty="0" err="1">
                <a:latin typeface="Times New Roman"/>
                <a:ea typeface="Calibri"/>
              </a:rPr>
              <a:t>такте</a:t>
            </a:r>
            <a:r>
              <a:rPr lang="ru-RU" sz="2400" dirty="0" smtClean="0">
                <a:latin typeface="Times New Roman"/>
                <a:ea typeface="Calibri"/>
              </a:rPr>
              <a:t>»</a:t>
            </a:r>
            <a:r>
              <a:rPr lang="ru-RU" sz="2400" dirty="0">
                <a:latin typeface="Times New Roman"/>
                <a:ea typeface="Calibri"/>
              </a:rPr>
              <a:t> (</a:t>
            </a:r>
            <a:r>
              <a:rPr lang="ru-RU" sz="2400" u="sng" dirty="0">
                <a:solidFill>
                  <a:srgbClr val="12100C"/>
                </a:solidFill>
                <a:latin typeface="Times New Roman"/>
                <a:ea typeface="Calibri"/>
                <a:cs typeface="Times New Roman"/>
                <a:hlinkClick r:id="rId2"/>
              </a:rPr>
              <a:t>http://vk.com</a:t>
            </a:r>
            <a:r>
              <a:rPr lang="ru-RU" sz="2400" u="sng" dirty="0" smtClean="0">
                <a:solidFill>
                  <a:srgbClr val="12100C"/>
                </a:solidFill>
                <a:latin typeface="Times New Roman"/>
                <a:ea typeface="Calibri"/>
                <a:cs typeface="Times New Roman"/>
                <a:hlinkClick r:id="rId2"/>
              </a:rPr>
              <a:t>/</a:t>
            </a:r>
            <a:r>
              <a:rPr lang="ru-RU" sz="2400" dirty="0" smtClean="0">
                <a:solidFill>
                  <a:srgbClr val="12100C"/>
                </a:solidFill>
                <a:latin typeface="Times New Roman"/>
                <a:ea typeface="Calibri"/>
              </a:rPr>
              <a:t>):</a:t>
            </a:r>
            <a:endParaRPr lang="ru-RU" sz="2400" dirty="0">
              <a:solidFill>
                <a:srgbClr val="12100C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Изучить материал </a:t>
            </a:r>
          </a:p>
          <a:p>
            <a:pPr marL="11430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Сайт </a:t>
            </a:r>
            <a:r>
              <a:rPr lang="ru-RU" sz="2400" dirty="0">
                <a:latin typeface="Times New Roman"/>
                <a:ea typeface="Calibri"/>
              </a:rPr>
              <a:t>Российская электронная школа </a:t>
            </a:r>
            <a:r>
              <a:rPr lang="ru-RU" sz="2400" u="sng" dirty="0">
                <a:latin typeface="Times New Roman"/>
                <a:ea typeface="Calibri"/>
                <a:cs typeface="Times New Roman"/>
                <a:hlinkClick r:id="rId3"/>
              </a:rPr>
              <a:t>https://resh.edu.ru/subject/lesson/1916/main</a:t>
            </a:r>
            <a:r>
              <a:rPr lang="ru-RU" sz="2400" u="sng" dirty="0" smtClean="0">
                <a:latin typeface="Times New Roman"/>
                <a:ea typeface="Calibri"/>
                <a:cs typeface="Times New Roman"/>
                <a:hlinkClick r:id="rId3"/>
              </a:rPr>
              <a:t>/</a:t>
            </a:r>
            <a:endParaRPr lang="ru-RU" sz="2400" u="sng" dirty="0" smtClean="0">
              <a:latin typeface="Times New Roman"/>
              <a:ea typeface="Calibri"/>
              <a:cs typeface="Times New Roman"/>
            </a:endParaRPr>
          </a:p>
          <a:p>
            <a:pPr marL="114300" indent="0">
              <a:buNone/>
            </a:pPr>
            <a:r>
              <a:rPr lang="ru-RU" sz="2400" dirty="0">
                <a:latin typeface="Times New Roman"/>
                <a:ea typeface="Calibri"/>
              </a:rPr>
              <a:t>с</a:t>
            </a:r>
            <a:r>
              <a:rPr lang="ru-RU" sz="2400" dirty="0" smtClean="0">
                <a:latin typeface="Times New Roman"/>
                <a:ea typeface="Calibri"/>
              </a:rPr>
              <a:t>делать заметки; </a:t>
            </a:r>
          </a:p>
          <a:p>
            <a:pPr marL="114300" indent="0">
              <a:buNone/>
            </a:pPr>
            <a:r>
              <a:rPr lang="ru-RU" sz="2400" dirty="0">
                <a:latin typeface="Times New Roman"/>
                <a:ea typeface="Calibri"/>
              </a:rPr>
              <a:t>в</a:t>
            </a:r>
            <a:r>
              <a:rPr lang="ru-RU" sz="2400" dirty="0" smtClean="0">
                <a:latin typeface="Times New Roman"/>
                <a:ea typeface="Calibri"/>
              </a:rPr>
              <a:t>ыполнить задание </a:t>
            </a:r>
            <a:r>
              <a:rPr lang="ru-RU" sz="2400" dirty="0">
                <a:latin typeface="Times New Roman"/>
                <a:ea typeface="Calibri"/>
              </a:rPr>
              <a:t>практического </a:t>
            </a:r>
            <a:r>
              <a:rPr lang="ru-RU" sz="2400" dirty="0" smtClean="0">
                <a:latin typeface="Times New Roman"/>
                <a:ea typeface="Calibri"/>
              </a:rPr>
              <a:t>характера.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2100C"/>
                </a:solidFill>
              </a:rPr>
              <a:t>Домашнее задание</a:t>
            </a:r>
            <a:endParaRPr lang="ru-RU" dirty="0">
              <a:solidFill>
                <a:srgbClr val="1210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презентацию, подумайте, какую информацию нужно в нее дополнить;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создайте </a:t>
            </a:r>
            <a:r>
              <a:rPr lang="ru-RU" sz="2400" dirty="0">
                <a:latin typeface="Times New Roman"/>
                <a:ea typeface="Calibri"/>
              </a:rPr>
              <a:t>коллаж «Государственное управление во всех сферах жизни общества</a:t>
            </a:r>
            <a:r>
              <a:rPr lang="ru-RU" sz="2400" dirty="0" smtClean="0">
                <a:latin typeface="Times New Roman"/>
                <a:ea typeface="Calibri"/>
              </a:rPr>
              <a:t>»;</a:t>
            </a:r>
          </a:p>
          <a:p>
            <a:r>
              <a:rPr lang="ru-RU" sz="2400" dirty="0">
                <a:latin typeface="Times New Roman"/>
                <a:ea typeface="Calibri"/>
              </a:rPr>
              <a:t>подберите экзаменационные задания по данной </a:t>
            </a:r>
            <a:r>
              <a:rPr lang="ru-RU" sz="2400" dirty="0" smtClean="0">
                <a:latin typeface="Times New Roman"/>
                <a:ea typeface="Calibri"/>
              </a:rPr>
              <a:t>теме.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94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5640" cy="302433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12100C"/>
                </a:solidFill>
                <a:latin typeface="Times New Roman"/>
                <a:ea typeface="Calibri"/>
              </a:rPr>
              <a:t>Тема урока</a:t>
            </a:r>
            <a:r>
              <a:rPr lang="ru-RU" sz="4800" b="1" dirty="0" smtClean="0">
                <a:solidFill>
                  <a:srgbClr val="12100C"/>
                </a:solidFill>
                <a:latin typeface="Times New Roman"/>
                <a:ea typeface="Calibri"/>
              </a:rPr>
              <a:t/>
            </a:r>
            <a:br>
              <a:rPr lang="ru-RU" sz="4800" b="1" dirty="0" smtClean="0">
                <a:solidFill>
                  <a:srgbClr val="12100C"/>
                </a:solidFill>
                <a:latin typeface="Times New Roman"/>
                <a:ea typeface="Calibri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Административные </a:t>
            </a:r>
            <a:r>
              <a:rPr lang="ru-RU" sz="4800" b="1" i="1" dirty="0">
                <a:solidFill>
                  <a:srgbClr val="002060"/>
                </a:solidFill>
                <a:latin typeface="Times New Roman"/>
                <a:ea typeface="Calibri"/>
              </a:rPr>
              <a:t>правоотношения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\Downloads\обществознание конкурс\К информ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5653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/>
              </a:rPr>
              <a:t>Административные правоотношения – один из видов правоотношений, особенность которых состоит в том, что они складываются в сфере деятельности исполнительной власти и регулируются нормами административного права.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imenno.ru/wp-content/uploads/2014/07/SHtrafy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3312368" cy="2200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26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12100C"/>
                </a:solidFill>
                <a:latin typeface="Times New Roman"/>
                <a:ea typeface="Calibri"/>
              </a:rPr>
              <a:t>Источники </a:t>
            </a:r>
            <a:r>
              <a:rPr lang="ru-RU" sz="3600" dirty="0">
                <a:solidFill>
                  <a:srgbClr val="12100C"/>
                </a:solidFill>
                <a:latin typeface="Times New Roman"/>
                <a:ea typeface="Calibri"/>
              </a:rPr>
              <a:t>административного права</a:t>
            </a:r>
            <a:endParaRPr lang="ru-RU" sz="3600" dirty="0">
              <a:solidFill>
                <a:srgbClr val="12100C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9" y="1542391"/>
            <a:ext cx="2965871" cy="455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2390"/>
            <a:ext cx="2952328" cy="455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65640" cy="1066130"/>
          </a:xfrm>
        </p:spPr>
        <p:txBody>
          <a:bodyPr/>
          <a:lstStyle/>
          <a:p>
            <a:pPr marR="254635" algn="ctr">
              <a:spcAft>
                <a:spcPts val="0"/>
              </a:spcAft>
            </a:pPr>
            <a:r>
              <a:rPr lang="ru-RU" sz="4800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 smtClean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</a:t>
            </a:r>
            <a:r>
              <a:rPr lang="ru-RU" sz="28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УСПЕШНОЙ РАБОТЫ В </a:t>
            </a:r>
            <a:r>
              <a:rPr lang="ru-RU" sz="28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КОМАНДЕ</a:t>
            </a:r>
            <a:r>
              <a:rPr lang="ru-RU" sz="32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200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7"/>
            <a:ext cx="8352928" cy="52567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Помните - УСПЕХ РАБОТЫ ВАШЕЙ КОМАНДЫ </a:t>
            </a:r>
            <a:r>
              <a:rPr lang="ru-RU" sz="240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зависит </a:t>
            </a:r>
            <a:endParaRPr lang="ru-RU" sz="2400" smtClean="0">
              <a:solidFill>
                <a:srgbClr val="12100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УСПЕХА КАЖДОГО УЧАЩЕГОСЯ, работающего в ней. </a:t>
            </a:r>
            <a:endParaRPr lang="ru-RU" sz="2400" dirty="0" smtClean="0">
              <a:solidFill>
                <a:srgbClr val="12100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Находитесь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ПОСТОЯННОМ ВЗАИМОДЕЙСТВИИ ДРУГ С ДРУГОМ. </a:t>
            </a:r>
            <a:endParaRPr lang="ru-RU" sz="2400" dirty="0" smtClean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Всей командой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ПРИХОДИТЕ НА ПОМОЩЬ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своему товарищу в усвоении и понимании </a:t>
            </a: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материала</a:t>
            </a:r>
          </a:p>
          <a:p>
            <a:pPr marL="0" marR="254635" lvl="0" indent="0" algn="just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Будьте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ДОБРОЖЕЛАТЕЛЬНЫ, ТЕРПЕЛИВЫ И </a:t>
            </a:r>
            <a:endParaRPr lang="ru-RU" sz="2400" dirty="0" smtClean="0">
              <a:solidFill>
                <a:srgbClr val="12100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254635" lvl="0" indent="0" algn="just">
              <a:buNone/>
            </a:pP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ВЕЖЛИВЫ </a:t>
            </a:r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отношению друг к </a:t>
            </a: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другу.</a:t>
            </a:r>
          </a:p>
          <a:p>
            <a:pPr marL="0" marR="254635" lvl="0" indent="0" algn="just">
              <a:buNone/>
            </a:pPr>
            <a:r>
              <a:rPr lang="ru-RU" sz="2400" b="1" dirty="0">
                <a:solidFill>
                  <a:srgbClr val="121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21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Помните</a:t>
            </a: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что совместная работа в </a:t>
            </a:r>
            <a:endParaRPr lang="ru-RU" sz="2400" b="1" dirty="0" smtClean="0">
              <a:solidFill>
                <a:srgbClr val="12100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254635" lvl="0" indent="0" algn="just">
              <a:buNone/>
            </a:pP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группах </a:t>
            </a: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серьезный </a:t>
            </a:r>
          </a:p>
          <a:p>
            <a:pPr marL="0" marR="254635" lvl="0" indent="0" algn="just">
              <a:buNone/>
            </a:pP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ответственный </a:t>
            </a:r>
            <a:r>
              <a:rPr lang="ru-RU" sz="2400" b="1" dirty="0" smtClean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</a:t>
            </a:r>
            <a:r>
              <a:rPr lang="ru-RU" sz="2400" b="1" dirty="0">
                <a:solidFill>
                  <a:srgbClr val="1210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3074" name="Picture 2" descr="C:\Users\1\Downloads\обществознание конкурс\картинка работа в групп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Цель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урока: выяснить, что включают в себя    административные  правоотношения</a:t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/>
              </a:rPr>
              <a:t>Задачи:</a:t>
            </a:r>
          </a:p>
          <a:p>
            <a:pPr lvl="0">
              <a:buClr>
                <a:srgbClr val="A9A57C"/>
              </a:buClr>
            </a:pPr>
            <a:r>
              <a:rPr lang="ru-RU" sz="2400" dirty="0" smtClean="0">
                <a:latin typeface="Times New Roman"/>
              </a:rPr>
              <a:t>Каковы функции </a:t>
            </a:r>
            <a:r>
              <a:rPr lang="ru-RU" sz="2400" dirty="0" smtClean="0">
                <a:solidFill>
                  <a:srgbClr val="2F2B20"/>
                </a:solidFill>
                <a:latin typeface="Times New Roman"/>
                <a:ea typeface="Calibri"/>
              </a:rPr>
              <a:t>административных  правоотношений</a:t>
            </a:r>
            <a:r>
              <a:rPr lang="ru-RU" sz="2400" dirty="0" smtClean="0">
                <a:latin typeface="Times New Roman"/>
              </a:rPr>
              <a:t>? </a:t>
            </a:r>
          </a:p>
          <a:p>
            <a:pPr algn="just"/>
            <a:r>
              <a:rPr lang="ru-RU" sz="2400" dirty="0" smtClean="0">
                <a:latin typeface="Times New Roman"/>
              </a:rPr>
              <a:t>Кто </a:t>
            </a:r>
            <a:r>
              <a:rPr lang="ru-RU" sz="2400" dirty="0">
                <a:latin typeface="Times New Roman"/>
              </a:rPr>
              <a:t>является субъектом административных правоотношений? </a:t>
            </a:r>
            <a:endParaRPr lang="ru-RU" sz="2400" dirty="0" smtClean="0">
              <a:latin typeface="Times New Roman"/>
            </a:endParaRPr>
          </a:p>
          <a:p>
            <a:pPr algn="just"/>
            <a:r>
              <a:rPr lang="ru-RU" sz="2400" dirty="0" smtClean="0">
                <a:latin typeface="Times New Roman"/>
              </a:rPr>
              <a:t>Какие </a:t>
            </a:r>
            <a:r>
              <a:rPr lang="ru-RU" sz="2400" dirty="0">
                <a:latin typeface="Times New Roman"/>
              </a:rPr>
              <a:t>поступки считаются административными правонарушениями? </a:t>
            </a:r>
            <a:endParaRPr lang="ru-RU" sz="2400" dirty="0" smtClean="0">
              <a:latin typeface="Times New Roman"/>
            </a:endParaRPr>
          </a:p>
          <a:p>
            <a:pPr algn="just"/>
            <a:r>
              <a:rPr lang="ru-RU" sz="2400" dirty="0" smtClean="0">
                <a:latin typeface="Times New Roman"/>
              </a:rPr>
              <a:t>Почему </a:t>
            </a:r>
            <a:r>
              <a:rPr lang="ru-RU" sz="2400" dirty="0">
                <a:latin typeface="Times New Roman"/>
              </a:rPr>
              <a:t>важно знать административное право?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Picture 4" descr="https://probiznesmen.ru/wordpress/wp-content/uploads/2012/12/%D0%BE%D1%88%D0%B8%D0%B1%D0%BA%D0%B8-%D0%BF%D1%80%D0%B8-%D0%B2%D1%8B%D0%BF%D0%BE%D0%BB%D0%BD%D0%B5%D0%BD%D0%B8%D0%B5-%D1%86%D0%B5%D0%BB%D0%B5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656184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0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обществознанию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609656" cy="448396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«Административные </a:t>
            </a:r>
            <a:r>
              <a:rPr lang="ru-RU" sz="4800" b="1" i="1" dirty="0">
                <a:solidFill>
                  <a:srgbClr val="002060"/>
                </a:solidFill>
                <a:latin typeface="Times New Roman"/>
                <a:ea typeface="Calibri"/>
              </a:rPr>
              <a:t>правоотношения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</a:p>
          <a:p>
            <a:pPr marL="114300" indent="0" algn="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/>
            </a:endParaRP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/>
              </a:rPr>
              <a:t>Выполнили: обучающиеся 9 класса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/>
              </a:rPr>
              <a:t>ГБОУ РМЭ «Школа-интернат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/>
              </a:rPr>
              <a:t>г.Козьмодемьянска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</a:rPr>
              <a:t> «Дарование»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en-US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</a:t>
            </a:r>
            <a:endParaRPr lang="ru-RU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право — отрасль права, регулирующая общественные отношения в сфере управленческой деятельности государственных органов и должностных лиц по исполнению публичных функций государства и муниципальных </a:t>
            </a:r>
            <a:r>
              <a:rPr lang="ru-RU" sz="2400" dirty="0" smtClean="0">
                <a:solidFill>
                  <a:srgbClr val="121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образований.</a:t>
            </a:r>
            <a:endParaRPr lang="ru-RU" sz="2400" dirty="0">
              <a:solidFill>
                <a:srgbClr val="1210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628</TotalTime>
  <Words>761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Соседство</vt:lpstr>
      <vt:lpstr>Презентация PowerPoint</vt:lpstr>
      <vt:lpstr>Домашнее задание по теме урока используется технология «Перевернутый класс»</vt:lpstr>
      <vt:lpstr>Тема урока Административные правоотношения</vt:lpstr>
      <vt:lpstr>Презентация PowerPoint</vt:lpstr>
      <vt:lpstr>Источники административного права</vt:lpstr>
      <vt:lpstr> ПРАВИЛА УСПЕШНОЙ РАБОТЫ В КОМАНДЕ </vt:lpstr>
      <vt:lpstr> Цель урока: выяснить, что включают в себя    административные  правоотношения </vt:lpstr>
      <vt:lpstr> Информационный проект по обществознанию </vt:lpstr>
      <vt:lpstr>Работа I группы</vt:lpstr>
      <vt:lpstr>Государственное управление во всех сферах жизни общества</vt:lpstr>
      <vt:lpstr>Презентация PowerPoint</vt:lpstr>
      <vt:lpstr> Нормы административного права, как и другие социальные нормы, могут иметь формы: </vt:lpstr>
      <vt:lpstr>Работа II группы</vt:lpstr>
      <vt:lpstr>Презентация PowerPoint</vt:lpstr>
      <vt:lpstr>Работа III группы</vt:lpstr>
      <vt:lpstr>Презентация PowerPoint</vt:lpstr>
      <vt:lpstr>Административные правонарушения</vt:lpstr>
      <vt:lpstr>Основные признаки административного правонарушения</vt:lpstr>
      <vt:lpstr>Личностно значимая проблема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2022-03-18T08:40:28Z</dcterms:created>
  <dcterms:modified xsi:type="dcterms:W3CDTF">2023-07-25T12:10:01Z</dcterms:modified>
</cp:coreProperties>
</file>