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412" r:id="rId3"/>
    <p:sldId id="395" r:id="rId4"/>
    <p:sldId id="413" r:id="rId5"/>
    <p:sldId id="346" r:id="rId6"/>
    <p:sldId id="392" r:id="rId7"/>
    <p:sldId id="384" r:id="rId8"/>
    <p:sldId id="385" r:id="rId9"/>
    <p:sldId id="398" r:id="rId10"/>
    <p:sldId id="393" r:id="rId11"/>
    <p:sldId id="394" r:id="rId12"/>
    <p:sldId id="410" r:id="rId13"/>
    <p:sldId id="405" r:id="rId14"/>
    <p:sldId id="391" r:id="rId15"/>
    <p:sldId id="403" r:id="rId16"/>
    <p:sldId id="396" r:id="rId17"/>
    <p:sldId id="397" r:id="rId18"/>
    <p:sldId id="401" r:id="rId19"/>
    <p:sldId id="390" r:id="rId20"/>
    <p:sldId id="408" r:id="rId21"/>
    <p:sldId id="407" r:id="rId22"/>
    <p:sldId id="386" r:id="rId23"/>
    <p:sldId id="411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6E816"/>
    <a:srgbClr val="F1F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2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EBE8-0943-488E-9E6E-0A37B31D428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8E69B-9DBB-4443-AFAD-3DC5BF6F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в. До н.э.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B662-0FEB-4A34-BC05-F8557E297DE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92673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310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6669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3868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562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26086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8751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1030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14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47389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8603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9A3D-39CB-4C5F-B392-6D55419EE8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8.png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74.png"/><Relationship Id="rId10" Type="http://schemas.openxmlformats.org/officeDocument/2006/relationships/image" Target="../media/image71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87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7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0" Type="http://schemas.openxmlformats.org/officeDocument/2006/relationships/slide" Target="slide1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6971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0000"/>
                </a:solidFill>
              </a:rPr>
              <a:t>Девиз урока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6"/>
          <p:cNvPicPr/>
          <p:nvPr/>
        </p:nvPicPr>
        <p:blipFill>
          <a:blip r:embed="rId2"/>
          <a:srcRect l="59153" t="56204"/>
          <a:stretch/>
        </p:blipFill>
        <p:spPr>
          <a:xfrm>
            <a:off x="0" y="0"/>
            <a:ext cx="2577540" cy="1772816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2" y="2197422"/>
            <a:ext cx="8984458" cy="24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32656"/>
            <a:ext cx="651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b="1" i="1" spc="-1" dirty="0">
                <a:solidFill>
                  <a:srgbClr val="00B050"/>
                </a:solidFill>
                <a:latin typeface="Bookman Old Style"/>
              </a:rPr>
              <a:t>У</a:t>
            </a: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рок   </a:t>
            </a:r>
            <a:r>
              <a:rPr lang="ru-RU" sz="2400" b="1" i="1" spc="-1" dirty="0">
                <a:solidFill>
                  <a:srgbClr val="00B050"/>
                </a:solidFill>
                <a:latin typeface="Bookman Old Style"/>
              </a:rPr>
              <a:t>математики    </a:t>
            </a: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в  10  </a:t>
            </a:r>
            <a:r>
              <a:rPr lang="ru-RU" sz="2400" b="1" i="1" spc="-1" dirty="0">
                <a:solidFill>
                  <a:srgbClr val="00B050"/>
                </a:solidFill>
                <a:latin typeface="Bookman Old Style"/>
              </a:rPr>
              <a:t>классе</a:t>
            </a:r>
          </a:p>
          <a:p>
            <a:pPr algn="ctr"/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3" y="3817172"/>
            <a:ext cx="2588083" cy="30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C:\Users\Учитель\Desktop\e175d178-d0e9-4cf9-b13a-f178c5c30c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56"/>
            <a:ext cx="3328128" cy="44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Учитель\Desktop\775dd28f-09d7-4cb8-a6db-1c4b456c97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33" y="2204856"/>
            <a:ext cx="3315538" cy="44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636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http://askino.ucoz.ru/_nw/1/24683305.png"/>
          <p:cNvPicPr/>
          <p:nvPr/>
        </p:nvPicPr>
        <p:blipFill>
          <a:blip r:embed="rId2"/>
          <a:stretch/>
        </p:blipFill>
        <p:spPr>
          <a:xfrm>
            <a:off x="31231" y="4424928"/>
            <a:ext cx="3208621" cy="2433072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58" y="4271891"/>
            <a:ext cx="3576842" cy="25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99792" y="735609"/>
            <a:ext cx="5976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25004" y="1074163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ЗАДАЧА    №    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5848" y="2420888"/>
            <a:ext cx="229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737" y="3028890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ЗАДАЧА      №   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8350" y="4424928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Ответ: </a:t>
            </a:r>
            <a:r>
              <a:rPr lang="ru-RU" sz="2800" b="1" dirty="0" smtClean="0">
                <a:solidFill>
                  <a:srgbClr val="FF0000"/>
                </a:solidFill>
              </a:rPr>
              <a:t> -1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145" y="1589891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Найдите значение выражения</a:t>
            </a:r>
            <a:r>
              <a:rPr lang="ru-RU" sz="2400" dirty="0"/>
              <a:t>  </a:t>
            </a:r>
          </a:p>
          <a:p>
            <a:endParaRPr lang="ru-RU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2" y="1589891"/>
            <a:ext cx="2714202" cy="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042" y="3595833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Найдите           </a:t>
            </a:r>
            <a:r>
              <a:rPr lang="ru-RU" sz="2400" b="1" dirty="0" smtClean="0"/>
              <a:t>                 </a:t>
            </a:r>
            <a:r>
              <a:rPr lang="ru-RU" sz="2400" b="1" dirty="0"/>
              <a:t>если                        </a:t>
            </a:r>
            <a:r>
              <a:rPr lang="ru-RU" sz="2400" b="1" dirty="0" smtClean="0"/>
              <a:t>    и</a:t>
            </a:r>
            <a:r>
              <a:rPr lang="ru-RU" sz="2400" b="1" dirty="0"/>
              <a:t>  </a:t>
            </a:r>
          </a:p>
        </p:txBody>
      </p:sp>
      <p:pic>
        <p:nvPicPr>
          <p:cNvPr id="18" name="Рисунок 123" descr="Описание: 5 синус альфа 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41" y="3595833"/>
            <a:ext cx="1203923" cy="4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22" descr="Описание:  косинус альфа = дробь: числитель: 2 корень из 6, знаменатель: 5 конец дроби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4959"/>
            <a:ext cx="1510676" cy="7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46" y="3506492"/>
            <a:ext cx="1609828" cy="6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9912" y="43366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ТРИГОНОМЕТРИЧЕСКИЕ    ВЫРАЖЕНИЯ  ИЗ ЕГЭ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277954"/>
            <a:ext cx="10366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352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00055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ЗАДАЧА    №    3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455" y="1789888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ЗАДАЧА    №    4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13196"/>
            <a:ext cx="2160239" cy="16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45" y="5263898"/>
            <a:ext cx="2854458" cy="15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49232" y="1259029"/>
            <a:ext cx="2264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FF0000"/>
                </a:solidFill>
              </a:rPr>
              <a:t>7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124972"/>
            <a:ext cx="3117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Ответ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  -24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868016"/>
            <a:ext cx="613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Найдите значение выражения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43" y="847560"/>
            <a:ext cx="2520718" cy="4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688" y="2527131"/>
            <a:ext cx="433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Найдите значение выражения</a:t>
            </a:r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4455" y="3639777"/>
            <a:ext cx="1935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ЗАДАЧА    №    </a:t>
            </a:r>
            <a:r>
              <a:rPr lang="ru-RU" sz="2000" b="1" dirty="0" smtClean="0">
                <a:solidFill>
                  <a:srgbClr val="00B050"/>
                </a:solidFill>
              </a:rPr>
              <a:t>5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45" y="2029907"/>
            <a:ext cx="2756389" cy="77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3" y="4374757"/>
            <a:ext cx="4432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27" y="4063828"/>
            <a:ext cx="2435250" cy="8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48704" y="5373216"/>
            <a:ext cx="1773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Ответ:   </a:t>
            </a:r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277954"/>
            <a:ext cx="10366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68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САМОСТОЯТЕЛЬНАЯ    РАБОТА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ИНДИВИДУАЛЬНЫЕ     ВАРИАНТЫ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ЗАДАНИЯ ИЗ ЕГЭ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(подборка заданий с сайта «РЕШУ ЕГЭ»)</a:t>
            </a:r>
          </a:p>
          <a:p>
            <a:endParaRPr lang="ru-RU" dirty="0"/>
          </a:p>
        </p:txBody>
      </p:sp>
      <p:pic>
        <p:nvPicPr>
          <p:cNvPr id="5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544697" cy="1319213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995" t="43839" r="33638"/>
          <a:stretch/>
        </p:blipFill>
        <p:spPr>
          <a:xfrm>
            <a:off x="7653974" y="260648"/>
            <a:ext cx="1490026" cy="1085102"/>
          </a:xfrm>
          <a:prstGeom prst="rect">
            <a:avLst/>
          </a:prstGeom>
        </p:spPr>
      </p:pic>
      <p:pic>
        <p:nvPicPr>
          <p:cNvPr id="7" name="Рисунок 6" descr="img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045" y="5597409"/>
            <a:ext cx="1689767" cy="1224136"/>
          </a:xfrm>
          <a:prstGeom prst="rect">
            <a:avLst/>
          </a:prstGeom>
          <a:noFill/>
          <a:ln w="38100" cmpd="sng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0028"/>
            <a:ext cx="262096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260768" cy="306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972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Учитель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394"/>
            <a:ext cx="9144000" cy="60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Физкультминутка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67160" cy="17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513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 bwMode="auto">
          <a:xfrm>
            <a:off x="192243" y="188640"/>
            <a:ext cx="928694" cy="5715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243" y="-99392"/>
            <a:ext cx="893589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«Давайте вспомним»…</a:t>
            </a:r>
          </a:p>
          <a:p>
            <a:pPr lvl="0"/>
            <a:r>
              <a:rPr lang="ru-RU" sz="2800" b="1" dirty="0" smtClean="0"/>
              <a:t>1) Какие </a:t>
            </a:r>
            <a:r>
              <a:rPr lang="ru-RU" sz="2800" b="1" dirty="0"/>
              <a:t>уравнения называются тригонометрическими?</a:t>
            </a:r>
          </a:p>
          <a:p>
            <a:pPr lvl="0"/>
            <a:r>
              <a:rPr lang="ru-RU" sz="2400" b="1" i="1" dirty="0">
                <a:solidFill>
                  <a:srgbClr val="FF0000"/>
                </a:solidFill>
              </a:rPr>
              <a:t>Тригонометрическими</a:t>
            </a:r>
            <a:r>
              <a:rPr lang="ru-RU" sz="2400" b="1" i="1" dirty="0">
                <a:solidFill>
                  <a:srgbClr val="002060"/>
                </a:solidFill>
              </a:rPr>
              <a:t> называются уравнения, в которых переменная содержится под знаком тригонометрических функций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/>
              <a:t>2) Какие </a:t>
            </a:r>
            <a:r>
              <a:rPr lang="ru-RU" sz="2800" b="1" dirty="0"/>
              <a:t>виды тригонометрических уравнений вы знаете</a:t>
            </a:r>
            <a:r>
              <a:rPr lang="ru-RU" sz="2800" b="1" dirty="0" smtClean="0"/>
              <a:t>?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-простейшие тригонометрические уравнения.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  <a:r>
              <a:rPr lang="ru-RU" sz="2400" b="1" i="1" dirty="0">
                <a:solidFill>
                  <a:srgbClr val="002060"/>
                </a:solidFill>
              </a:rPr>
              <a:t>квадратные уравнения относительно одной из тригонометрических функций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-однородные уравнения  1 и 2 степеней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800" b="1" dirty="0"/>
              <a:t>3</a:t>
            </a:r>
            <a:r>
              <a:rPr lang="ru-RU" sz="2800" b="1" dirty="0" smtClean="0"/>
              <a:t>) Какие </a:t>
            </a:r>
            <a:r>
              <a:rPr lang="ru-RU" sz="2800" b="1" dirty="0"/>
              <a:t>способы решения тригонометрических уравнений вы знаете</a:t>
            </a:r>
            <a:r>
              <a:rPr lang="ru-RU" sz="2800" b="1" dirty="0" smtClean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Замена переменной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Разложение </a:t>
            </a:r>
            <a:r>
              <a:rPr lang="ru-RU" sz="2000" b="1" i="1" dirty="0">
                <a:solidFill>
                  <a:srgbClr val="002060"/>
                </a:solidFill>
              </a:rPr>
              <a:t>на множители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Применение </a:t>
            </a:r>
            <a:r>
              <a:rPr lang="ru-RU" sz="2000" b="1" i="1" dirty="0">
                <a:solidFill>
                  <a:srgbClr val="002060"/>
                </a:solidFill>
              </a:rPr>
              <a:t>формул  двойного угла, сложения, понижения степени.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Решение </a:t>
            </a:r>
            <a:r>
              <a:rPr lang="ru-RU" sz="2000" b="1" i="1" dirty="0">
                <a:solidFill>
                  <a:srgbClr val="002060"/>
                </a:solidFill>
              </a:rPr>
              <a:t>однородных уравнений и др.</a:t>
            </a:r>
          </a:p>
          <a:p>
            <a:pPr lvl="0"/>
            <a:endParaRPr lang="ru-RU" sz="2800" b="1" dirty="0"/>
          </a:p>
          <a:p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995" y="1875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451889" cy="10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939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26724"/>
              </p:ext>
            </p:extLst>
          </p:nvPr>
        </p:nvGraphicFramePr>
        <p:xfrm>
          <a:off x="3347863" y="839726"/>
          <a:ext cx="5040561" cy="3233500"/>
        </p:xfrm>
        <a:graphic>
          <a:graphicData uri="http://schemas.openxmlformats.org/drawingml/2006/table">
            <a:tbl>
              <a:tblPr/>
              <a:tblGrid>
                <a:gridCol w="3764469"/>
                <a:gridCol w="1276092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УРАВНЕНИЕ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ВИД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А)</a:t>
                      </a:r>
                      <a:endParaRPr lang="ru-RU" sz="2000" i="1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635896" y="1340120"/>
            <a:ext cx="3357586" cy="2714644"/>
            <a:chOff x="714348" y="2357430"/>
            <a:chExt cx="3578903" cy="2986149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714348" y="2357430"/>
            <a:ext cx="3578903" cy="343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2" r:id="rId3" imgW="2082800" imgH="203200" progId="Equation.3">
                    <p:embed/>
                  </p:oleObj>
                </mc:Choice>
                <mc:Fallback>
                  <p:oleObj r:id="rId3" imgW="2082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2357430"/>
                          <a:ext cx="3578903" cy="343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714348" y="3000372"/>
            <a:ext cx="2786082" cy="340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3" r:id="rId5" imgW="1638300" imgH="203200" progId="Equation.3">
                    <p:embed/>
                  </p:oleObj>
                </mc:Choice>
                <mc:Fallback>
                  <p:oleObj r:id="rId5" imgW="1638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3000372"/>
                          <a:ext cx="2786082" cy="3401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785786" y="3643314"/>
            <a:ext cx="2466491" cy="285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4" r:id="rId7" imgW="1561422" imgH="177723" progId="Equation.3">
                    <p:embed/>
                  </p:oleObj>
                </mc:Choice>
                <mc:Fallback>
                  <p:oleObj r:id="rId7" imgW="1561422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3643314"/>
                          <a:ext cx="2466491" cy="2857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860425" y="4310068"/>
            <a:ext cx="156270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5" r:id="rId9" imgW="1002865" imgH="228501" progId="Equation.3">
                    <p:embed/>
                  </p:oleObj>
                </mc:Choice>
                <mc:Fallback>
                  <p:oleObj r:id="rId9" imgW="100286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25" y="4310068"/>
                          <a:ext cx="1562706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3" name="Object 1"/>
            <p:cNvGraphicFramePr>
              <a:graphicFrameLocks noChangeAspect="1"/>
            </p:cNvGraphicFramePr>
            <p:nvPr/>
          </p:nvGraphicFramePr>
          <p:xfrm>
            <a:off x="785786" y="4929198"/>
            <a:ext cx="2192766" cy="414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6" r:id="rId11" imgW="1206500" imgH="228600" progId="Equation.3">
                    <p:embed/>
                  </p:oleObj>
                </mc:Choice>
                <mc:Fallback>
                  <p:oleObj r:id="rId11" imgW="1206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4929198"/>
                          <a:ext cx="2192766" cy="414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59832" y="4405343"/>
            <a:ext cx="592935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Простейшие и сводящиеся к простейшим.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Приводимые к квадратным.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 Однородные I степени.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4. Однородные II степени.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5. Решаемые разложением левой части на множители.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2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тригонометрических уравнений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271412"/>
            <a:ext cx="857256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" y="4753952"/>
            <a:ext cx="2684804" cy="19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59582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49310"/>
              </p:ext>
            </p:extLst>
          </p:nvPr>
        </p:nvGraphicFramePr>
        <p:xfrm>
          <a:off x="125356" y="4057494"/>
          <a:ext cx="28663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76"/>
                <a:gridCol w="573276"/>
                <a:gridCol w="573276"/>
                <a:gridCol w="573276"/>
                <a:gridCol w="573276"/>
              </a:tblGrid>
              <a:tr h="3490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532" y="311754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Задачник с. 46-49</a:t>
            </a:r>
            <a:endParaRPr lang="ru-RU" sz="2400" b="1" dirty="0"/>
          </a:p>
        </p:txBody>
      </p:sp>
      <p:pic>
        <p:nvPicPr>
          <p:cNvPr id="19551" name="Picture 95" descr="C:\Users\Учитель\Desktop\1571479740_512_smal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9" y="980727"/>
            <a:ext cx="1352787" cy="21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8366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Решение  какого  уравнения  показано  на  тригонометрической  окружности?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9750" y="1773238"/>
          <a:ext cx="40243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4024313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971550" y="3068638"/>
            <a:ext cx="144463" cy="122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79838" y="3068638"/>
            <a:ext cx="144462" cy="122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036638" y="3124200"/>
            <a:ext cx="2803525" cy="15875"/>
          </a:xfrm>
          <a:custGeom>
            <a:avLst/>
            <a:gdLst>
              <a:gd name="T0" fmla="*/ 2803525 w 1766"/>
              <a:gd name="T1" fmla="*/ 0 h 10"/>
              <a:gd name="T2" fmla="*/ 0 w 1766"/>
              <a:gd name="T3" fmla="*/ 15875 h 10"/>
              <a:gd name="T4" fmla="*/ 0 60000 65536"/>
              <a:gd name="T5" fmla="*/ 0 60000 65536"/>
              <a:gd name="T6" fmla="*/ 0 w 1766"/>
              <a:gd name="T7" fmla="*/ 0 h 10"/>
              <a:gd name="T8" fmla="*/ 1766 w 176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66" h="10">
                <a:moveTo>
                  <a:pt x="1766" y="0"/>
                </a:moveTo>
                <a:lnTo>
                  <a:pt x="0" y="10"/>
                </a:lnTo>
              </a:path>
            </a:pathLst>
          </a:custGeom>
          <a:noFill/>
          <a:ln w="285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051050" y="2708275"/>
          <a:ext cx="355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708275"/>
                        <a:ext cx="355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64163" y="2276475"/>
            <a:ext cx="23764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sin x = </a:t>
            </a:r>
            <a:r>
              <a:rPr lang="ru-RU" sz="2800" b="1" i="1">
                <a:latin typeface="Times New Roman" pitchFamily="18" charset="0"/>
              </a:rPr>
              <a:t>1/2</a:t>
            </a:r>
            <a:r>
              <a:rPr lang="en-US" sz="2800" b="1" i="1">
                <a:latin typeface="Times New Roman" pitchFamily="18" charset="0"/>
              </a:rPr>
              <a:t> 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219700" y="3260725"/>
          <a:ext cx="33845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Формула" r:id="rId7" imgW="1218671" imgH="393529" progId="Equation.3">
                  <p:embed/>
                </p:oleObj>
              </mc:Choice>
              <mc:Fallback>
                <p:oleObj name="Формула" r:id="rId7" imgW="121867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60725"/>
                        <a:ext cx="33845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5219700" y="4652963"/>
          <a:ext cx="3527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Формула" r:id="rId9" imgW="1295400" imgH="393700" progId="Equation.3">
                  <p:embed/>
                </p:oleObj>
              </mc:Choice>
              <mc:Fallback>
                <p:oleObj name="Формула" r:id="rId9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652963"/>
                        <a:ext cx="3527425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3851275" y="2133600"/>
          <a:ext cx="468313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Формула" r:id="rId11" imgW="164957" imgH="393359" progId="Equation.3">
                  <p:embed/>
                </p:oleObj>
              </mc:Choice>
              <mc:Fallback>
                <p:oleObj name="Формула" r:id="rId11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133600"/>
                        <a:ext cx="468313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468313" y="2133600"/>
          <a:ext cx="6270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Формула" r:id="rId13" imgW="241200" imgH="393480" progId="Equation.3">
                  <p:embed/>
                </p:oleObj>
              </mc:Choice>
              <mc:Fallback>
                <p:oleObj name="Формула" r:id="rId13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62706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4725144"/>
            <a:ext cx="2419797" cy="22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5" descr="C:\Users\Учитель\Desktop\1571479740_512_smal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59" y="5157192"/>
            <a:ext cx="107491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7664" y="5942603"/>
            <a:ext cx="217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Задачник      №  16.5   (г)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161053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Решение  какого  уравнения  показано  на  тригонометрической  окружности?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9750" y="1773238"/>
          <a:ext cx="40243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4024313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92500" y="4941888"/>
            <a:ext cx="144463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492500" y="2781300"/>
            <a:ext cx="14446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65525" y="2835275"/>
            <a:ext cx="15875" cy="2178050"/>
          </a:xfrm>
          <a:custGeom>
            <a:avLst/>
            <a:gdLst>
              <a:gd name="T0" fmla="*/ 0 w 10"/>
              <a:gd name="T1" fmla="*/ 0 h 1372"/>
              <a:gd name="T2" fmla="*/ 15875 w 10"/>
              <a:gd name="T3" fmla="*/ 2178050 h 1372"/>
              <a:gd name="T4" fmla="*/ 0 60000 65536"/>
              <a:gd name="T5" fmla="*/ 0 60000 65536"/>
              <a:gd name="T6" fmla="*/ 0 w 10"/>
              <a:gd name="T7" fmla="*/ 0 h 1372"/>
              <a:gd name="T8" fmla="*/ 10 w 10"/>
              <a:gd name="T9" fmla="*/ 1372 h 13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1372">
                <a:moveTo>
                  <a:pt x="0" y="0"/>
                </a:moveTo>
                <a:lnTo>
                  <a:pt x="10" y="1372"/>
                </a:lnTo>
              </a:path>
            </a:pathLst>
          </a:cu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987675" y="3789363"/>
          <a:ext cx="6223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Формула" r:id="rId5" imgW="266400" imgH="431640" progId="Equation.3">
                  <p:embed/>
                </p:oleObj>
              </mc:Choice>
              <mc:Fallback>
                <p:oleObj name="Формула" r:id="rId5" imgW="266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89363"/>
                        <a:ext cx="6223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64163" y="2276475"/>
            <a:ext cx="23764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cos x =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>
                <a:latin typeface="Times New Roman" pitchFamily="18" charset="0"/>
              </a:rPr>
              <a:t>/2</a:t>
            </a:r>
            <a:r>
              <a:rPr lang="en-US" sz="2800" b="1" i="1">
                <a:latin typeface="Times New Roman" pitchFamily="18" charset="0"/>
              </a:rPr>
              <a:t> 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114925" y="3260725"/>
          <a:ext cx="35956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Формула" r:id="rId7" imgW="1295280" imgH="393480" progId="Equation.3">
                  <p:embed/>
                </p:oleObj>
              </mc:Choice>
              <mc:Fallback>
                <p:oleObj name="Формула" r:id="rId7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260725"/>
                        <a:ext cx="359568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5357813" y="4652963"/>
          <a:ext cx="32512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Формула" r:id="rId9" imgW="1193760" imgH="393480" progId="Equation.3">
                  <p:embed/>
                </p:oleObj>
              </mc:Choice>
              <mc:Fallback>
                <p:oleObj name="Формула" r:id="rId9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652963"/>
                        <a:ext cx="325120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3563938" y="1844675"/>
          <a:ext cx="3714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Формула" r:id="rId11" imgW="164957" imgH="393359" progId="Equation.3">
                  <p:embed/>
                </p:oleObj>
              </mc:Choice>
              <mc:Fallback>
                <p:oleObj name="Формула" r:id="rId11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844675"/>
                        <a:ext cx="3714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3492500" y="4724400"/>
          <a:ext cx="7096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Формула" r:id="rId13" imgW="279360" imgH="393480" progId="Equation.3">
                  <p:embed/>
                </p:oleObj>
              </mc:Choice>
              <mc:Fallback>
                <p:oleObj name="Формула" r:id="rId13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724400"/>
                        <a:ext cx="70961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090"/>
            <a:ext cx="1847974" cy="173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5" descr="C:\Users\Учитель\Desktop\1571479740_512_smal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41224"/>
            <a:ext cx="1008187" cy="15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77742" y="5942603"/>
            <a:ext cx="2074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Задачник     №  15.14   (б)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945546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516" y="881315"/>
                <a:ext cx="9253028" cy="486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200" b="1" dirty="0" smtClean="0"/>
                  <a:t>      Каково будет решение уравнения    </a:t>
                </a:r>
                <a:r>
                  <a:rPr lang="ru-RU" sz="2200" b="1" dirty="0" err="1" smtClean="0"/>
                  <a:t>cos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</a:t>
                </a:r>
                <a:r>
                  <a:rPr lang="ru-RU" sz="2200" b="1" dirty="0" smtClean="0"/>
                  <a:t>-3 ?</a:t>
                </a:r>
                <a:endParaRPr lang="ru-RU" sz="2200" b="1" dirty="0"/>
              </a:p>
              <a:p>
                <a:r>
                  <a:rPr lang="ru-RU" sz="2200" b="1" dirty="0" smtClean="0"/>
                  <a:t>2.          При </a:t>
                </a:r>
                <a:r>
                  <a:rPr lang="ru-RU" sz="2200" b="1" dirty="0"/>
                  <a:t>каком значении a уравнение </a:t>
                </a:r>
                <a:r>
                  <a:rPr lang="ru-RU" sz="2200" b="1" dirty="0" smtClean="0"/>
                  <a:t>   </a:t>
                </a:r>
                <a:r>
                  <a:rPr lang="ru-RU" sz="2200" b="1" dirty="0" err="1" smtClean="0"/>
                  <a:t>sin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a </a:t>
                </a:r>
                <a:r>
                  <a:rPr lang="ru-RU" sz="2200" b="1" dirty="0" smtClean="0"/>
                  <a:t>    </a:t>
                </a:r>
                <a:r>
                  <a:rPr lang="ru-RU" sz="2200" b="1" dirty="0"/>
                  <a:t>имеет решение?</a:t>
                </a:r>
              </a:p>
              <a:p>
                <a:r>
                  <a:rPr lang="ru-RU" sz="2200" b="1" dirty="0" smtClean="0"/>
                  <a:t>3.          Каковы корни уравнения     </a:t>
                </a:r>
                <a:r>
                  <a:rPr lang="ru-RU" sz="2200" b="1" dirty="0" err="1" smtClean="0"/>
                  <a:t>tg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</a:t>
                </a:r>
                <a:r>
                  <a:rPr lang="ru-RU" sz="2200" b="1" dirty="0" smtClean="0"/>
                  <a:t>-0,7?</a:t>
                </a:r>
                <a:endParaRPr lang="ru-RU" sz="2200" b="1" dirty="0"/>
              </a:p>
              <a:p>
                <a:r>
                  <a:rPr lang="ru-RU" sz="2200" b="1" dirty="0" smtClean="0"/>
                  <a:t>4</a:t>
                </a:r>
                <a:r>
                  <a:rPr lang="ru-RU" sz="2000" b="1" dirty="0" smtClean="0"/>
                  <a:t>.    На </a:t>
                </a:r>
                <a:r>
                  <a:rPr lang="ru-RU" sz="2000" b="1" dirty="0"/>
                  <a:t>какой оси откладывается значение а при решении уравнения </a:t>
                </a:r>
                <a:r>
                  <a:rPr lang="ru-RU" sz="2000" b="1" dirty="0" smtClean="0"/>
                  <a:t>   </a:t>
                </a:r>
                <a:r>
                  <a:rPr lang="ru-RU" sz="2000" b="1" dirty="0" err="1" smtClean="0"/>
                  <a:t>sin</a:t>
                </a:r>
                <a:r>
                  <a:rPr lang="ru-RU" sz="2000" b="1" dirty="0" smtClean="0"/>
                  <a:t> </a:t>
                </a:r>
                <a:r>
                  <a:rPr lang="ru-RU" sz="2000" b="1" dirty="0"/>
                  <a:t>x = a?</a:t>
                </a:r>
              </a:p>
              <a:p>
                <a:r>
                  <a:rPr lang="ru-RU" sz="2200" b="1" dirty="0" smtClean="0"/>
                  <a:t>5.          Какой </a:t>
                </a:r>
                <a:r>
                  <a:rPr lang="ru-RU" sz="2200" b="1" dirty="0"/>
                  <a:t>формулой выражается решение уравнения </a:t>
                </a:r>
                <a:r>
                  <a:rPr lang="ru-RU" sz="2200" b="1" dirty="0" smtClean="0"/>
                  <a:t>   </a:t>
                </a:r>
                <a:r>
                  <a:rPr lang="ru-RU" sz="2200" b="1" dirty="0" err="1" smtClean="0"/>
                  <a:t>cos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a?</a:t>
                </a:r>
              </a:p>
              <a:p>
                <a:r>
                  <a:rPr lang="ru-RU" sz="2200" b="1" dirty="0" smtClean="0"/>
                  <a:t>6.          Чему равняется      </a:t>
                </a:r>
                <a:r>
                  <a:rPr lang="ru-RU" sz="2200" b="1" dirty="0" err="1"/>
                  <a:t>arcsin</a:t>
                </a:r>
                <a:r>
                  <a:rPr lang="ru-RU" sz="2200" b="1" dirty="0"/>
                  <a:t>(-а)?</a:t>
                </a:r>
              </a:p>
              <a:p>
                <a:r>
                  <a:rPr lang="ru-RU" sz="2200" b="1" dirty="0" smtClean="0"/>
                  <a:t>7.          Какой </a:t>
                </a:r>
                <a:r>
                  <a:rPr lang="ru-RU" sz="2200" b="1" dirty="0"/>
                  <a:t>формулой выражается решение уравнения </a:t>
                </a:r>
                <a:r>
                  <a:rPr lang="ru-RU" sz="2200" b="1" dirty="0" smtClean="0"/>
                  <a:t>    </a:t>
                </a:r>
                <a:r>
                  <a:rPr lang="ru-RU" sz="2200" b="1" dirty="0" err="1" smtClean="0"/>
                  <a:t>tg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a? </a:t>
                </a:r>
              </a:p>
              <a:p>
                <a:r>
                  <a:rPr lang="ru-RU" sz="2200" b="1" dirty="0"/>
                  <a:t>8</a:t>
                </a:r>
                <a:r>
                  <a:rPr lang="ru-RU" sz="2200" b="1" dirty="0" smtClean="0"/>
                  <a:t>.          </a:t>
                </a:r>
                <a:r>
                  <a:rPr lang="ru-RU" sz="2200" b="1" dirty="0"/>
                  <a:t>Каковы корни уравнения </a:t>
                </a:r>
                <a:r>
                  <a:rPr lang="ru-RU" sz="2200" b="1" dirty="0" smtClean="0"/>
                  <a:t>     </a:t>
                </a:r>
                <a:r>
                  <a:rPr lang="ru-RU" sz="2200" b="1" dirty="0" err="1" smtClean="0"/>
                  <a:t>cos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</a:t>
                </a:r>
                <a:r>
                  <a:rPr lang="ru-RU" sz="2200" b="1" dirty="0" smtClean="0"/>
                  <a:t>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2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sz="2200" b="1" dirty="0"/>
              </a:p>
              <a:p>
                <a:r>
                  <a:rPr lang="ru-RU" sz="2200" b="1" dirty="0" smtClean="0"/>
                  <a:t>9</a:t>
                </a:r>
                <a:r>
                  <a:rPr lang="ru-RU" sz="2000" b="1" dirty="0" smtClean="0"/>
                  <a:t>.    На </a:t>
                </a:r>
                <a:r>
                  <a:rPr lang="ru-RU" sz="2000" b="1" dirty="0"/>
                  <a:t>какой оси откладывается значение а при решении уравнения </a:t>
                </a:r>
                <a:r>
                  <a:rPr lang="ru-RU" sz="2000" b="1" dirty="0" smtClean="0"/>
                  <a:t>  </a:t>
                </a:r>
                <a:r>
                  <a:rPr lang="ru-RU" sz="2000" b="1" dirty="0" err="1" smtClean="0"/>
                  <a:t>cos</a:t>
                </a:r>
                <a:r>
                  <a:rPr lang="ru-RU" sz="2000" b="1" dirty="0" smtClean="0"/>
                  <a:t> </a:t>
                </a:r>
                <a:r>
                  <a:rPr lang="ru-RU" sz="2000" b="1" dirty="0"/>
                  <a:t>x = a?</a:t>
                </a:r>
              </a:p>
              <a:p>
                <a:r>
                  <a:rPr lang="ru-RU" sz="2200" b="1" dirty="0" smtClean="0"/>
                  <a:t>10.      При </a:t>
                </a:r>
                <a:r>
                  <a:rPr lang="ru-RU" sz="2200" b="1" dirty="0"/>
                  <a:t>каком значении  a  уравнение </a:t>
                </a:r>
                <a:r>
                  <a:rPr lang="ru-RU" sz="2200" b="1" dirty="0" smtClean="0"/>
                  <a:t>   </a:t>
                </a:r>
                <a:r>
                  <a:rPr lang="ru-RU" sz="2200" b="1" dirty="0" err="1" smtClean="0"/>
                  <a:t>сtg</a:t>
                </a:r>
                <a:r>
                  <a:rPr lang="ru-RU" sz="2200" b="1" dirty="0" smtClean="0"/>
                  <a:t> </a:t>
                </a:r>
                <a:r>
                  <a:rPr lang="ru-RU" sz="2200" b="1" dirty="0"/>
                  <a:t>x = </a:t>
                </a:r>
                <a:r>
                  <a:rPr lang="ru-RU" sz="2200" b="1" dirty="0" smtClean="0"/>
                  <a:t>a   </a:t>
                </a:r>
                <a:r>
                  <a:rPr lang="ru-RU" sz="2200" b="1" dirty="0"/>
                  <a:t>имеет решение?</a:t>
                </a:r>
              </a:p>
              <a:p>
                <a:r>
                  <a:rPr lang="ru-RU" sz="2200" b="1" dirty="0" smtClean="0"/>
                  <a:t>11.      Чему равен        </a:t>
                </a:r>
                <a:r>
                  <a:rPr lang="en-US" sz="2200" b="1" dirty="0" err="1"/>
                  <a:t>arcsin</a:t>
                </a:r>
                <a:r>
                  <a:rPr lang="en-US" sz="2200" b="1" dirty="0"/>
                  <a:t> (- √</a:t>
                </a:r>
                <a:r>
                  <a:rPr lang="ru-RU" sz="2200" b="1" dirty="0"/>
                  <a:t>3</a:t>
                </a:r>
                <a:r>
                  <a:rPr lang="en-US" sz="2200" b="1" dirty="0"/>
                  <a:t>/2</a:t>
                </a:r>
                <a:r>
                  <a:rPr lang="en-US" sz="2200" b="1" dirty="0" smtClean="0"/>
                  <a:t>)</a:t>
                </a:r>
                <a:r>
                  <a:rPr lang="ru-RU" sz="2200" b="1" dirty="0" smtClean="0"/>
                  <a:t>?</a:t>
                </a:r>
                <a:endParaRPr lang="en-US" sz="2200" b="1" dirty="0"/>
              </a:p>
              <a:p>
                <a:r>
                  <a:rPr lang="ru-RU" sz="2200" b="1" dirty="0" smtClean="0"/>
                  <a:t>12       Чему равен        </a:t>
                </a:r>
                <a:r>
                  <a:rPr lang="en-US" sz="2200" b="1" dirty="0" err="1" smtClean="0"/>
                  <a:t>arccos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(- </a:t>
                </a:r>
                <a:r>
                  <a:rPr lang="ru-RU" sz="2200" b="1" dirty="0"/>
                  <a:t>1</a:t>
                </a:r>
                <a:r>
                  <a:rPr lang="en-US" sz="2200" b="1" dirty="0"/>
                  <a:t>/2</a:t>
                </a:r>
                <a:r>
                  <a:rPr lang="en-US" sz="2200" b="1" dirty="0" smtClean="0"/>
                  <a:t>)</a:t>
                </a:r>
                <a:r>
                  <a:rPr lang="ru-RU" sz="2200" b="1" dirty="0" smtClean="0"/>
                  <a:t> ?</a:t>
                </a:r>
                <a:endParaRPr lang="en-US" sz="2200" b="1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81315"/>
                <a:ext cx="9253028" cy="4863191"/>
              </a:xfrm>
              <a:prstGeom prst="rect">
                <a:avLst/>
              </a:prstGeom>
              <a:blipFill rotWithShape="1">
                <a:blip r:embed="rId2"/>
                <a:stretch>
                  <a:fillRect l="-856" t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7624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ИГРА     «Тригонометрический  волейбол»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Учитель\Desktop\1646747868_9-kartinkin-net-p-voleibol-krasivie-kartinki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29200"/>
            <a:ext cx="2295427" cy="1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Учитель\Desktop\1661954083_j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62" y="4581128"/>
            <a:ext cx="361083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Учитель\Desktop\kartinki-volejbol-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4841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349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88"/>
            <a:ext cx="10302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92141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а)  Решите уравнение  </a:t>
            </a:r>
          </a:p>
          <a:p>
            <a:r>
              <a:rPr lang="ru-RU" sz="2400" b="1" dirty="0"/>
              <a:t>б)  </a:t>
            </a:r>
            <a:r>
              <a:rPr lang="ru-RU" sz="2200" b="1" dirty="0"/>
              <a:t>Найдите все корни этого уравнения, </a:t>
            </a:r>
            <a:r>
              <a:rPr lang="ru-RU" sz="2200" b="1" dirty="0" smtClean="0"/>
              <a:t>принадлежащие промежутку</a:t>
            </a:r>
            <a:r>
              <a:rPr lang="ru-RU" sz="2200" b="1" dirty="0"/>
              <a:t> </a:t>
            </a:r>
            <a:r>
              <a:rPr lang="ru-RU" sz="2400" b="1" dirty="0"/>
              <a:t>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2792" y="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ТРИГОНОМЕТРИЧЕСКОЕ    УРАВНЕНИЕ  ИЗ ЕГЭ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548" y="15986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0287" y="540121"/>
            <a:ext cx="6768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             Сборник ЕГЭ     (под ред. </a:t>
            </a:r>
            <a:r>
              <a:rPr lang="ru-RU" sz="2000" b="1" dirty="0" err="1" smtClean="0">
                <a:solidFill>
                  <a:srgbClr val="00B050"/>
                </a:solidFill>
              </a:rPr>
              <a:t>Ф.Ф.Лысенко</a:t>
            </a:r>
            <a:r>
              <a:rPr lang="ru-RU" sz="20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МАТЕМАТИКА  ПРОФИЛЬНЫЙ       УРОВЕНЬ     В.32     </a:t>
            </a:r>
            <a:r>
              <a:rPr lang="ru-RU" sz="2000" b="1" dirty="0">
                <a:solidFill>
                  <a:srgbClr val="00B050"/>
                </a:solidFill>
              </a:rPr>
              <a:t>№   </a:t>
            </a:r>
            <a:r>
              <a:rPr lang="ru-RU" sz="2000" b="1" dirty="0" smtClean="0">
                <a:solidFill>
                  <a:srgbClr val="00B050"/>
                </a:solidFill>
              </a:rPr>
              <a:t>12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61" y="2642423"/>
            <a:ext cx="2299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 а)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б)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7119"/>
            <a:ext cx="2723387" cy="203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 синус 2x плюс 2 косинус в квадрате x плюс косинус 2x=0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03" y="1268760"/>
            <a:ext cx="3206299" cy="6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 левая квадратная скобка минус дробь: числитель: 9 Пи , знаменатель: 2 конец дроби ; минус 3 Пи правая квадратная скобка .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3" y="2348880"/>
            <a:ext cx="1490535" cy="68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x= минус дробь: числитель: Пи , знаменатель: 4 конец дроби плюс Пи n,n принадлежит Z ;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492897"/>
            <a:ext cx="2341397" cy="56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 арктангенс }3 плюс Пи n,n принадлежит Z 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22" y="3400529"/>
            <a:ext cx="1921445" cy="38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 минус дробь: числитель: 17 Пи , знаменатель: 4 конец дроби ; 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37119"/>
            <a:ext cx="792088" cy="6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 арктангенс 3 минус 4 Пи 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80" y="4761384"/>
            <a:ext cx="1392772" cy="43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 минус дробь: числитель: 13 Пи , знаменатель: 4 конец дроби . 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637119"/>
            <a:ext cx="864097" cy="73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3657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98"/>
              </a:spcBef>
            </a:pPr>
            <a:endParaRPr lang="ru-RU" b="1" i="1" spc="-1" dirty="0" smtClean="0">
              <a:solidFill>
                <a:srgbClr val="FF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4400" b="1" i="1" spc="-1" dirty="0" smtClean="0">
                <a:solidFill>
                  <a:srgbClr val="FF0000"/>
                </a:solidFill>
                <a:latin typeface="Bookman Old Style"/>
              </a:rPr>
              <a:t>ТЕМА  УРОКА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4400" b="1" i="1" spc="-1" dirty="0" smtClean="0">
                <a:solidFill>
                  <a:srgbClr val="00B050"/>
                </a:solidFill>
                <a:latin typeface="Bookman Old Style"/>
              </a:rPr>
              <a:t>«Тригонометрия»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endParaRPr lang="ru-RU" sz="2400" b="1" i="1" spc="-1" dirty="0" smtClean="0">
              <a:solidFill>
                <a:srgbClr val="00B050"/>
              </a:solidFill>
              <a:latin typeface="Bookman Old Styl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3263"/>
            <a:ext cx="24876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3789040"/>
            <a:ext cx="3709947" cy="30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597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303" y="9490"/>
            <a:ext cx="47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81" y="5323111"/>
            <a:ext cx="9143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а)  Решите уравнение  </a:t>
            </a:r>
          </a:p>
          <a:p>
            <a:r>
              <a:rPr lang="ru-RU" sz="2200" b="1" dirty="0"/>
              <a:t>б)  Найдите все корни этого уравнения, принадлежащие промежутку  </a:t>
            </a:r>
          </a:p>
          <a:p>
            <a:endParaRPr lang="ru-RU" dirty="0"/>
          </a:p>
        </p:txBody>
      </p:sp>
      <p:pic>
        <p:nvPicPr>
          <p:cNvPr id="5" name="Рисунок 4" descr=" косинус в квадрате x минус дробь: числитель: 1, знаменатель: 2 конец дроби синус 2x плюс косинус x= синус x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6" y="4971952"/>
            <a:ext cx="3741882" cy="89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 левая квадратная скобка дробь: числитель: Пи , знаменатель: 2 конец дроби ;2 Пи правая квадратная скобка .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11355"/>
            <a:ext cx="1229291" cy="5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203281"/>
            <a:ext cx="3579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ЗАДАНИЕ    </a:t>
            </a:r>
            <a:r>
              <a:rPr lang="ru-RU" sz="2000" b="1" dirty="0">
                <a:solidFill>
                  <a:srgbClr val="00B050"/>
                </a:solidFill>
              </a:rPr>
              <a:t>№    </a:t>
            </a:r>
            <a:r>
              <a:rPr lang="ru-RU" sz="2000" b="1" dirty="0" smtClean="0">
                <a:solidFill>
                  <a:srgbClr val="00B050"/>
                </a:solidFill>
              </a:rPr>
              <a:t>12 (ПРОФИЛЬ)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09603"/>
              </p:ext>
            </p:extLst>
          </p:nvPr>
        </p:nvGraphicFramePr>
        <p:xfrm>
          <a:off x="2271371" y="710316"/>
          <a:ext cx="4908447" cy="3294748"/>
        </p:xfrm>
        <a:graphic>
          <a:graphicData uri="http://schemas.openxmlformats.org/drawingml/2006/table">
            <a:tbl>
              <a:tblPr/>
              <a:tblGrid>
                <a:gridCol w="4908447"/>
              </a:tblGrid>
              <a:tr h="35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УРАВНЕНИЕ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А)</a:t>
                      </a:r>
                      <a:endParaRPr lang="ru-RU" sz="2000" i="1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Д)</a:t>
                      </a:r>
                      <a:endParaRPr lang="ru-RU" sz="2000" spc="1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538103"/>
              </p:ext>
            </p:extLst>
          </p:nvPr>
        </p:nvGraphicFramePr>
        <p:xfrm>
          <a:off x="3028899" y="1196752"/>
          <a:ext cx="33575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r:id="rId5" imgW="2082800" imgH="203200" progId="Equation.3">
                  <p:embed/>
                </p:oleObj>
              </mc:Choice>
              <mc:Fallback>
                <p:oleObj r:id="rId5" imgW="2082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899" y="1196752"/>
                        <a:ext cx="33575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78453"/>
              </p:ext>
            </p:extLst>
          </p:nvPr>
        </p:nvGraphicFramePr>
        <p:xfrm>
          <a:off x="3028899" y="1780952"/>
          <a:ext cx="26146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r:id="rId7" imgW="1638300" imgH="203200" progId="Equation.3">
                  <p:embed/>
                </p:oleObj>
              </mc:Choice>
              <mc:Fallback>
                <p:oleObj r:id="rId7" imgW="16383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899" y="1780952"/>
                        <a:ext cx="26146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04249"/>
              </p:ext>
            </p:extLst>
          </p:nvPr>
        </p:nvGraphicFramePr>
        <p:xfrm>
          <a:off x="3097162" y="2366740"/>
          <a:ext cx="23129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r:id="rId9" imgW="1561422" imgH="177723" progId="Equation.3">
                  <p:embed/>
                </p:oleObj>
              </mc:Choice>
              <mc:Fallback>
                <p:oleObj r:id="rId9" imgW="1561422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162" y="2366740"/>
                        <a:ext cx="23129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8038"/>
              </p:ext>
            </p:extLst>
          </p:nvPr>
        </p:nvGraphicFramePr>
        <p:xfrm>
          <a:off x="3167012" y="2971577"/>
          <a:ext cx="14652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r:id="rId11" imgW="1002865" imgH="228501" progId="Equation.3">
                  <p:embed/>
                </p:oleObj>
              </mc:Choice>
              <mc:Fallback>
                <p:oleObj r:id="rId11" imgW="1002865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12" y="2971577"/>
                        <a:ext cx="14652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5851"/>
              </p:ext>
            </p:extLst>
          </p:nvPr>
        </p:nvGraphicFramePr>
        <p:xfrm>
          <a:off x="3097162" y="3535140"/>
          <a:ext cx="20558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r:id="rId13" imgW="1206500" imgH="228600" progId="Equation.3">
                  <p:embed/>
                </p:oleObj>
              </mc:Choice>
              <mc:Fallback>
                <p:oleObj r:id="rId13" imgW="1206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162" y="3535140"/>
                        <a:ext cx="20558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638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899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Сделаем выводы: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31640" y="672512"/>
            <a:ext cx="80648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ля решения любых тригонометрических уравнений необходимо: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Цель   (что сделать?):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свести   решение  к   простейшим   уравнениям.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Средства (чем?):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различные   тригонометрические   формулы   и    свойства   тригонометрических   функций.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Способ (как?):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математические   преобразования   и   различные способы   для    решения    уравнений.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Анализ (всё ли подходит?):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проверка   корней    уравнения.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099" y="4509120"/>
            <a:ext cx="2647923" cy="248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444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 bwMode="auto">
          <a:xfrm>
            <a:off x="1357290" y="785794"/>
            <a:ext cx="7643866" cy="592933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900" y="60722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Нашивка 6"/>
          <p:cNvSpPr/>
          <p:nvPr/>
        </p:nvSpPr>
        <p:spPr bwMode="auto">
          <a:xfrm>
            <a:off x="285720" y="500042"/>
            <a:ext cx="928694" cy="5715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8677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625798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 bwMode="auto">
          <a:xfrm>
            <a:off x="1214414" y="0"/>
            <a:ext cx="7452320" cy="16288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Тригонометрия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реальной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Рисунок 13" descr="Рисунок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397227"/>
            <a:ext cx="1000132" cy="10001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1472063"/>
            <a:ext cx="7596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 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вопроса 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том, 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знания тригонометрии 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открывают новые способы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решения различных задач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 многих областях науки 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упрощают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понимание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некоторых  аспектов  различных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1486"/>
            <a:ext cx="3024336" cy="226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" y="4237297"/>
            <a:ext cx="2880320" cy="270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259632" y="0"/>
            <a:ext cx="6867525" cy="1357298"/>
          </a:xfrm>
          <a:prstGeom prst="irregularSeal1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019204" cy="153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9" y="3012477"/>
            <a:ext cx="1593053" cy="138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7465" y="1836640"/>
            <a:ext cx="6117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6600"/>
                </a:solidFill>
              </a:rPr>
              <a:t>УРОК     ИНТЕРЕСЕН,  ПОЛЕЗЕН</a:t>
            </a:r>
          </a:p>
          <a:p>
            <a:endParaRPr lang="ru-RU" sz="3000" b="1" dirty="0">
              <a:solidFill>
                <a:srgbClr val="FF0000"/>
              </a:solidFill>
            </a:endParaRPr>
          </a:p>
          <a:p>
            <a:endParaRPr lang="ru-RU" sz="3000" b="1" dirty="0" smtClean="0">
              <a:solidFill>
                <a:srgbClr val="FF0000"/>
              </a:solidFill>
            </a:endParaRPr>
          </a:p>
          <a:p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sz="3000" b="1" dirty="0" smtClean="0">
                <a:solidFill>
                  <a:srgbClr val="FF0000"/>
                </a:solidFill>
              </a:rPr>
              <a:t>УРОК  НЕИНТЕРЕСЕН, БЕСПОЛЕЗЕН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65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36712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5" name="Picture 3" descr="C:\Users\samsung\Desktop\1330769736_u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250160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9160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 bwMode="auto">
          <a:xfrm>
            <a:off x="1285852" y="857232"/>
            <a:ext cx="7643866" cy="592933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785926"/>
            <a:ext cx="6786610" cy="415131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        ТРИГОНОМЕТРИЯ -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sz="3600" dirty="0" smtClean="0"/>
              <a:t> раздел математики, изучающий </a:t>
            </a:r>
            <a:r>
              <a:rPr lang="ru-RU" sz="3600" dirty="0"/>
              <a:t>зависимость между сторонами и углами треугольника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2276475" y="0"/>
            <a:ext cx="6867525" cy="1357298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Введение</a:t>
            </a:r>
          </a:p>
        </p:txBody>
      </p:sp>
      <p:pic>
        <p:nvPicPr>
          <p:cNvPr id="9" name="Рисунок 8" descr="Рисунок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61" y="458722"/>
            <a:ext cx="1000132" cy="1000121"/>
          </a:xfrm>
          <a:prstGeom prst="rect">
            <a:avLst/>
          </a:prstGeom>
        </p:spPr>
      </p:pic>
      <p:sp>
        <p:nvSpPr>
          <p:cNvPr id="7" name="Нашивка 6">
            <a:hlinkClick r:id="rId3" action="ppaction://hlinksldjump" tooltip="содержание"/>
          </p:cNvPr>
          <p:cNvSpPr/>
          <p:nvPr/>
        </p:nvSpPr>
        <p:spPr bwMode="auto">
          <a:xfrm>
            <a:off x="285720" y="500042"/>
            <a:ext cx="928694" cy="5715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8677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625798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453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98" y="-387424"/>
            <a:ext cx="8136904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98"/>
              </a:spcBef>
            </a:pPr>
            <a:endParaRPr lang="ru-RU" b="1" i="1" spc="-1" dirty="0" smtClean="0">
              <a:solidFill>
                <a:srgbClr val="FF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endParaRPr lang="ru-RU" sz="4400" b="1" i="1" spc="-1" dirty="0" smtClean="0">
              <a:solidFill>
                <a:srgbClr val="00B05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4400" b="1" i="1" spc="-1" dirty="0" smtClean="0">
                <a:solidFill>
                  <a:srgbClr val="00B050"/>
                </a:solidFill>
                <a:latin typeface="Bookman Old Style"/>
              </a:rPr>
              <a:t>«Тригонометрия»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endParaRPr lang="ru-RU" sz="2400" b="1" i="1" spc="-1" dirty="0" smtClean="0">
              <a:solidFill>
                <a:srgbClr val="00B05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Решение тригонометрических  выражений и уравнений 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 Задания из  ЕГЭ  (база и профиль)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3263"/>
            <a:ext cx="24876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3789040"/>
            <a:ext cx="3709947" cy="30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298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Сегодня на уроке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9036496" cy="3536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 smtClean="0">
                <a:solidFill>
                  <a:srgbClr val="FF0000"/>
                </a:solidFill>
              </a:rPr>
              <a:t>Повторять  </a:t>
            </a:r>
            <a:r>
              <a:rPr lang="ru-RU" sz="2800" b="1" dirty="0" smtClean="0">
                <a:solidFill>
                  <a:srgbClr val="0033CC"/>
                </a:solidFill>
              </a:rPr>
              <a:t>тождества, </a:t>
            </a:r>
            <a:r>
              <a:rPr lang="ru-RU" sz="2800" b="1" dirty="0" err="1" smtClean="0">
                <a:solidFill>
                  <a:srgbClr val="0033CC"/>
                </a:solidFill>
              </a:rPr>
              <a:t>формулы,свойства,виды</a:t>
            </a:r>
            <a:r>
              <a:rPr lang="ru-RU" sz="2800" b="1" dirty="0" smtClean="0">
                <a:solidFill>
                  <a:srgbClr val="0033CC"/>
                </a:solidFill>
              </a:rPr>
              <a:t> уравнений, способы; 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 smtClean="0">
                <a:solidFill>
                  <a:srgbClr val="0033CC"/>
                </a:solidFill>
              </a:rPr>
              <a:t>Правильно их</a:t>
            </a:r>
            <a:r>
              <a:rPr lang="ru-RU" sz="2800" b="1" dirty="0" smtClean="0">
                <a:solidFill>
                  <a:srgbClr val="FF0000"/>
                </a:solidFill>
              </a:rPr>
              <a:t> применять </a:t>
            </a:r>
            <a:r>
              <a:rPr lang="ru-RU" sz="2800" b="1" dirty="0" smtClean="0">
                <a:solidFill>
                  <a:srgbClr val="0033CC"/>
                </a:solidFill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решать </a:t>
            </a:r>
            <a:r>
              <a:rPr lang="ru-RU" sz="2800" b="1" dirty="0" smtClean="0">
                <a:solidFill>
                  <a:srgbClr val="0033CC"/>
                </a:solidFill>
              </a:rPr>
              <a:t> тригонометрические выражения и  тригонометрические уравнения разного уровня сложности;</a:t>
            </a:r>
            <a:endParaRPr lang="ru-RU" sz="2800" b="1" dirty="0">
              <a:solidFill>
                <a:srgbClr val="0033CC"/>
              </a:solidFill>
            </a:endParaRPr>
          </a:p>
          <a:p>
            <a:pPr lvl="0">
              <a:lnSpc>
                <a:spcPct val="90000"/>
              </a:lnSpc>
              <a:buClr>
                <a:srgbClr val="CC0000"/>
              </a:buClr>
            </a:pPr>
            <a:r>
              <a:rPr lang="ru-RU" sz="2800" b="1" kern="0" dirty="0" smtClean="0">
                <a:solidFill>
                  <a:srgbClr val="FF0000"/>
                </a:solidFill>
              </a:rPr>
              <a:t>Подготовка </a:t>
            </a:r>
            <a:r>
              <a:rPr lang="ru-RU" sz="2800" b="1" kern="0" dirty="0">
                <a:solidFill>
                  <a:srgbClr val="FF0000"/>
                </a:solidFill>
              </a:rPr>
              <a:t>к успешной сдаче </a:t>
            </a:r>
            <a:r>
              <a:rPr lang="ru-RU" sz="2800" b="1" kern="0" dirty="0" smtClean="0">
                <a:solidFill>
                  <a:srgbClr val="FF0000"/>
                </a:solidFill>
              </a:rPr>
              <a:t>ЕГЭ</a:t>
            </a:r>
            <a:endParaRPr lang="ru-RU" sz="3600" b="1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2710" name="Picture 6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83038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2885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60" y="753597"/>
            <a:ext cx="92890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Что необходимо знать, работая с заданиями         по тригонометрии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Тригонометрические тождества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Формулы приведения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Формулы двойного аргумента и формулы понижения степени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Формулы суммы и разности двух аргументов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Основные приемы решения тригонометрических уравнений</a:t>
            </a:r>
          </a:p>
          <a:p>
            <a:pPr marL="342900" indent="-342900">
              <a:buAutoNum type="arabicParenR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0366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76" y="5241925"/>
            <a:ext cx="2157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7285"/>
            <a:ext cx="2448272" cy="23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08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3030"/>
              </p:ext>
            </p:extLst>
          </p:nvPr>
        </p:nvGraphicFramePr>
        <p:xfrm>
          <a:off x="1142976" y="214290"/>
          <a:ext cx="7643866" cy="627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00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70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0" dirty="0"/>
                        <a:t>1</a:t>
                      </a:r>
                      <a:r>
                        <a:rPr lang="ru-RU" sz="2400" b="1" i="0" dirty="0" smtClean="0"/>
                        <a:t>. </a:t>
                      </a:r>
                      <a:r>
                        <a:rPr lang="ru-RU" sz="2400" b="1" i="0" dirty="0"/>
                        <a:t>Основные тригонометрические тождества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  <a:r>
                        <a:rPr lang="ru-RU" sz="2400" dirty="0" smtClean="0"/>
                        <a:t>.Формулы </a:t>
                      </a:r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двойного </a:t>
                      </a:r>
                    </a:p>
                    <a:p>
                      <a:pPr algn="ctr"/>
                      <a:r>
                        <a:rPr lang="ru-RU" sz="2400" dirty="0"/>
                        <a:t>аргумента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244" y="4214818"/>
            <a:ext cx="1776376" cy="397798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7267" y="2357431"/>
            <a:ext cx="1577477" cy="727011"/>
          </a:xfrm>
          <a:prstGeom prst="rect">
            <a:avLst/>
          </a:prstGeom>
          <a:noFill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816" y="3214686"/>
            <a:ext cx="1728366" cy="665284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98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360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9180" y="4857760"/>
            <a:ext cx="2254192" cy="680144"/>
          </a:xfrm>
          <a:prstGeom prst="rect">
            <a:avLst/>
          </a:prstGeom>
          <a:noFill/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6106" y="5749252"/>
            <a:ext cx="2377266" cy="680144"/>
          </a:xfrm>
          <a:prstGeom prst="rect">
            <a:avLst/>
          </a:prstGeom>
          <a:noFill/>
        </p:spPr>
      </p:pic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4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3305" y="2500306"/>
            <a:ext cx="3120661" cy="411516"/>
          </a:xfrm>
          <a:prstGeom prst="rect">
            <a:avLst/>
          </a:prstGeom>
          <a:noFill/>
        </p:spPr>
      </p:pic>
      <p:pic>
        <p:nvPicPr>
          <p:cNvPr id="7784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648" y="3357562"/>
            <a:ext cx="2716004" cy="411516"/>
          </a:xfrm>
          <a:prstGeom prst="rect">
            <a:avLst/>
          </a:prstGeom>
          <a:noFill/>
        </p:spPr>
      </p:pic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786" y="4214818"/>
            <a:ext cx="2695428" cy="411516"/>
          </a:xfrm>
          <a:prstGeom prst="rect">
            <a:avLst/>
          </a:prstGeom>
          <a:noFill/>
        </p:spPr>
      </p:pic>
      <p:pic>
        <p:nvPicPr>
          <p:cNvPr id="77842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9042" y="1643050"/>
            <a:ext cx="2880610" cy="397798"/>
          </a:xfrm>
          <a:prstGeom prst="rect">
            <a:avLst/>
          </a:prstGeom>
          <a:noFill/>
        </p:spPr>
      </p:pic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680" y="5710571"/>
            <a:ext cx="2390220" cy="790263"/>
          </a:xfrm>
          <a:prstGeom prst="rect">
            <a:avLst/>
          </a:prstGeom>
          <a:noFill/>
        </p:spPr>
      </p:pic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8692" y="4857760"/>
            <a:ext cx="2105208" cy="738442"/>
          </a:xfrm>
          <a:prstGeom prst="rect">
            <a:avLst/>
          </a:prstGeom>
          <a:noFill/>
        </p:spPr>
      </p:pic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0" y="3641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57147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52" name="Picture 2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7730" y="1714488"/>
            <a:ext cx="2448518" cy="411516"/>
          </a:xfrm>
          <a:prstGeom prst="rect">
            <a:avLst/>
          </a:prstGeom>
          <a:noFill/>
        </p:spPr>
      </p:pic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2428924" y="3571876"/>
            <a:ext cx="5786478" cy="357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Краткий справочник формул</a:t>
            </a:r>
          </a:p>
        </p:txBody>
      </p:sp>
      <p:sp>
        <p:nvSpPr>
          <p:cNvPr id="40" name="Нашивка 39">
            <a:hlinkClick r:id="rId14" action="ppaction://hlinksldjump" tooltip="содержание"/>
          </p:cNvPr>
          <p:cNvSpPr/>
          <p:nvPr/>
        </p:nvSpPr>
        <p:spPr bwMode="auto">
          <a:xfrm>
            <a:off x="142844" y="142852"/>
            <a:ext cx="928694" cy="5715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2" name="Рисунок 41" descr="Рисунок114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6776" y="500042"/>
            <a:ext cx="636284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278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98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360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2357486" y="3500438"/>
            <a:ext cx="5786478" cy="357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Краткий справочник формул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48647"/>
              </p:ext>
            </p:extLst>
          </p:nvPr>
        </p:nvGraphicFramePr>
        <p:xfrm>
          <a:off x="1142976" y="285728"/>
          <a:ext cx="7286676" cy="628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5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5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</a:t>
                      </a:r>
                      <a:r>
                        <a:rPr lang="ru-RU" sz="2800" dirty="0" smtClean="0"/>
                        <a:t>. </a:t>
                      </a:r>
                      <a:r>
                        <a:rPr lang="ru-RU" sz="2800" dirty="0"/>
                        <a:t>Формулы сложения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14422"/>
            <a:ext cx="5578475" cy="441325"/>
          </a:xfrm>
          <a:prstGeom prst="rect">
            <a:avLst/>
          </a:prstGeom>
          <a:noFill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844667"/>
            <a:ext cx="5578475" cy="441325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487609"/>
            <a:ext cx="5554663" cy="441325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130551"/>
            <a:ext cx="5554663" cy="441325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857628"/>
            <a:ext cx="2883658" cy="676714"/>
          </a:xfrm>
          <a:prstGeom prst="rect">
            <a:avLst/>
          </a:prstGeom>
          <a:noFill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500570"/>
            <a:ext cx="2883658" cy="676714"/>
          </a:xfrm>
          <a:prstGeom prst="rect">
            <a:avLst/>
          </a:prstGeom>
          <a:noFill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214950"/>
            <a:ext cx="3243354" cy="695004"/>
          </a:xfrm>
          <a:prstGeom prst="rect">
            <a:avLst/>
          </a:prstGeom>
          <a:noFill/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983538"/>
            <a:ext cx="4054475" cy="868362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1797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59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7526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885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1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929330"/>
            <a:ext cx="3243354" cy="695004"/>
          </a:xfrm>
          <a:prstGeom prst="rect">
            <a:avLst/>
          </a:prstGeom>
          <a:noFill/>
        </p:spPr>
      </p:pic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0" y="1325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Нашивка 49">
            <a:hlinkClick r:id="rId10" action="ppaction://hlinksldjump" tooltip="содержание"/>
          </p:cNvPr>
          <p:cNvSpPr/>
          <p:nvPr/>
        </p:nvSpPr>
        <p:spPr bwMode="auto">
          <a:xfrm>
            <a:off x="142844" y="142852"/>
            <a:ext cx="928694" cy="5715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6" name="Рисунок 35" descr="Рисунок114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6776" y="500042"/>
            <a:ext cx="636284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49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Устная работа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11250"/>
            <a:ext cx="54005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Упростите выражения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r>
              <a:rPr lang="en-US" sz="3200" b="1" dirty="0" smtClean="0">
                <a:solidFill>
                  <a:srgbClr val="002060"/>
                </a:solidFill>
              </a:rPr>
              <a:t>) (sin a – 1) (sin a + 1)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Б</a:t>
            </a:r>
            <a:r>
              <a:rPr lang="en-US" sz="3200" b="1" dirty="0" smtClean="0">
                <a:solidFill>
                  <a:srgbClr val="002060"/>
                </a:solidFill>
              </a:rPr>
              <a:t>) sin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a – 1 +  cos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a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</a:t>
            </a:r>
            <a:r>
              <a:rPr lang="en-US" sz="3200" b="1" dirty="0" smtClean="0">
                <a:solidFill>
                  <a:srgbClr val="002060"/>
                </a:solidFill>
              </a:rPr>
              <a:t>) sin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a + </a:t>
            </a:r>
            <a:r>
              <a:rPr lang="en-US" sz="3200" b="1" dirty="0" err="1" smtClean="0">
                <a:solidFill>
                  <a:srgbClr val="002060"/>
                </a:solidFill>
              </a:rPr>
              <a:t>tg</a:t>
            </a:r>
            <a:r>
              <a:rPr lang="en-US" sz="3200" b="1" dirty="0" smtClean="0">
                <a:solidFill>
                  <a:srgbClr val="002060"/>
                </a:solidFill>
              </a:rPr>
              <a:t> a </a:t>
            </a:r>
            <a:r>
              <a:rPr lang="en-US" sz="3200" b="1" dirty="0" err="1" smtClean="0">
                <a:solidFill>
                  <a:srgbClr val="002060"/>
                </a:solidFill>
              </a:rPr>
              <a:t>ctg</a:t>
            </a:r>
            <a:r>
              <a:rPr lang="en-US" sz="3200" b="1" dirty="0" smtClean="0">
                <a:solidFill>
                  <a:srgbClr val="002060"/>
                </a:solidFill>
              </a:rPr>
              <a:t> a +  cos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a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Г) </a:t>
            </a:r>
            <a:r>
              <a:rPr lang="en-US" sz="3200" b="1" dirty="0" smtClean="0">
                <a:solidFill>
                  <a:srgbClr val="002060"/>
                </a:solidFill>
              </a:rPr>
              <a:t>sin </a:t>
            </a:r>
            <a:r>
              <a:rPr lang="ru-RU" sz="3200" b="1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π</a:t>
            </a:r>
            <a:r>
              <a:rPr lang="ru-RU" sz="3200" b="1" dirty="0">
                <a:solidFill>
                  <a:srgbClr val="002060"/>
                </a:solidFill>
              </a:rPr>
              <a:t>/4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Д) </a:t>
            </a:r>
            <a:r>
              <a:rPr lang="en-US" sz="3200" b="1" dirty="0" err="1">
                <a:solidFill>
                  <a:srgbClr val="002060"/>
                </a:solidFill>
              </a:rPr>
              <a:t>arccos</a:t>
            </a:r>
            <a:r>
              <a:rPr lang="en-US" sz="3200" b="1" dirty="0">
                <a:solidFill>
                  <a:srgbClr val="002060"/>
                </a:solidFill>
              </a:rPr>
              <a:t> (- </a:t>
            </a:r>
            <a:r>
              <a:rPr lang="ru-RU" sz="3200" b="1" dirty="0">
                <a:solidFill>
                  <a:srgbClr val="002060"/>
                </a:solidFill>
              </a:rPr>
              <a:t>1</a:t>
            </a:r>
            <a:r>
              <a:rPr lang="en-US" sz="3200" b="1" dirty="0">
                <a:solidFill>
                  <a:srgbClr val="002060"/>
                </a:solidFill>
              </a:rPr>
              <a:t>/2</a:t>
            </a:r>
            <a:r>
              <a:rPr lang="en-US" sz="3200" dirty="0"/>
              <a:t>)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111250"/>
            <a:ext cx="332263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Ответы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cos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a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0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√</a:t>
            </a:r>
            <a:r>
              <a:rPr lang="ru-RU" sz="3200" b="1" dirty="0" smtClean="0">
                <a:solidFill>
                  <a:srgbClr val="7030A0"/>
                </a:solidFill>
              </a:rPr>
              <a:t>2/2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2</a:t>
            </a:r>
            <a:r>
              <a:rPr lang="en-US" sz="3200" b="1" dirty="0">
                <a:solidFill>
                  <a:srgbClr val="7030A0"/>
                </a:solidFill>
              </a:rPr>
              <a:t>π/</a:t>
            </a:r>
            <a:r>
              <a:rPr lang="ru-RU" sz="3200" b="1" dirty="0">
                <a:solidFill>
                  <a:srgbClr val="7030A0"/>
                </a:solidFill>
              </a:rPr>
              <a:t>3</a:t>
            </a:r>
          </a:p>
          <a:p>
            <a:endParaRPr lang="ru-RU" sz="3200" b="1" dirty="0" smtClean="0"/>
          </a:p>
        </p:txBody>
      </p:sp>
      <p:pic>
        <p:nvPicPr>
          <p:cNvPr id="156679" name="Picture 8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45" y="4293096"/>
            <a:ext cx="23034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0" y="4863991"/>
            <a:ext cx="2843808" cy="21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966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6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6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uiExpand="1" build="p"/>
      <p:bldP spid="15667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761</Words>
  <Application>Microsoft Office PowerPoint</Application>
  <PresentationFormat>Экран (4:3)</PresentationFormat>
  <Paragraphs>205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Microsoft Equation 3.0</vt:lpstr>
      <vt:lpstr>GraphC</vt:lpstr>
      <vt:lpstr>Формула</vt:lpstr>
      <vt:lpstr>Презентация PowerPoint</vt:lpstr>
      <vt:lpstr>Презентация PowerPoint</vt:lpstr>
      <vt:lpstr>Введение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Устная работа</vt:lpstr>
      <vt:lpstr>Презентация PowerPoint</vt:lpstr>
      <vt:lpstr>Презентация PowerPoint</vt:lpstr>
      <vt:lpstr>Презентация PowerPoint</vt:lpstr>
      <vt:lpstr>Физкультминутка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Тригонометрия в реальной жизни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Учитель</cp:lastModifiedBy>
  <cp:revision>178</cp:revision>
  <dcterms:created xsi:type="dcterms:W3CDTF">2012-03-14T18:50:01Z</dcterms:created>
  <dcterms:modified xsi:type="dcterms:W3CDTF">2023-01-25T04:16:31Z</dcterms:modified>
</cp:coreProperties>
</file>