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76E5D-85B5-44F2-AECC-D05EE82C8AE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368A8-136D-445B-AE9F-0C6ED72084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бюджетное дошкольное образовательное </a:t>
            </a:r>
            <a:r>
              <a:rPr lang="ru-RU" b="1" dirty="0" smtClean="0">
                <a:solidFill>
                  <a:srgbClr val="002060"/>
                </a:solidFill>
              </a:rPr>
              <a:t>учреждение детский </a:t>
            </a:r>
            <a:r>
              <a:rPr lang="ru-RU" b="1" dirty="0">
                <a:solidFill>
                  <a:srgbClr val="002060"/>
                </a:solidFill>
              </a:rPr>
              <a:t>сад №11 г. Нижний Ломов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(МБДОУ детский сад №11 г. Нижний Ломов)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Жаркова Оксана Александровна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старший </a:t>
            </a:r>
            <a:r>
              <a:rPr lang="ru-RU" b="1" dirty="0">
                <a:solidFill>
                  <a:srgbClr val="002060"/>
                </a:solidFill>
              </a:rPr>
              <a:t>методист МБДОУ детского сада №11 г. Нижний Ломов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Номинация</a:t>
            </a:r>
            <a:r>
              <a:rPr lang="ru-RU" b="1" dirty="0">
                <a:solidFill>
                  <a:srgbClr val="002060"/>
                </a:solidFill>
              </a:rPr>
              <a:t>: «Методическая разработка»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«Технология партнёрского взаимодействия участников образовательных отношений –  семейный </a:t>
            </a:r>
            <a:r>
              <a:rPr lang="ru-RU" sz="2400" b="1" i="1" dirty="0" err="1">
                <a:solidFill>
                  <a:srgbClr val="0070C0"/>
                </a:solidFill>
              </a:rPr>
              <a:t>ФотоКвест</a:t>
            </a:r>
            <a:r>
              <a:rPr lang="ru-RU" sz="2400" b="1" i="1" dirty="0">
                <a:solidFill>
                  <a:srgbClr val="0070C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ФОРМУЛА СЕМЕЙНЫХ ФОТОКВЕСТОВ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348" y="2214554"/>
            <a:ext cx="2714644" cy="1285884"/>
            <a:chOff x="3" y="1"/>
            <a:chExt cx="1844074" cy="647700"/>
          </a:xfrm>
        </p:grpSpPr>
        <p:sp>
          <p:nvSpPr>
            <p:cNvPr id="6" name="Блок-схема: ручное управление 5"/>
            <p:cNvSpPr/>
            <p:nvPr/>
          </p:nvSpPr>
          <p:spPr>
            <a:xfrm rot="16200000">
              <a:off x="598190" y="-598186"/>
              <a:ext cx="647700" cy="184407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лок-схема: ручное управление 4"/>
            <p:cNvSpPr/>
            <p:nvPr/>
          </p:nvSpPr>
          <p:spPr>
            <a:xfrm rot="21600000">
              <a:off x="4" y="129540"/>
              <a:ext cx="1844073" cy="388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0" rIns="94328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/>
                <a:t>сами придумали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43240" y="4071942"/>
            <a:ext cx="2786082" cy="1214446"/>
            <a:chOff x="3" y="1"/>
            <a:chExt cx="1844074" cy="647700"/>
          </a:xfrm>
        </p:grpSpPr>
        <p:sp>
          <p:nvSpPr>
            <p:cNvPr id="9" name="Блок-схема: ручное управление 8"/>
            <p:cNvSpPr/>
            <p:nvPr/>
          </p:nvSpPr>
          <p:spPr>
            <a:xfrm rot="16200000">
              <a:off x="598190" y="-598186"/>
              <a:ext cx="647700" cy="184407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лок-схема: ручное управление 4"/>
            <p:cNvSpPr/>
            <p:nvPr/>
          </p:nvSpPr>
          <p:spPr>
            <a:xfrm rot="21600000">
              <a:off x="4" y="129540"/>
              <a:ext cx="1844073" cy="388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0" rIns="94328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/>
                <a:t>сами </a:t>
              </a:r>
              <a:r>
                <a:rPr lang="ru-RU" sz="1500" kern="1200" dirty="0" smtClean="0"/>
                <a:t>организовали</a:t>
              </a:r>
              <a:endParaRPr lang="ru-RU" sz="1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43570" y="1643050"/>
            <a:ext cx="2857520" cy="1357322"/>
            <a:chOff x="3" y="1"/>
            <a:chExt cx="1844074" cy="647700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16200000">
              <a:off x="598190" y="-598186"/>
              <a:ext cx="647700" cy="184407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Блок-схема: ручное управление 4"/>
            <p:cNvSpPr/>
            <p:nvPr/>
          </p:nvSpPr>
          <p:spPr>
            <a:xfrm rot="21600000">
              <a:off x="4" y="129540"/>
              <a:ext cx="1844073" cy="388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0" rIns="94328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/>
                <a:t>сами </a:t>
              </a:r>
              <a:r>
                <a:rPr lang="ru-RU" sz="1500" kern="1200" dirty="0" smtClean="0"/>
                <a:t>провели</a:t>
              </a:r>
              <a:endParaRPr lang="ru-RU" sz="1500" kern="1200" dirty="0"/>
            </a:p>
          </p:txBody>
        </p:sp>
      </p:grpSp>
      <p:sp>
        <p:nvSpPr>
          <p:cNvPr id="14" name="Выгнутая влево стрелка 13"/>
          <p:cNvSpPr/>
          <p:nvPr/>
        </p:nvSpPr>
        <p:spPr>
          <a:xfrm rot="20772086">
            <a:off x="1474014" y="3547782"/>
            <a:ext cx="1000132" cy="1488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2333265">
            <a:off x="6558649" y="3214716"/>
            <a:ext cx="1000132" cy="1488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71691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Цель </a:t>
            </a:r>
            <a:r>
              <a:rPr lang="ru-RU" b="1" i="1" dirty="0">
                <a:solidFill>
                  <a:srgbClr val="002060"/>
                </a:solidFill>
              </a:rPr>
              <a:t>семейных </a:t>
            </a:r>
            <a:r>
              <a:rPr lang="ru-RU" b="1" i="1" dirty="0" err="1">
                <a:solidFill>
                  <a:srgbClr val="002060"/>
                </a:solidFill>
              </a:rPr>
              <a:t>фотоквестов</a:t>
            </a:r>
            <a:r>
              <a:rPr lang="ru-RU" i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создание условий для открытости образовательного процесса группы и каждого воспитанника для его родителей.</a:t>
            </a:r>
          </a:p>
          <a:p>
            <a:r>
              <a:rPr lang="ru-RU" b="1" dirty="0">
                <a:solidFill>
                  <a:srgbClr val="002060"/>
                </a:solidFill>
              </a:rPr>
              <a:t>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endParaRPr lang="ru-RU" i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организация активного интеллектуального отдыха, развитие творческих способностей участников образовательных отношений, популяризация и развитие нового вида соревнований,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расширить  информационное  пространство  семей  воспитанников  о  жизни  и деятельности их детей в ДОО;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повысить уровень педагогической культуры родителей;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поддержать родителей в воспитании детей;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вовлечь родителей и семьи воспитанников непосредственно в образовательную деятельность;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создать  условия  для  мониторинга  и  коррекции  образовательного  маршрута каждого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728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Ожидаемые результаты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Активная позиция родителей.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Рост воспитательного потенциала семьи.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Расширение спектра совместных дел родителей и педагогического коллектива.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Увеличение охвата родителей разнообразными формами сотрудничества. </a:t>
            </a:r>
          </a:p>
          <a:p>
            <a:pPr lvl="0"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Рост посещаемости родителями мероприятий по педагогическому просвещению и активное участия в них.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71612"/>
            <a:ext cx="7286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«Доска объявлений </a:t>
            </a:r>
            <a:r>
              <a:rPr lang="ru-RU" b="1" dirty="0" err="1" smtClean="0">
                <a:solidFill>
                  <a:srgbClr val="002060"/>
                </a:solidFill>
              </a:rPr>
              <a:t>фотоквеста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«В объективе»</a:t>
            </a:r>
            <a:r>
              <a:rPr lang="ru-RU" dirty="0">
                <a:solidFill>
                  <a:srgbClr val="002060"/>
                </a:solidFill>
              </a:rPr>
              <a:t> - объявления темы </a:t>
            </a:r>
            <a:r>
              <a:rPr lang="ru-RU" dirty="0" err="1">
                <a:solidFill>
                  <a:srgbClr val="002060"/>
                </a:solidFill>
              </a:rPr>
              <a:t>фотоквеста</a:t>
            </a:r>
            <a:r>
              <a:rPr lang="ru-RU" dirty="0">
                <a:solidFill>
                  <a:srgbClr val="002060"/>
                </a:solidFill>
              </a:rPr>
              <a:t>, правил, старта </a:t>
            </a:r>
            <a:r>
              <a:rPr lang="ru-RU" dirty="0" err="1">
                <a:solidFill>
                  <a:srgbClr val="002060"/>
                </a:solidFill>
              </a:rPr>
              <a:t>квестеров</a:t>
            </a:r>
            <a:r>
              <a:rPr lang="ru-RU" dirty="0">
                <a:solidFill>
                  <a:srgbClr val="002060"/>
                </a:solidFill>
              </a:rPr>
              <a:t>  и финиша </a:t>
            </a:r>
            <a:r>
              <a:rPr lang="ru-RU" dirty="0" err="1">
                <a:solidFill>
                  <a:srgbClr val="002060"/>
                </a:solidFill>
              </a:rPr>
              <a:t>фотоисторий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Старт </a:t>
            </a:r>
            <a:r>
              <a:rPr lang="ru-RU" b="1" dirty="0" err="1">
                <a:solidFill>
                  <a:srgbClr val="002060"/>
                </a:solidFill>
              </a:rPr>
              <a:t>квестеров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- объявление творческих заданий и их выполнение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Финиш </a:t>
            </a:r>
            <a:r>
              <a:rPr lang="ru-RU" b="1" dirty="0" err="1">
                <a:solidFill>
                  <a:srgbClr val="002060"/>
                </a:solidFill>
              </a:rPr>
              <a:t>фотоистории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- подведение итогов, определение победителей, оценка успешности </a:t>
            </a:r>
            <a:r>
              <a:rPr lang="ru-RU" dirty="0" err="1">
                <a:solidFill>
                  <a:srgbClr val="002060"/>
                </a:solidFill>
              </a:rPr>
              <a:t>фотоквеста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64291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ЭТАПЫ     ФОТОКВЕСТА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64291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ФОТОКВЕСТ «Мы помним! Мы гордимся!»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071942"/>
            <a:ext cx="1968467" cy="262298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43438" y="2643182"/>
            <a:ext cx="3543240" cy="265743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142984"/>
            <a:ext cx="3543240" cy="265743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1435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ФОТОКВЕСТ «Моя семья»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8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90530" y="1976423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451.JPG"/>
          <p:cNvPicPr>
            <a:picLocks noChangeAspect="1"/>
          </p:cNvPicPr>
          <p:nvPr/>
        </p:nvPicPr>
        <p:blipFill>
          <a:blip r:embed="rId3" cstate="print"/>
          <a:srcRect l="4687" t="22916" r="4687" b="11458"/>
          <a:stretch>
            <a:fillRect/>
          </a:stretch>
        </p:blipFill>
        <p:spPr>
          <a:xfrm>
            <a:off x="3857620" y="3214686"/>
            <a:ext cx="512992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171448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ФОТОКВЕСТ «Природа Сурского края»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64291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ФОТОКВЕСТ «Папы в армии»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8449.JPG"/>
          <p:cNvPicPr>
            <a:picLocks noChangeAspect="1"/>
          </p:cNvPicPr>
          <p:nvPr/>
        </p:nvPicPr>
        <p:blipFill>
          <a:blip r:embed="rId2" cstate="print"/>
          <a:srcRect l="4687" t="3125" r="3125" b="16666"/>
          <a:stretch>
            <a:fillRect/>
          </a:stretch>
        </p:blipFill>
        <p:spPr>
          <a:xfrm>
            <a:off x="1500166" y="1571611"/>
            <a:ext cx="6357982" cy="41488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Семейные </a:t>
            </a:r>
            <a:r>
              <a:rPr lang="ru-RU" sz="2400" dirty="0" err="1">
                <a:solidFill>
                  <a:srgbClr val="002060"/>
                </a:solidFill>
              </a:rPr>
              <a:t>фотоквесты</a:t>
            </a:r>
            <a:r>
              <a:rPr lang="ru-RU" sz="2400" dirty="0">
                <a:solidFill>
                  <a:srgbClr val="002060"/>
                </a:solidFill>
              </a:rPr>
              <a:t> дают такие </a:t>
            </a:r>
            <a:r>
              <a:rPr lang="ru-RU" sz="2400" b="1" i="1" dirty="0">
                <a:solidFill>
                  <a:srgbClr val="002060"/>
                </a:solidFill>
              </a:rPr>
              <a:t>преимущества </a:t>
            </a:r>
            <a:r>
              <a:rPr lang="ru-RU" sz="2400" dirty="0">
                <a:solidFill>
                  <a:srgbClr val="002060"/>
                </a:solidFill>
              </a:rPr>
              <a:t>как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минимизация </a:t>
            </a:r>
            <a:r>
              <a:rPr lang="ru-RU" dirty="0">
                <a:solidFill>
                  <a:srgbClr val="002060"/>
                </a:solidFill>
              </a:rPr>
              <a:t>времени и удобство доступа родителей к информации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сформировать у родителей интерес к вопросам воспитания, вызвать желание расширять и углублять имеющиеся педагогические знания, развивать </a:t>
            </a:r>
            <a:r>
              <a:rPr lang="ru-RU" dirty="0" err="1">
                <a:solidFill>
                  <a:srgbClr val="002060"/>
                </a:solidFill>
              </a:rPr>
              <a:t>креативные</a:t>
            </a:r>
            <a:r>
              <a:rPr lang="ru-RU" dirty="0">
                <a:solidFill>
                  <a:srgbClr val="002060"/>
                </a:solidFill>
              </a:rPr>
              <a:t> способности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обеспечение индивидуального подхода к родителям воспитанников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оптимальное сочетание индивидуальной работы с родителями и групповой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оперативное получение информации родителями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обеспечение непрерывного диалога воспитателя и родителей группы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оптимизация взаимодействия педагога с семьей.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173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2021-06-30T10:30:12Z</dcterms:created>
  <dcterms:modified xsi:type="dcterms:W3CDTF">2022-11-25T13:41:12Z</dcterms:modified>
</cp:coreProperties>
</file>