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9" r:id="rId3"/>
    <p:sldId id="258" r:id="rId4"/>
    <p:sldId id="257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7D3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0BB320-0212-4948-897E-D3770E6D1D9A}" type="datetimeFigureOut">
              <a:rPr lang="ru-RU" smtClean="0"/>
              <a:pPr/>
              <a:t>27.11.2022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0D3190-56AE-416D-8C0A-6E423F8253A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27.11.2022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27.11.2022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27.11.2022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27.11.2022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27.11.2022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27.11.2022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27.11.2022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27.11.2022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27.11.2022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27.11.2022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27.11.2022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40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 userDrawn="1"/>
        </p:nvSpPr>
        <p:spPr>
          <a:xfrm>
            <a:off x="357158" y="285728"/>
            <a:ext cx="8501122" cy="6215106"/>
          </a:xfrm>
          <a:prstGeom prst="roundRect">
            <a:avLst>
              <a:gd name="adj" fmla="val 9106"/>
            </a:avLst>
          </a:prstGeom>
          <a:noFill/>
          <a:ln>
            <a:solidFill>
              <a:srgbClr val="57D3FF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0_75c96_b715e7d3_XL.jpeg"/>
          <p:cNvPicPr>
            <a:picLocks noChangeAspect="1"/>
          </p:cNvPicPr>
          <p:nvPr userDrawn="1"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363" t="8363"/>
          <a:stretch>
            <a:fillRect/>
          </a:stretch>
        </p:blipFill>
        <p:spPr>
          <a:xfrm>
            <a:off x="71406" y="71414"/>
            <a:ext cx="2000264" cy="200026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3CAFAF-F440-4BEA-83C0-06215780B219}" type="datetimeFigureOut">
              <a:rPr lang="ru-RU" smtClean="0"/>
              <a:pPr/>
              <a:t>27.11.2022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corowina.ucoz.com</a:t>
            </a:r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043608" y="1628800"/>
            <a:ext cx="7344816" cy="2880320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>
                <a:solidFill>
                  <a:schemeClr val="tx1"/>
                </a:solidFill>
                <a:latin typeface="Cambria" pitchFamily="18" charset="0"/>
              </a:rPr>
              <a:t>Мастер-класс </a:t>
            </a:r>
          </a:p>
          <a:p>
            <a:r>
              <a:rPr lang="ru-RU" b="1" dirty="0" smtClean="0">
                <a:latin typeface="Cambria" pitchFamily="18" charset="0"/>
              </a:rPr>
              <a:t> </a:t>
            </a:r>
            <a:r>
              <a:rPr lang="ru-RU" b="1" dirty="0" smtClean="0">
                <a:solidFill>
                  <a:schemeClr val="tx1"/>
                </a:solidFill>
                <a:latin typeface="Cambria" pitchFamily="18" charset="0"/>
              </a:rPr>
              <a:t>«Использование игрового набора </a:t>
            </a:r>
          </a:p>
          <a:p>
            <a:r>
              <a:rPr lang="ru-RU" b="1" dirty="0" smtClean="0">
                <a:solidFill>
                  <a:schemeClr val="tx1"/>
                </a:solidFill>
                <a:latin typeface="Cambria" pitchFamily="18" charset="0"/>
              </a:rPr>
              <a:t>«Дары </a:t>
            </a:r>
            <a:r>
              <a:rPr lang="ru-RU" b="1" dirty="0" err="1" smtClean="0">
                <a:solidFill>
                  <a:schemeClr val="tx1"/>
                </a:solidFill>
                <a:latin typeface="Cambria" pitchFamily="18" charset="0"/>
              </a:rPr>
              <a:t>Фрёбеля</a:t>
            </a:r>
            <a:r>
              <a:rPr lang="ru-RU" b="1" dirty="0" smtClean="0">
                <a:solidFill>
                  <a:schemeClr val="tx1"/>
                </a:solidFill>
                <a:latin typeface="Cambria" pitchFamily="18" charset="0"/>
              </a:rPr>
              <a:t>» </a:t>
            </a:r>
          </a:p>
          <a:p>
            <a:r>
              <a:rPr lang="ru-RU" b="1" dirty="0" smtClean="0">
                <a:solidFill>
                  <a:schemeClr val="tx1"/>
                </a:solidFill>
                <a:latin typeface="Cambria" pitchFamily="18" charset="0"/>
              </a:rPr>
              <a:t>в образовательной деятельности по математическому развитию дошкольников»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260648"/>
            <a:ext cx="7149480" cy="1800200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Cambria" pitchFamily="18" charset="0"/>
              </a:rPr>
              <a:t>Помимо этих 6 даров, </a:t>
            </a:r>
            <a:r>
              <a:rPr lang="ru-RU" sz="2400" dirty="0" err="1" smtClean="0">
                <a:latin typeface="Cambria" pitchFamily="18" charset="0"/>
              </a:rPr>
              <a:t>Фрёбель</a:t>
            </a:r>
            <a:r>
              <a:rPr lang="ru-RU" sz="2400" dirty="0" smtClean="0">
                <a:latin typeface="Cambria" pitchFamily="18" charset="0"/>
              </a:rPr>
              <a:t> предлагал другие разнообразные игры, в частности: с цветными плоскими геометрическими фигурами, цветными палочками и кольцами и полукольцами.</a:t>
            </a:r>
            <a:endParaRPr lang="ru-RU" sz="2400" dirty="0"/>
          </a:p>
        </p:txBody>
      </p:sp>
      <p:pic>
        <p:nvPicPr>
          <p:cNvPr id="3" name="Picture 2" descr="http://www.uznaiki.ru/Detskie_igrushki/Razvivayushhie_igry/images/Nabor-Montessori-Art..-D056-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348880"/>
            <a:ext cx="3601095" cy="405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http://frebel.kotelok.toys/products/8738-9.jpg"/>
          <p:cNvPicPr>
            <a:picLocks noChangeAspect="1" noChangeArrowheads="1"/>
          </p:cNvPicPr>
          <p:nvPr/>
        </p:nvPicPr>
        <p:blipFill>
          <a:blip r:embed="rId3" cstate="print"/>
          <a:srcRect l="5040" t="13860" r="8022" b="16841"/>
          <a:stretch>
            <a:fillRect/>
          </a:stretch>
        </p:blipFill>
        <p:spPr bwMode="auto">
          <a:xfrm>
            <a:off x="4572000" y="2996952"/>
            <a:ext cx="4103688" cy="327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79912" y="260648"/>
            <a:ext cx="5040560" cy="2448272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Cambria" pitchFamily="18" charset="0"/>
              </a:rPr>
              <a:t>Игровой набор </a:t>
            </a:r>
            <a:r>
              <a:rPr lang="ru-RU" sz="2000" b="1" dirty="0" smtClean="0">
                <a:latin typeface="Cambria" pitchFamily="18" charset="0"/>
              </a:rPr>
              <a:t>«Цвет и форма»</a:t>
            </a:r>
            <a:r>
              <a:rPr lang="ru-RU" sz="2000" dirty="0" smtClean="0">
                <a:latin typeface="Cambria" pitchFamily="18" charset="0"/>
              </a:rPr>
              <a:t> </a:t>
            </a:r>
            <a:br>
              <a:rPr lang="ru-RU" sz="2000" dirty="0" smtClean="0">
                <a:latin typeface="Cambria" pitchFamily="18" charset="0"/>
              </a:rPr>
            </a:br>
            <a:r>
              <a:rPr lang="ru-RU" sz="2000" dirty="0" smtClean="0">
                <a:latin typeface="Cambria" pitchFamily="18" charset="0"/>
              </a:rPr>
              <a:t> Игра «Засели домик». </a:t>
            </a:r>
            <a:br>
              <a:rPr lang="ru-RU" sz="2000" dirty="0" smtClean="0">
                <a:latin typeface="Cambria" pitchFamily="18" charset="0"/>
              </a:rPr>
            </a:br>
            <a:r>
              <a:rPr lang="ru-RU" sz="1800" dirty="0" smtClean="0">
                <a:latin typeface="Cambria" pitchFamily="18" charset="0"/>
              </a:rPr>
              <a:t>Цель игры: уточнить умение называть и различать геометрические фигуры, умение их сравнивать и классифицировать, формировать понятие «множество», развивать логическое мышление, внимание.</a:t>
            </a:r>
            <a:endParaRPr lang="ru-RU" sz="1800" dirty="0"/>
          </a:p>
        </p:txBody>
      </p:sp>
      <p:pic>
        <p:nvPicPr>
          <p:cNvPr id="3" name="Рисунок 2" descr="C:\Documents and Settings\UserAdmin\Рабочий стол\фото к брифингу Лена\SAM_393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3456384" cy="2592288"/>
          </a:xfrm>
          <a:prstGeom prst="rect">
            <a:avLst/>
          </a:prstGeom>
          <a:noFill/>
        </p:spPr>
      </p:pic>
      <p:pic>
        <p:nvPicPr>
          <p:cNvPr id="4" name="Рисунок 3" descr="C:\Users\User\AppData\Local\Microsoft\Windows\INetCache\Content.Word\IMG_250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3284984"/>
            <a:ext cx="3672408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323528" y="4077072"/>
            <a:ext cx="4536504" cy="23042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Игра «Лото»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/>
            </a:r>
            <a:b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</a:b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Цель: уточнить умение называть и различать геометрические фигуры по форме и цвету, классифицировать предметы по одному или двум признакам, развивать логическое мышление, внимание, восприятие.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51920" y="2636912"/>
            <a:ext cx="5040560" cy="1800200"/>
          </a:xfrm>
        </p:spPr>
        <p:txBody>
          <a:bodyPr>
            <a:normAutofit fontScale="90000"/>
          </a:bodyPr>
          <a:lstStyle/>
          <a:p>
            <a:r>
              <a:rPr lang="ru-RU" sz="2000" dirty="0" smtClean="0">
                <a:latin typeface="Cambria" pitchFamily="18" charset="0"/>
              </a:rPr>
              <a:t>игровой набор «Бусы – шнуровка». </a:t>
            </a:r>
            <a:br>
              <a:rPr lang="ru-RU" sz="2000" dirty="0" smtClean="0">
                <a:latin typeface="Cambria" pitchFamily="18" charset="0"/>
              </a:rPr>
            </a:br>
            <a:r>
              <a:rPr lang="ru-RU" sz="2000" dirty="0" smtClean="0">
                <a:latin typeface="Cambria" pitchFamily="18" charset="0"/>
              </a:rPr>
              <a:t>Игра «Забывчивый художник» </a:t>
            </a:r>
            <a:br>
              <a:rPr lang="ru-RU" sz="2000" dirty="0" smtClean="0">
                <a:latin typeface="Cambria" pitchFamily="18" charset="0"/>
              </a:rPr>
            </a:br>
            <a:r>
              <a:rPr lang="ru-RU" sz="2000" dirty="0" smtClean="0">
                <a:latin typeface="Cambria" pitchFamily="18" charset="0"/>
              </a:rPr>
              <a:t>(для детей 3-4, 4-5 лет)</a:t>
            </a:r>
            <a:br>
              <a:rPr lang="ru-RU" sz="2000" dirty="0" smtClean="0">
                <a:latin typeface="Cambria" pitchFamily="18" charset="0"/>
              </a:rPr>
            </a:br>
            <a:r>
              <a:rPr lang="ru-RU" sz="2000" dirty="0" smtClean="0">
                <a:latin typeface="Cambria" pitchFamily="18" charset="0"/>
              </a:rPr>
              <a:t>Цель: уточнить форму предметов, их количество, закрепить счет предметов, развивать внимание, мышление, восприятие.</a:t>
            </a:r>
            <a:endParaRPr lang="ru-RU" sz="2000" dirty="0">
              <a:latin typeface="Cambria" pitchFamily="18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403920" y="4581128"/>
            <a:ext cx="5176192" cy="1800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dirty="0" smtClean="0">
                <a:latin typeface="Cambria" pitchFamily="18" charset="0"/>
              </a:rPr>
              <a:t>Игра </a:t>
            </a:r>
            <a:r>
              <a:rPr lang="ru-RU" b="1" dirty="0" smtClean="0">
                <a:latin typeface="Cambria" pitchFamily="18" charset="0"/>
              </a:rPr>
              <a:t>«Последовательность»</a:t>
            </a:r>
            <a:r>
              <a:rPr lang="ru-RU" dirty="0" smtClean="0">
                <a:latin typeface="Cambria" pitchFamily="18" charset="0"/>
              </a:rPr>
              <a:t> </a:t>
            </a:r>
          </a:p>
          <a:p>
            <a:pPr algn="ctr"/>
            <a:r>
              <a:rPr lang="ru-RU" dirty="0" smtClean="0">
                <a:latin typeface="Cambria" pitchFamily="18" charset="0"/>
              </a:rPr>
              <a:t>для детей от 5-ти лет.</a:t>
            </a:r>
          </a:p>
          <a:p>
            <a:pPr algn="ctr"/>
            <a:r>
              <a:rPr lang="ru-RU" dirty="0" smtClean="0">
                <a:latin typeface="Cambria" pitchFamily="18" charset="0"/>
              </a:rPr>
              <a:t>Цель: закрепить умение называть и различать геометрические формы, развивать умение классифицировать, сортировать  предметы, развивать логическое мышление, внимание, восприятие, мелкую моторику рук.</a:t>
            </a:r>
            <a:endParaRPr lang="ru-RU" dirty="0">
              <a:latin typeface="Cambria" pitchFamily="18" charset="0"/>
            </a:endParaRPr>
          </a:p>
        </p:txBody>
      </p:sp>
      <p:pic>
        <p:nvPicPr>
          <p:cNvPr id="6" name="Рисунок 5" descr="C:\Users\User\AppData\Local\Microsoft\Windows\INetCache\Content.Word\IMG_249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4176464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412776"/>
            <a:ext cx="7365504" cy="2592288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Cambria" pitchFamily="18" charset="0"/>
              </a:rPr>
              <a:t>Игровые пособия «Дары </a:t>
            </a:r>
            <a:r>
              <a:rPr lang="ru-RU" sz="2400" dirty="0" err="1" smtClean="0">
                <a:latin typeface="Cambria" pitchFamily="18" charset="0"/>
              </a:rPr>
              <a:t>Фребеля</a:t>
            </a:r>
            <a:r>
              <a:rPr lang="ru-RU" sz="2400" dirty="0" smtClean="0">
                <a:latin typeface="Cambria" pitchFamily="18" charset="0"/>
              </a:rPr>
              <a:t>» позволяют построить образовательный процесс в соответствии с ФГОС ДО. Использование данных пособий дают возможность решать различные педагогические задачи в игровой форме, наиболее доступной для дошкольников. </a:t>
            </a:r>
            <a:endParaRPr lang="ru-RU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55976" y="332656"/>
            <a:ext cx="4244340" cy="6048672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latin typeface="Cambria" pitchFamily="18" charset="0"/>
              </a:rPr>
              <a:t>Фридрих Вильгельм Август </a:t>
            </a:r>
            <a:r>
              <a:rPr lang="ru-RU" sz="2800" b="1" dirty="0" err="1" smtClean="0">
                <a:latin typeface="Cambria" pitchFamily="18" charset="0"/>
              </a:rPr>
              <a:t>Фрёбель</a:t>
            </a:r>
            <a:r>
              <a:rPr lang="ru-RU" sz="2800" b="1" dirty="0" smtClean="0">
                <a:latin typeface="Cambria" pitchFamily="18" charset="0"/>
              </a:rPr>
              <a:t>  - </a:t>
            </a:r>
            <a:r>
              <a:rPr lang="ru-RU" sz="2800" dirty="0" smtClean="0">
                <a:latin typeface="Cambria" pitchFamily="18" charset="0"/>
              </a:rPr>
              <a:t> немецкий педагог.</a:t>
            </a:r>
            <a:br>
              <a:rPr lang="ru-RU" sz="2800" dirty="0" smtClean="0">
                <a:latin typeface="Cambria" pitchFamily="18" charset="0"/>
              </a:rPr>
            </a:br>
            <a:r>
              <a:rPr lang="ru-RU" sz="2800" dirty="0" smtClean="0">
                <a:latin typeface="Cambria" pitchFamily="18" charset="0"/>
              </a:rPr>
              <a:t>    Известен как создатель первого детского сада. Именно Ф. </a:t>
            </a:r>
            <a:r>
              <a:rPr lang="ru-RU" sz="2800" dirty="0" err="1" smtClean="0">
                <a:latin typeface="Cambria" pitchFamily="18" charset="0"/>
              </a:rPr>
              <a:t>Фребель</a:t>
            </a:r>
            <a:r>
              <a:rPr lang="ru-RU" sz="2800" dirty="0" smtClean="0">
                <a:latin typeface="Cambria" pitchFamily="18" charset="0"/>
              </a:rPr>
              <a:t> придумал поэтическое название «детский сад». В понятие «детский сад» он вложил понимание ребенка как цветка, который надо заботливо выращивать. </a:t>
            </a:r>
          </a:p>
        </p:txBody>
      </p:sp>
      <p:pic>
        <p:nvPicPr>
          <p:cNvPr id="4" name="Picture 2" descr="http://raduga-nte.de/artikel/unsleipzig/prominente/Froebel/Friedrich_Froebe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32656"/>
            <a:ext cx="2786062" cy="364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39552" y="4509120"/>
            <a:ext cx="28408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smtClean="0">
                <a:solidFill>
                  <a:srgbClr val="000099"/>
                </a:solidFill>
                <a:latin typeface="Monotype Corsiva" pitchFamily="66" charset="0"/>
              </a:rPr>
              <a:t> </a:t>
            </a:r>
            <a:r>
              <a:rPr lang="ru-RU" b="1" i="1" dirty="0" smtClean="0">
                <a:latin typeface="Cambria" pitchFamily="18" charset="0"/>
              </a:rPr>
              <a:t>2</a:t>
            </a:r>
            <a:r>
              <a:rPr lang="ru-RU" b="1" dirty="0" smtClean="0">
                <a:latin typeface="Cambria" pitchFamily="18" charset="0"/>
              </a:rPr>
              <a:t>1.04.1782 – 21.06.1852</a:t>
            </a:r>
            <a:endParaRPr lang="ru-RU" b="1" dirty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835696" y="620688"/>
            <a:ext cx="6984776" cy="2592288"/>
          </a:xfrm>
        </p:spPr>
        <p:txBody>
          <a:bodyPr>
            <a:normAutofit fontScale="92500" lnSpcReduction="20000"/>
          </a:bodyPr>
          <a:lstStyle/>
          <a:p>
            <a:r>
              <a:rPr lang="ru-RU" sz="2600" b="1" dirty="0" smtClean="0">
                <a:solidFill>
                  <a:schemeClr val="tx1"/>
                </a:solidFill>
                <a:latin typeface="Cambria" pitchFamily="18" charset="0"/>
              </a:rPr>
              <a:t>Ведущее место в своей системе </a:t>
            </a:r>
            <a:r>
              <a:rPr lang="ru-RU" sz="2600" b="1" dirty="0" err="1" smtClean="0">
                <a:solidFill>
                  <a:schemeClr val="tx1"/>
                </a:solidFill>
                <a:latin typeface="Cambria" pitchFamily="18" charset="0"/>
              </a:rPr>
              <a:t>Фребель</a:t>
            </a:r>
            <a:r>
              <a:rPr lang="ru-RU" sz="2600" b="1" dirty="0" smtClean="0">
                <a:solidFill>
                  <a:schemeClr val="tx1"/>
                </a:solidFill>
                <a:latin typeface="Cambria" pitchFamily="18" charset="0"/>
              </a:rPr>
              <a:t> отдал игре: специально созданной обучающей игре и игрушке. Он писал: «Игра есть высшая ступень детского развития, развития человека этого периода… игра - самое чистое и самое духовное проявление человека на этой ступени…Игра является прообразом всей человеческой жизни».</a:t>
            </a:r>
          </a:p>
          <a:p>
            <a:endParaRPr lang="ru-RU" dirty="0"/>
          </a:p>
        </p:txBody>
      </p:sp>
      <p:pic>
        <p:nvPicPr>
          <p:cNvPr id="6" name="Picture 2" descr="C:\Users\Администратор\Documents\detsad-150797-1487958254.jpg"/>
          <p:cNvPicPr>
            <a:picLocks noChangeAspect="1" noChangeArrowheads="1"/>
          </p:cNvPicPr>
          <p:nvPr/>
        </p:nvPicPr>
        <p:blipFill>
          <a:blip r:embed="rId2" cstate="print"/>
          <a:srcRect b="4348"/>
          <a:stretch>
            <a:fillRect/>
          </a:stretch>
        </p:blipFill>
        <p:spPr bwMode="auto">
          <a:xfrm>
            <a:off x="467544" y="3269462"/>
            <a:ext cx="4968551" cy="30850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Игры с дарами Ф.Фребеля."/>
          <p:cNvPicPr>
            <a:picLocks noChangeAspect="1" noChangeArrowheads="1"/>
          </p:cNvPicPr>
          <p:nvPr/>
        </p:nvPicPr>
        <p:blipFill>
          <a:blip r:embed="rId2" cstate="print"/>
          <a:srcRect r="46793" b="40021"/>
          <a:stretch>
            <a:fillRect/>
          </a:stretch>
        </p:blipFill>
        <p:spPr bwMode="auto">
          <a:xfrm>
            <a:off x="3347864" y="188640"/>
            <a:ext cx="5640362" cy="3912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467544" y="4221088"/>
            <a:ext cx="828092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Cambria" pitchFamily="18" charset="0"/>
              </a:rPr>
              <a:t>Первый дар </a:t>
            </a:r>
            <a:r>
              <a:rPr lang="ru-RU" sz="2000" dirty="0" err="1" smtClean="0">
                <a:latin typeface="Cambria" pitchFamily="18" charset="0"/>
              </a:rPr>
              <a:t>Фребеля</a:t>
            </a:r>
            <a:r>
              <a:rPr lang="ru-RU" sz="2000" dirty="0" smtClean="0">
                <a:latin typeface="Cambria" pitchFamily="18" charset="0"/>
              </a:rPr>
              <a:t> представляет собой набор цветных мячиков различных цветов: красный, оранжевый, желтый, зеленый, синий, фиолетовый (т. е. цвета радуги) и белый. С помощью мячиков, подвешенных на нитке, можно изучать цвет предметов, понимание формы, различные направления движения (начиная с самого раннего возраста).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77072"/>
            <a:ext cx="8229600" cy="2304256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2700" dirty="0" smtClean="0">
                <a:latin typeface="Cambria" pitchFamily="18" charset="0"/>
              </a:rPr>
              <a:t>Второй дар </a:t>
            </a:r>
            <a:r>
              <a:rPr lang="ru-RU" sz="2700" dirty="0" err="1" smtClean="0">
                <a:latin typeface="Cambria" pitchFamily="18" charset="0"/>
              </a:rPr>
              <a:t>Фребеля</a:t>
            </a:r>
            <a:r>
              <a:rPr lang="ru-RU" sz="2700" dirty="0" smtClean="0">
                <a:latin typeface="Cambria" pitchFamily="18" charset="0"/>
              </a:rPr>
              <a:t> включает в себя набор из шара, цилиндра и кубика. С их помощью начинается знакомство с формами и свойствами предметов; развитие исследовательских навыков. Шар символ движения, куб символ покоя, в то время как цилиндр совмещает свойства обоих предметов.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3" name="Рисунок 3" descr="http://www.froebelgifts.com/images/froebel_gift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332656"/>
            <a:ext cx="5688632" cy="3554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221088"/>
            <a:ext cx="8229600" cy="1863080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latin typeface="Cambria" pitchFamily="18" charset="0"/>
              </a:rPr>
              <a:t>Третий дар </a:t>
            </a:r>
            <a:r>
              <a:rPr lang="ru-RU" sz="2400" dirty="0" err="1" smtClean="0">
                <a:latin typeface="Cambria" pitchFamily="18" charset="0"/>
              </a:rPr>
              <a:t>Фрёбеля</a:t>
            </a:r>
            <a:r>
              <a:rPr lang="ru-RU" sz="2400" dirty="0" smtClean="0">
                <a:latin typeface="Cambria" pitchFamily="18" charset="0"/>
              </a:rPr>
              <a:t> - куб, разделенный на 8 деревянных кубиков. Используя их, у детей складывается </a:t>
            </a:r>
            <a:r>
              <a:rPr lang="ru-RU" sz="2400" i="1" dirty="0" smtClean="0">
                <a:latin typeface="Cambria" pitchFamily="18" charset="0"/>
              </a:rPr>
              <a:t>понимание целого и частей, симметрии; развиваются творческие способности и координация. </a:t>
            </a:r>
            <a:r>
              <a:rPr lang="ru-RU" sz="2400" dirty="0" smtClean="0">
                <a:latin typeface="Cambria" pitchFamily="18" charset="0"/>
              </a:rPr>
              <a:t/>
            </a:r>
            <a:br>
              <a:rPr lang="ru-RU" sz="2400" dirty="0" smtClean="0">
                <a:latin typeface="Cambria" pitchFamily="18" charset="0"/>
              </a:rPr>
            </a:br>
            <a:endParaRPr lang="ru-RU" sz="2400" dirty="0">
              <a:latin typeface="Cambria" pitchFamily="18" charset="0"/>
            </a:endParaRPr>
          </a:p>
        </p:txBody>
      </p:sp>
      <p:pic>
        <p:nvPicPr>
          <p:cNvPr id="3" name="Рисунок 3" descr="http://www.froebelgifts.com/images/froebel_gift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476672"/>
            <a:ext cx="4680446" cy="3708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365104"/>
            <a:ext cx="8229600" cy="2016224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latin typeface="Cambria" pitchFamily="18" charset="0"/>
              </a:rPr>
              <a:t>Четвертый дар </a:t>
            </a:r>
            <a:r>
              <a:rPr lang="ru-RU" sz="2400" dirty="0" err="1" smtClean="0">
                <a:latin typeface="Cambria" pitchFamily="18" charset="0"/>
              </a:rPr>
              <a:t>Фрёбеля</a:t>
            </a:r>
            <a:r>
              <a:rPr lang="ru-RU" sz="2400" dirty="0" smtClean="0">
                <a:latin typeface="Cambria" pitchFamily="18" charset="0"/>
              </a:rPr>
              <a:t> – куб, разделенный на 8 деревянных пластин</a:t>
            </a:r>
            <a:r>
              <a:rPr lang="ru-RU" sz="2400" i="1" dirty="0" smtClean="0">
                <a:latin typeface="Cambria" pitchFamily="18" charset="0"/>
              </a:rPr>
              <a:t>. В процессе игр с ними у детей развивается понимание взаимоотношений между различными частями целого; пространственное мышление, зрительно-моторная координация, развиваются конструктивные, </a:t>
            </a:r>
            <a:r>
              <a:rPr lang="ru-RU" sz="2400" i="1" dirty="0" err="1" smtClean="0">
                <a:latin typeface="Cambria" pitchFamily="18" charset="0"/>
              </a:rPr>
              <a:t>строительныхе</a:t>
            </a:r>
            <a:r>
              <a:rPr lang="ru-RU" sz="2400" i="1" dirty="0" smtClean="0">
                <a:latin typeface="Cambria" pitchFamily="18" charset="0"/>
              </a:rPr>
              <a:t> способности.</a:t>
            </a:r>
            <a:endParaRPr lang="ru-RU" sz="2400" dirty="0">
              <a:latin typeface="Cambria" pitchFamily="18" charset="0"/>
            </a:endParaRPr>
          </a:p>
        </p:txBody>
      </p:sp>
      <p:pic>
        <p:nvPicPr>
          <p:cNvPr id="3" name="Рисунок 5" descr="http://www.froebelgifts.com/images/froebel_gift_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7" y="332656"/>
            <a:ext cx="5040238" cy="373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94116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latin typeface="Cambria" pitchFamily="18" charset="0"/>
              </a:rPr>
              <a:t>Пятый дар </a:t>
            </a:r>
            <a:r>
              <a:rPr lang="ru-RU" sz="2400" dirty="0" smtClean="0">
                <a:latin typeface="Cambria" pitchFamily="18" charset="0"/>
              </a:rPr>
              <a:t>— кубик, разделенный на двадцать семь маленьких кубиков, причем девять из них разделены на более мелкие части (мелкие кубики и призмы).</a:t>
            </a:r>
            <a:br>
              <a:rPr lang="ru-RU" sz="2400" dirty="0" smtClean="0">
                <a:latin typeface="Cambria" pitchFamily="18" charset="0"/>
              </a:rPr>
            </a:br>
            <a:r>
              <a:rPr lang="ru-RU" sz="2400" dirty="0" smtClean="0">
                <a:latin typeface="Cambria" pitchFamily="18" charset="0"/>
              </a:rPr>
              <a:t/>
            </a:r>
            <a:br>
              <a:rPr lang="ru-RU" sz="2400" dirty="0" smtClean="0">
                <a:latin typeface="Cambria" pitchFamily="18" charset="0"/>
              </a:rPr>
            </a:br>
            <a:r>
              <a:rPr lang="ru-RU" sz="2400" dirty="0" smtClean="0">
                <a:latin typeface="Cambria" pitchFamily="18" charset="0"/>
              </a:rPr>
              <a:t>Это позволяет знакомить  с понятиями квадрат </a:t>
            </a:r>
            <a:br>
              <a:rPr lang="ru-RU" sz="2400" dirty="0" smtClean="0">
                <a:latin typeface="Cambria" pitchFamily="18" charset="0"/>
              </a:rPr>
            </a:br>
            <a:r>
              <a:rPr lang="ru-RU" sz="2400" dirty="0" smtClean="0">
                <a:latin typeface="Cambria" pitchFamily="18" charset="0"/>
              </a:rPr>
              <a:t>и треугольник;  с  объемными  формами (куб и треугольная призма);</a:t>
            </a:r>
            <a:endParaRPr lang="ru-RU" sz="2400" dirty="0"/>
          </a:p>
        </p:txBody>
      </p:sp>
      <p:pic>
        <p:nvPicPr>
          <p:cNvPr id="3" name="Рисунок 3" descr="http://www.froebelgifts.com/images/froebel_gift_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332656"/>
            <a:ext cx="4031804" cy="3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861048"/>
            <a:ext cx="8229600" cy="2583160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latin typeface="Cambria" pitchFamily="18" charset="0"/>
              </a:rPr>
              <a:t>Шестой дар</a:t>
            </a:r>
            <a:r>
              <a:rPr lang="ru-RU" sz="2400" dirty="0" smtClean="0">
                <a:latin typeface="Cambria" pitchFamily="18" charset="0"/>
              </a:rPr>
              <a:t> — кубик, также разделенный на двадцать семь кубиков, многие из которых тоже разделены на части: на плитки, по диагонали и т. д.</a:t>
            </a:r>
            <a:br>
              <a:rPr lang="ru-RU" sz="2400" dirty="0" smtClean="0">
                <a:latin typeface="Cambria" pitchFamily="18" charset="0"/>
              </a:rPr>
            </a:br>
            <a:r>
              <a:rPr lang="ru-RU" sz="2400" dirty="0" smtClean="0"/>
              <a:t> </a:t>
            </a:r>
            <a:r>
              <a:rPr lang="ru-RU" sz="2400" dirty="0" smtClean="0">
                <a:latin typeface="Cambria" pitchFamily="18" charset="0"/>
              </a:rPr>
              <a:t>Эти фигуры использовались как конструктор для построек детей.  Так дошкольники знакомились с геометрическими формами, получали представление о целом и его частях. Последние два дара </a:t>
            </a:r>
            <a:r>
              <a:rPr lang="ru-RU" sz="2400" dirty="0" err="1" smtClean="0">
                <a:latin typeface="Cambria" pitchFamily="18" charset="0"/>
              </a:rPr>
              <a:t>Фребеля</a:t>
            </a:r>
            <a:r>
              <a:rPr lang="ru-RU" sz="2400" dirty="0" smtClean="0">
                <a:latin typeface="Cambria" pitchFamily="18" charset="0"/>
              </a:rPr>
              <a:t> дают возможность делать самые разнообразные постройки в строительных играх детей.</a:t>
            </a:r>
            <a:endParaRPr lang="ru-RU" sz="2400" dirty="0"/>
          </a:p>
        </p:txBody>
      </p:sp>
      <p:pic>
        <p:nvPicPr>
          <p:cNvPr id="3" name="Рисунок 5" descr="http://www.froebelgifts.com/images/gift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332656"/>
            <a:ext cx="4927600" cy="332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371</Words>
  <Application>Microsoft Office PowerPoint</Application>
  <PresentationFormat>Экран (4:3)</PresentationFormat>
  <Paragraphs>21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Фридрих Вильгельм Август Фрёбель  -  немецкий педагог.     Известен как создатель первого детского сада. Именно Ф. Фребель придумал поэтическое название «детский сад». В понятие «детский сад» он вложил понимание ребенка как цветка, который надо заботливо выращивать. </vt:lpstr>
      <vt:lpstr>Слайд 3</vt:lpstr>
      <vt:lpstr>Слайд 4</vt:lpstr>
      <vt:lpstr>Второй дар Фребеля включает в себя набор из шара, цилиндра и кубика. С их помощью начинается знакомство с формами и свойствами предметов; развитие исследовательских навыков. Шар символ движения, куб символ покоя, в то время как цилиндр совмещает свойства обоих предметов. </vt:lpstr>
      <vt:lpstr>Третий дар Фрёбеля - куб, разделенный на 8 деревянных кубиков. Используя их, у детей складывается понимание целого и частей, симметрии; развиваются творческие способности и координация.  </vt:lpstr>
      <vt:lpstr>Четвертый дар Фрёбеля – куб, разделенный на 8 деревянных пластин. В процессе игр с ними у детей развивается понимание взаимоотношений между различными частями целого; пространственное мышление, зрительно-моторная координация, развиваются конструктивные, строительныхе способности.</vt:lpstr>
      <vt:lpstr>Пятый дар — кубик, разделенный на двадцать семь маленьких кубиков, причем девять из них разделены на более мелкие части (мелкие кубики и призмы).  Это позволяет знакомить  с понятиями квадрат  и треугольник;  с  объемными  формами (куб и треугольная призма);</vt:lpstr>
      <vt:lpstr>Шестой дар — кубик, также разделенный на двадцать семь кубиков, многие из которых тоже разделены на части: на плитки, по диагонали и т. д.  Эти фигуры использовались как конструктор для построек детей.  Так дошкольники знакомились с геометрическими формами, получали представление о целом и его частях. Последние два дара Фребеля дают возможность делать самые разнообразные постройки в строительных играх детей.</vt:lpstr>
      <vt:lpstr>Помимо этих 6 даров, Фрёбель предлагал другие разнообразные игры, в частности: с цветными плоскими геометрическими фигурами, цветными палочками и кольцами и полукольцами.</vt:lpstr>
      <vt:lpstr>Игровой набор «Цвет и форма»   Игра «Засели домик».  Цель игры: уточнить умение называть и различать геометрические фигуры, умение их сравнивать и классифицировать, формировать понятие «множество», развивать логическое мышление, внимание.</vt:lpstr>
      <vt:lpstr>игровой набор «Бусы – шнуровка».  Игра «Забывчивый художник»  (для детей 3-4, 4-5 лет) Цель: уточнить форму предметов, их количество, закрепить счет предметов, развивать внимание, мышление, восприятие.</vt:lpstr>
      <vt:lpstr>Игровые пособия «Дары Фребеля» позволяют построить образовательный процесс в соответствии с ФГОС ДО. Использование данных пособий дают возможность решать различные педагогические задачи в игровой форме, наиболее доступной для дошкольников.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ПрофIT</cp:lastModifiedBy>
  <cp:revision>22</cp:revision>
  <dcterms:created xsi:type="dcterms:W3CDTF">2013-01-06T18:32:13Z</dcterms:created>
  <dcterms:modified xsi:type="dcterms:W3CDTF">2022-11-27T15:48:36Z</dcterms:modified>
</cp:coreProperties>
</file>