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82" r:id="rId2"/>
    <p:sldId id="285" r:id="rId3"/>
    <p:sldId id="283" r:id="rId4"/>
    <p:sldId id="286" r:id="rId5"/>
    <p:sldId id="287" r:id="rId6"/>
    <p:sldId id="274" r:id="rId7"/>
    <p:sldId id="268" r:id="rId8"/>
    <p:sldId id="277" r:id="rId9"/>
    <p:sldId id="28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endParaRPr lang="ru-RU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2738920232525304E-2"/>
          <c:y val="0.1494336730246707"/>
          <c:w val="0.72441858243710633"/>
          <c:h val="0.49324271350579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раннего возраста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умение повторять движение за педагогом</c:v>
                </c:pt>
                <c:pt idx="1">
                  <c:v>умение повторять движение за педагогом сентябрь-декабрь</c:v>
                </c:pt>
                <c:pt idx="2">
                  <c:v>умение повторять движение за педагогом в соответствии с текстом и ритмом сентябрь-декабрь</c:v>
                </c:pt>
                <c:pt idx="3">
                  <c:v>умение повторять движение за педагогом в соответствии с текстом, ритмом и  музыкой сентябрь-декабрь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0.37</c:v>
                </c:pt>
                <c:pt idx="1">
                  <c:v>0.67</c:v>
                </c:pt>
                <c:pt idx="2">
                  <c:v>0.37</c:v>
                </c:pt>
                <c:pt idx="3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06-41EF-9403-839614A2B1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младшая группа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умение повторять движение за педагогом</c:v>
                </c:pt>
                <c:pt idx="1">
                  <c:v>умение повторять движение за педагогом сентябрь-декабрь</c:v>
                </c:pt>
                <c:pt idx="2">
                  <c:v>умение повторять движение за педагогом в соответствии с текстом и ритмом сентябрь-декабрь</c:v>
                </c:pt>
                <c:pt idx="3">
                  <c:v>умение повторять движение за педагогом в соответствии с текстом, ритмом и  музыкой сентябрь-декабрь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0.62</c:v>
                </c:pt>
                <c:pt idx="1">
                  <c:v>0.81</c:v>
                </c:pt>
                <c:pt idx="2">
                  <c:v>0.48</c:v>
                </c:pt>
                <c:pt idx="3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06-41EF-9403-839614A2B1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умение повторять движение за педагогом</c:v>
                </c:pt>
                <c:pt idx="1">
                  <c:v>умение повторять движение за педагогом сентябрь-декабрь</c:v>
                </c:pt>
                <c:pt idx="2">
                  <c:v>умение повторять движение за педагогом в соответствии с текстом и ритмом сентябрь-декабрь</c:v>
                </c:pt>
                <c:pt idx="3">
                  <c:v>умение повторять движение за педагогом в соответствии с текстом, ритмом и  музыкой сентябрь-декабрь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06-41EF-9403-839614A2B1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962688"/>
        <c:axId val="131856000"/>
      </c:barChart>
      <c:catAx>
        <c:axId val="549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856000"/>
        <c:crosses val="autoZero"/>
        <c:auto val="1"/>
        <c:lblAlgn val="ctr"/>
        <c:lblOffset val="100"/>
        <c:noMultiLvlLbl val="0"/>
      </c:catAx>
      <c:valAx>
        <c:axId val="13185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96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8941881629750033"/>
          <c:y val="0.21167644814206593"/>
          <c:w val="0.14783413435092982"/>
          <c:h val="0.50879906708765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C658-92E7-4822-AEE6-D2329FCBA5FA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B518A-8746-4FB0-BB01-F40262668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0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" b="-581"/>
          <a:stretch/>
        </p:blipFill>
        <p:spPr bwMode="auto">
          <a:xfrm rot="360488">
            <a:off x="-58611" y="-133641"/>
            <a:ext cx="5054666" cy="39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16633"/>
            <a:ext cx="4199384" cy="2592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</a:rPr>
              <a:t/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ритма у детей дошкольного возраста»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3688" y="4524932"/>
            <a:ext cx="2088232" cy="11276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6"/>
          <a:stretch/>
        </p:blipFill>
        <p:spPr bwMode="auto">
          <a:xfrm>
            <a:off x="781105" y="4061635"/>
            <a:ext cx="4243387" cy="2431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4" t="6540" r="4776" b="9014"/>
          <a:stretch/>
        </p:blipFill>
        <p:spPr bwMode="auto">
          <a:xfrm>
            <a:off x="5652120" y="3429000"/>
            <a:ext cx="3068362" cy="2834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89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оддержите нас! | Фонд спасения детей и подростков Украины о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24744"/>
            <a:ext cx="8786874" cy="553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8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9"/>
            <a:ext cx="8892480" cy="5593110"/>
          </a:xfrm>
        </p:spPr>
        <p:txBody>
          <a:bodyPr>
            <a:normAutofit/>
          </a:bodyPr>
          <a:lstStyle/>
          <a:p>
            <a:pPr marL="64008" lvl="0" indent="0" algn="just">
              <a:buClr>
                <a:srgbClr val="0BD0D9"/>
              </a:buClr>
              <a:buNone/>
            </a:pP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Логоритмика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64008" lvl="0" indent="0" algn="just">
              <a:buClr>
                <a:srgbClr val="0BD0D9"/>
              </a:buClr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упражнений, заданий, игр на основе сочетания музыки, движения,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слова.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64008" lvl="0" indent="0" algn="just">
              <a:buClr>
                <a:srgbClr val="0BD0D9"/>
              </a:buClr>
              <a:buNone/>
            </a:pPr>
            <a:endParaRPr lang="ru-RU" sz="3600" b="1" dirty="0" smtClean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indent="0" algn="just">
              <a:buClr>
                <a:srgbClr val="0BD0D9"/>
              </a:buClr>
              <a:buNone/>
            </a:pPr>
            <a:endParaRPr lang="ru-RU" sz="3600" b="1" dirty="0" smtClean="0">
              <a:solidFill>
                <a:srgbClr val="0F6F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indent="0" algn="just">
              <a:buClr>
                <a:srgbClr val="0BD0D9"/>
              </a:buCl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дошкольников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ритма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умения синхронизировать свои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с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речью.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882">
            <a:off x="1402410" y="906921"/>
            <a:ext cx="2750118" cy="4062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992">
            <a:off x="4850992" y="1041065"/>
            <a:ext cx="2574989" cy="4130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7556">
            <a:off x="872782" y="2866141"/>
            <a:ext cx="2372715" cy="3470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9115">
            <a:off x="6059878" y="2911658"/>
            <a:ext cx="2336261" cy="349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56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Алгоритм:</a:t>
            </a:r>
            <a:br>
              <a:rPr lang="ru-RU" sz="3200" b="1" kern="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kern="0" dirty="0" smtClean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4400" kern="0" dirty="0" smtClean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ru-RU" sz="4400" kern="0" dirty="0" smtClean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4400" kern="0" dirty="0" smtClean="0">
                <a:solidFill>
                  <a:prstClr val="black"/>
                </a:solidFill>
                <a:latin typeface="Calibri Light" panose="020F0302020204030204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3" t="7102" r="25763" b="71031"/>
          <a:stretch/>
        </p:blipFill>
        <p:spPr bwMode="auto">
          <a:xfrm>
            <a:off x="467544" y="1484784"/>
            <a:ext cx="1070828" cy="155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72" y="1978940"/>
            <a:ext cx="638192" cy="92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>
            <a:stCxn id="1027" idx="3"/>
          </p:cNvCxnSpPr>
          <p:nvPr/>
        </p:nvCxnSpPr>
        <p:spPr>
          <a:xfrm flipV="1">
            <a:off x="2176564" y="2443813"/>
            <a:ext cx="595236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память с посл. доступом 4"/>
          <p:cNvSpPr/>
          <p:nvPr/>
        </p:nvSpPr>
        <p:spPr>
          <a:xfrm flipH="1">
            <a:off x="1324321" y="1230392"/>
            <a:ext cx="676830" cy="418137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9" r="23240" b="40256"/>
          <a:stretch/>
        </p:blipFill>
        <p:spPr bwMode="auto">
          <a:xfrm>
            <a:off x="3491880" y="1063193"/>
            <a:ext cx="623317" cy="126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00" y="2021384"/>
            <a:ext cx="6397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71" y="1164283"/>
            <a:ext cx="6953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95" y="2169446"/>
            <a:ext cx="8477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44" y="1512522"/>
            <a:ext cx="106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57" y="1209501"/>
            <a:ext cx="6953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47" y="2023966"/>
            <a:ext cx="6397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98" y="2196957"/>
            <a:ext cx="8477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6633" r="82469" b="72752"/>
          <a:stretch/>
        </p:blipFill>
        <p:spPr bwMode="auto">
          <a:xfrm>
            <a:off x="319658" y="3424144"/>
            <a:ext cx="577362" cy="15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6" y="4062880"/>
            <a:ext cx="6397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28" y="3848663"/>
            <a:ext cx="8477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48" y="3397717"/>
            <a:ext cx="5794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94" y="4073992"/>
            <a:ext cx="6397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42" y="3257887"/>
            <a:ext cx="738331" cy="47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 descr="C:\Users\777\Desktop\hello_html_69d81c0b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t="14360" r="62401" b="14061"/>
          <a:stretch/>
        </p:blipFill>
        <p:spPr bwMode="auto">
          <a:xfrm>
            <a:off x="3009192" y="3769603"/>
            <a:ext cx="378306" cy="3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34" y="4041897"/>
            <a:ext cx="8477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33" y="4052543"/>
            <a:ext cx="639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89" y="3397717"/>
            <a:ext cx="6953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10" y="3987513"/>
            <a:ext cx="8477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89" y="4062880"/>
            <a:ext cx="639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50" y="3285828"/>
            <a:ext cx="349313" cy="55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71" y="3991298"/>
            <a:ext cx="8477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76" y="5856598"/>
            <a:ext cx="639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24" y="5216218"/>
            <a:ext cx="7016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00" y="5541621"/>
            <a:ext cx="393419" cy="62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3" descr="C:\Users\777\Desktop\hello_html_69d81c0b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t="14360" r="62401" b="14061"/>
          <a:stretch/>
        </p:blipFill>
        <p:spPr bwMode="auto">
          <a:xfrm>
            <a:off x="7923309" y="1279132"/>
            <a:ext cx="441229" cy="4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6" y="3193464"/>
            <a:ext cx="329529" cy="52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3" descr="C:\Users\777\Desktop\hello_html_69d81c0b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t="14360" r="62401" b="14061"/>
          <a:stretch/>
        </p:blipFill>
        <p:spPr bwMode="auto">
          <a:xfrm>
            <a:off x="1166092" y="3315118"/>
            <a:ext cx="424899" cy="3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17" y="3257275"/>
            <a:ext cx="262679" cy="4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3" descr="C:\Users\777\Desktop\hello_html_69d81c0b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t="14360" r="62401" b="14061"/>
          <a:stretch/>
        </p:blipFill>
        <p:spPr bwMode="auto">
          <a:xfrm>
            <a:off x="5741143" y="3448283"/>
            <a:ext cx="378306" cy="3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3" descr="C:\Users\777\Desktop\hello_html_69d81c0b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t="14360" r="62401" b="14061"/>
          <a:stretch/>
        </p:blipFill>
        <p:spPr bwMode="auto">
          <a:xfrm>
            <a:off x="7124129" y="3384750"/>
            <a:ext cx="378306" cy="3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3" descr="C:\Users\777\Desktop\hello_html_69d81c0b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t="14360" r="62401" b="14061"/>
          <a:stretch/>
        </p:blipFill>
        <p:spPr bwMode="auto">
          <a:xfrm>
            <a:off x="4733346" y="5593616"/>
            <a:ext cx="378306" cy="3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58522" r="21920" b="9854"/>
          <a:stretch/>
        </p:blipFill>
        <p:spPr bwMode="auto">
          <a:xfrm>
            <a:off x="3995936" y="1620750"/>
            <a:ext cx="589712" cy="13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29015" r="82387" b="51193"/>
          <a:stretch/>
        </p:blipFill>
        <p:spPr bwMode="auto">
          <a:xfrm>
            <a:off x="3059831" y="1649238"/>
            <a:ext cx="576065" cy="123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5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5" y="500292"/>
            <a:ext cx="4876682" cy="361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kern="0" dirty="0" smtClean="0">
                <a:solidFill>
                  <a:srgbClr val="0F6F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kern="0" dirty="0" smtClean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4400" kern="0" dirty="0" smtClean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ru-RU" sz="4400" kern="0" dirty="0" smtClean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4400" kern="0" dirty="0" smtClean="0">
                <a:solidFill>
                  <a:prstClr val="black"/>
                </a:solidFill>
                <a:latin typeface="Calibri Light" panose="020F0302020204030204"/>
              </a:rPr>
            </a:b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6082" y="234295"/>
            <a:ext cx="7772400" cy="593100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86" y="4215873"/>
            <a:ext cx="2234659" cy="24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0556">
            <a:off x="5027479" y="4094613"/>
            <a:ext cx="1623878" cy="327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777\Downloads\IMG_20220131_134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99" y="660410"/>
            <a:ext cx="3287289" cy="42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856984" cy="731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Образовательные области:</a:t>
            </a:r>
          </a:p>
          <a:p>
            <a:pPr algn="just">
              <a:spcAft>
                <a:spcPts val="800"/>
              </a:spcAft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познавательное развитие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количество, счет,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ориентировка в пространстве, дни недели, времена года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т.д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800"/>
              </a:spcAft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речевое развитие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формировании звуковой и интонационной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культуры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речи,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заучивании стихотворений, при формировании предпосылок к обучению грамоте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;</a:t>
            </a:r>
          </a:p>
          <a:p>
            <a:pPr algn="just">
              <a:spcAft>
                <a:spcPts val="800"/>
              </a:spcAft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художественно-эстетическое</a:t>
            </a:r>
            <a:r>
              <a:rPr kumimoji="0" lang="ru-RU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нанесение и чередование элементов </a:t>
            </a:r>
            <a:r>
              <a:rPr lang="ru-RU" dirty="0" smtClean="0">
                <a:solidFill>
                  <a:srgbClr val="002060"/>
                </a:solidFill>
              </a:rPr>
              <a:t>узора, ориентировка на листе, при заучивании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элементов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танца,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песен;</a:t>
            </a:r>
          </a:p>
          <a:p>
            <a:pPr algn="just">
              <a:spcAft>
                <a:spcPts val="800"/>
              </a:spcAft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физическое развитие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синхронность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движений, координация, ориентировка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пространстве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и т.д.;</a:t>
            </a:r>
          </a:p>
          <a:p>
            <a:pPr algn="just">
              <a:spcAft>
                <a:spcPts val="800"/>
              </a:spcAft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</a:t>
            </a: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 – коммуникативное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общение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взаимодействие ребёнка со взрослыми и сверстниками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игра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04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65783189"/>
              </p:ext>
            </p:extLst>
          </p:nvPr>
        </p:nvGraphicFramePr>
        <p:xfrm>
          <a:off x="179512" y="116631"/>
          <a:ext cx="9107998" cy="639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2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80648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результаты: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смогут синхронизировать движения с речью под заданный ритм и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музыку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придумывать ритмические движения и выполнять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их;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ечь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станет четкой, разборчивой и  выразительной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27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390058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r="26032"/>
          <a:stretch/>
        </p:blipFill>
        <p:spPr bwMode="auto">
          <a:xfrm>
            <a:off x="2623231" y="3543195"/>
            <a:ext cx="796641" cy="890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1348934" cy="1008111"/>
          </a:xfrm>
          <a:prstGeom prst="rect">
            <a:avLst/>
          </a:prstGeom>
          <a:noFill/>
        </p:spPr>
      </p:pic>
      <p:pic>
        <p:nvPicPr>
          <p:cNvPr id="6" name="Рисунок 5" descr="https://www.wikihow.com/images/thumb/3/39/Do-the-Hand-Jive-Step-1-Version-2.jpg/aid45875-v4-728px-Do-the-Hand-Jive-Step-1-Version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71" y="1915399"/>
            <a:ext cx="1069758" cy="88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36" y="452105"/>
            <a:ext cx="1444386" cy="113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05" y="452105"/>
            <a:ext cx="1296143" cy="101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12" y="1953159"/>
            <a:ext cx="1127737" cy="84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91" y="1948575"/>
            <a:ext cx="1133822" cy="8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4" y="1933675"/>
            <a:ext cx="1153598" cy="8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7" y="3480335"/>
            <a:ext cx="881190" cy="9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76" y="3487519"/>
            <a:ext cx="860446" cy="88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42" y="3567529"/>
            <a:ext cx="909349" cy="9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68" y="5092154"/>
            <a:ext cx="910461" cy="93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19" y="5061571"/>
            <a:ext cx="933621" cy="95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3" y="5209236"/>
            <a:ext cx="946535" cy="74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88" y="5136557"/>
            <a:ext cx="1078687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07" y="4236990"/>
            <a:ext cx="8229600" cy="1069848"/>
          </a:xfrm>
        </p:spPr>
        <p:txBody>
          <a:bodyPr>
            <a:normAutofit/>
          </a:bodyPr>
          <a:lstStyle/>
          <a:p>
            <a:r>
              <a:rPr lang="ru-RU" sz="2400" b="1" dirty="0"/>
              <a:t>И</a:t>
            </a:r>
            <a:r>
              <a:rPr lang="ru-RU" sz="2400" b="1" dirty="0" smtClean="0"/>
              <a:t> в этот          мир               детей            ведем,</a:t>
            </a:r>
            <a:endParaRPr lang="ru-RU" sz="2400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18864" y="2946404"/>
            <a:ext cx="8229600" cy="62661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Считая             стук,            удары                сердца,</a:t>
            </a:r>
            <a:endParaRPr lang="ru-RU" sz="24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23528" y="6093296"/>
            <a:ext cx="8515672" cy="53492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Ведь в нем       всегда          открыта        дверца!</a:t>
            </a:r>
            <a:endParaRPr lang="ru-RU" sz="2400" b="1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Мы ритмы                  жизни                  задаем,</a:t>
            </a:r>
            <a:endParaRPr lang="ru-RU" sz="2400" b="1" dirty="0"/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7" y="5251628"/>
            <a:ext cx="892665" cy="70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2308</TotalTime>
  <Words>96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      «Формирование чувства ритма у детей дошкольного возраста»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И в этот          мир               детей            ведем,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Логоритмика в детском саду</dc:title>
  <dc:creator>Анна</dc:creator>
  <cp:lastModifiedBy>777</cp:lastModifiedBy>
  <cp:revision>108</cp:revision>
  <dcterms:created xsi:type="dcterms:W3CDTF">2020-08-17T23:07:07Z</dcterms:created>
  <dcterms:modified xsi:type="dcterms:W3CDTF">2022-02-01T02:54:18Z</dcterms:modified>
</cp:coreProperties>
</file>