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3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2" r:id="rId11"/>
    <p:sldId id="271" r:id="rId12"/>
    <p:sldId id="274" r:id="rId13"/>
    <p:sldId id="275" r:id="rId14"/>
    <p:sldId id="261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F4"/>
    <a:srgbClr val="219797"/>
    <a:srgbClr val="E3CD74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600" autoAdjust="0"/>
  </p:normalViewPr>
  <p:slideViewPr>
    <p:cSldViewPr>
      <p:cViewPr varScale="1">
        <p:scale>
          <a:sx n="110" d="100"/>
          <a:sy n="110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41B668-3D5F-4328-AC13-AAADCB048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A2DAAAF-7C16-41D6-AB6A-E3959D1D5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2DAAAF-7C16-41D6-AB6A-E3959D1D543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20AE4A42-523D-4599-9598-34ACE03E4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5233-6046-4766-B1F1-A2DCBC080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42B6C-82AB-4593-837A-7F1EA33A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48F9ED-67DA-42F9-ABF9-1D62D42EBE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E5B0D-EAFC-4B25-B5B2-266928283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5864-B6D5-4E50-B4FE-1B8205305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0729-C241-4116-AED9-A0123EE3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70EAB-55FB-49B4-B97D-FFBC29113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1D1E-7B2D-4786-A4CA-8A49C5CA3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F01A2-FCEF-438B-A267-465BCB07D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C14C-E68E-4FE0-8C5A-936EA87FC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63497-43D6-41FC-A72A-1769CE2E7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F2D89CB-3295-4166-91B2-5B14939DE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rsl.ru/ru/record/01002388896" TargetMode="External"/><Relationship Id="rId2" Type="http://schemas.openxmlformats.org/officeDocument/2006/relationships/hyperlink" Target="https://search.rsl.ru/ru/record/0100171512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3786190"/>
            <a:ext cx="2071702" cy="2476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2298" y="3786190"/>
            <a:ext cx="2071702" cy="24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0694" y="3786190"/>
            <a:ext cx="1813265" cy="246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18" y="3786190"/>
            <a:ext cx="1911443" cy="245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775579"/>
            <a:ext cx="1785918" cy="243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071538" y="2500306"/>
            <a:ext cx="70104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БОГАТСТВО ОБЯЗЫВАЕТ!»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-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этим правилом руководствовались русские купцы, которые славились своей благотворительностью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071670" y="1142984"/>
            <a:ext cx="5000660" cy="71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«Дорогою добра»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7929618" cy="41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86182" y="535782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Родильный приют имени А. А. Абрикосовой, фото 1900-х гг.</a:t>
            </a:r>
            <a:endParaRPr lang="ru-RU" sz="1400" b="1" dirty="0">
              <a:solidFill>
                <a:schemeClr val="bg1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92867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Его супруга в конце 1889 года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открыла бесплатный родильный приют и женскую больницу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. А. И.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Абрикосова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завещала городу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100 000 рублей на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устройство родильного приюта. </a:t>
            </a:r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4433442" cy="621510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1285860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Николаай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Алексаандрович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Алексееев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smtClean="0"/>
              <a:t>(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1852- 1893гг.)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московский предприниматель, благотворитель, политик, организатор городского хозяйства, происходит из купеческой династии Алексеевых. В 1885-1893 гг.- городской голова Москвы. Алексееву Москва обязана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строительством современных систем водопровода, канализации, школ и больниц.</a:t>
            </a:r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2152766" cy="300037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6357958"/>
            <a:ext cx="1471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А. А. Бахрушин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71472" y="785794"/>
            <a:ext cx="7010400" cy="25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Семья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Бахрушиных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владевших кожевенными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кожевенными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и суконными заводами, прославилась своей благотворительностью.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Алексей Петрович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собирал русскую старину и книги, он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оставил свою коллекцию Историческому музею.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Алексей Александрович Бахрушин 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собрал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единственную в мире коллекцию всего, что имело отношение к театру.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Эта коллекция положила начало Музею Театрального искусства.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2786050" y="3643314"/>
            <a:ext cx="5214974" cy="26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Бахрушиных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в Москве называли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профессиональными благотворителями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 За их счет были построены и содержались: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Бахрушинская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городская больница, дом бесплатных квартир, приют и колония для беспризорных, ремесленное училище для мальчиков, дом престарелых и др.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42918"/>
            <a:ext cx="8229600" cy="741382"/>
          </a:xfrm>
        </p:spPr>
        <p:txBody>
          <a:bodyPr/>
          <a:lstStyle/>
          <a:p>
            <a:r>
              <a:rPr lang="ru-RU" dirty="0"/>
              <a:t>              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Выводы: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2910" y="1484313"/>
            <a:ext cx="750099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18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Благотворительная помощь меценатов С.И. Мамонтова, С.Т. Морозова, П.М. Третьякова, К.Т.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Солдатенкова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, супругов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Тенишевых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, Н.А. Алексеева, А.И. </a:t>
            </a:r>
            <a:r>
              <a:rPr lang="ru-RU" sz="1800" b="1" dirty="0" err="1">
                <a:solidFill>
                  <a:srgbClr val="002060"/>
                </a:solidFill>
                <a:latin typeface="Bookman Old Style" pitchFamily="18" charset="0"/>
              </a:rPr>
              <a:t>Абрикосова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и др. была 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довольно разнообразной и весомой.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Прогрессивные меценаты были истинными патриотами своей страны.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786742" cy="5314968"/>
          </a:xfrm>
        </p:spPr>
        <p:txBody>
          <a:bodyPr/>
          <a:lstStyle/>
          <a:p>
            <a:pPr algn="ctr">
              <a:buNone/>
            </a:pP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ИНТЕРНЕТ- РЕСУРСЫ:</a:t>
            </a: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Maecenas_Coole_Park.JPG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- бюст  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Мецената в одном из парков Ирландии</a:t>
            </a: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err="1" smtClean="0">
                <a:solidFill>
                  <a:srgbClr val="002060"/>
                </a:solidFill>
                <a:latin typeface="Bookman Old Style" pitchFamily="18" charset="0"/>
              </a:rPr>
              <a:t>Bakalovich_at_Maecenas'_reception.jpg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-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Степан 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Бакалович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 «В приемной у Мецената»</a:t>
            </a: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Vladimir_Ryabushinsky_ca1910.png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err="1" smtClean="0">
                <a:solidFill>
                  <a:srgbClr val="002060"/>
                </a:solidFill>
                <a:latin typeface="Bookman Old Style" pitchFamily="18" charset="0"/>
              </a:rPr>
              <a:t>Nikolai_Argunov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_(1771-c1829)_-_Portrait_of_Praskovya_Ivanovna_Zhemchugova-Sheremeteva,_1803.jpg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Файл:Морозов_Савва_Тимофеевич_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(1862-1905)_;_(</a:t>
            </a:r>
            <a:r>
              <a:rPr lang="en-US" sz="1400" dirty="0" err="1" smtClean="0">
                <a:solidFill>
                  <a:srgbClr val="002060"/>
                </a:solidFill>
                <a:latin typeface="Bookman Old Style" pitchFamily="18" charset="0"/>
              </a:rPr>
              <a:t>eng.-Morozov_Savva_Timofeevich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).jpg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Mamontov_by_Repin.jpg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err="1" smtClean="0">
                <a:solidFill>
                  <a:srgbClr val="002060"/>
                </a:solidFill>
                <a:latin typeface="Bookman Old Style" pitchFamily="18" charset="0"/>
              </a:rPr>
              <a:t>Chaliapin_F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._(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Шаляпин_Ф._И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.)_1893.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jpg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Ilja_Jefimowitsch_Repin_011.jpg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-портрет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П.М. Третьякова</a:t>
            </a: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Konstantin_Stanislavskiy_1912.jpg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Файл:Козьма_Солдатёнков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jpg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http://upload.wikimedia.org/wikipedia/ru/b/b2/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Тенишева_Мария_Клавдиевна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jpg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Alexei_Ivanovich_Abrikosov.jpg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http://ru.wikipedia.org/wiki/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Файл:</a:t>
            </a:r>
            <a:r>
              <a:rPr lang="en-US" sz="1400" dirty="0" smtClean="0">
                <a:solidFill>
                  <a:srgbClr val="002060"/>
                </a:solidFill>
                <a:latin typeface="Bookman Old Style" pitchFamily="18" charset="0"/>
              </a:rPr>
              <a:t>Bakhrishin_Alexey.jpg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85786" y="1142984"/>
            <a:ext cx="70723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Аронов.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А. А. Золотой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век русского меценатства. Москва.2011г. URL: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Arial,Bold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https://search.rsl.ru/ru/record/01001715128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(дата обращения: 03.02.2019)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Благотворители и меценаты прошлого и настоящего: словарь справочник от А до Я/ Авторы - составители: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Макальская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М.Л., Бобровская Н.Н. - М.: Издательство «Дело и Сервис», 2009 URL: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Arial,Bold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https://search.rsl.ru/ru/record/01002388896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(дата обращения: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.02.201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609600" indent="-609600"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Обществознание. 6 класс: учебник. для общеобразовательных учреждений. 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/Под ред.  Л. Н. Боголюбова, Л.Ф.Ивановой.- 2-е изд.-М.: Просвещение, 2010.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00108"/>
            <a:ext cx="7729566" cy="78581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Многие тратили свои богатства на строительство больниц, школ, собирание коллекций картин.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49354"/>
            <a:ext cx="3500462" cy="4798116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Содержимое 4"/>
          <p:cNvSpPr txBox="1">
            <a:spLocks/>
          </p:cNvSpPr>
          <p:nvPr/>
        </p:nvSpPr>
        <p:spPr bwMode="auto">
          <a:xfrm flipH="1">
            <a:off x="3786182" y="2143116"/>
            <a:ext cx="48577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Известная крепостная актриса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XVIII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века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Прасковья Ковалева- </a:t>
            </a:r>
            <a:r>
              <a:rPr kumimoji="0" lang="ru-RU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Жемчугова</a:t>
            </a:r>
            <a:r>
              <a:rPr kumimoji="0" lang="ru-RU" sz="2000" b="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,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став богатой графиней Шереметевой,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завещала все свои деньги бедным людям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3361788" cy="4572032"/>
          </a:xfrm>
          <a:prstGeom prst="ellipse">
            <a:avLst/>
          </a:prstGeom>
          <a:noFill/>
          <a:ln w="63500" cap="rnd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248" y="928670"/>
            <a:ext cx="400052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Савва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Тимофеевич Морозов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1862-1905гг.) –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предприниматель, образованный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человек, химик по образованию, любящий, понимающий литературу,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человек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широкого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кругозора.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Меценат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Художественного театра в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Москве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(финансировал).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Создал театр для рабочих и служащих.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Улучшил жизнь рабочих. Помогал Горькому и Чехову</a:t>
            </a:r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5299380" y="714356"/>
            <a:ext cx="3107016" cy="371477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71942"/>
            <a:ext cx="1833708" cy="264318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785794"/>
            <a:ext cx="4429156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Савва Иванович Мамонтов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Tx/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1841-1918гг)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помогал в организации художественных выставок</a:t>
            </a:r>
            <a:r>
              <a:rPr lang="ru-RU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оздал Московскую частную русскую оперу</a:t>
            </a:r>
            <a:r>
              <a:rPr lang="ru-RU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, в которой выступал Ф. И. Шаляпин,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пожертвовал деньги на строительство Музея изящных искусств в Москве</a:t>
            </a:r>
            <a:r>
              <a:rPr lang="ru-RU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. Как предприниматель занимался строительством и эксплуатацией железных дорог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714908" cy="315309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3189213" cy="4214818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357694"/>
            <a:ext cx="7500990" cy="171451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Павел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Михайлович Третьяков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800" b="0" dirty="0">
                <a:solidFill>
                  <a:srgbClr val="002060"/>
                </a:solidFill>
                <a:latin typeface="Bookman Old Style" pitchFamily="18" charset="0"/>
              </a:rPr>
              <a:t>(1832-1898гг</a:t>
            </a:r>
            <a:r>
              <a:rPr lang="ru-RU" sz="1800" b="0" dirty="0" smtClean="0">
                <a:solidFill>
                  <a:srgbClr val="002060"/>
                </a:solidFill>
                <a:latin typeface="Bookman Old Style" pitchFamily="18" charset="0"/>
              </a:rPr>
              <a:t>.)- </a:t>
            </a:r>
            <a:r>
              <a:rPr lang="ru-RU" sz="1800" b="0" dirty="0">
                <a:solidFill>
                  <a:srgbClr val="002060"/>
                </a:solidFill>
                <a:latin typeface="Bookman Old Style" pitchFamily="18" charset="0"/>
              </a:rPr>
              <a:t>самый знаменитый коллекционер, собравший огромное количество произведений русской живописи, </a:t>
            </a:r>
            <a:r>
              <a:rPr lang="ru-RU" sz="1800" dirty="0">
                <a:solidFill>
                  <a:srgbClr val="C00000"/>
                </a:solidFill>
                <a:latin typeface="Bookman Old Style" pitchFamily="18" charset="0"/>
              </a:rPr>
              <a:t>и основатель картинной галереи, которую в 1892 году подарил Москве </a:t>
            </a:r>
            <a:r>
              <a:rPr lang="ru-RU" sz="1800" b="0" dirty="0">
                <a:solidFill>
                  <a:srgbClr val="002060"/>
                </a:solidFill>
                <a:latin typeface="Bookman Old Style" pitchFamily="18" charset="0"/>
              </a:rPr>
              <a:t>и этим обессмертил свое </a:t>
            </a:r>
            <a:r>
              <a:rPr lang="ru-RU" sz="1800" b="0" dirty="0" smtClean="0">
                <a:solidFill>
                  <a:srgbClr val="002060"/>
                </a:solidFill>
                <a:latin typeface="Bookman Old Style" pitchFamily="18" charset="0"/>
              </a:rPr>
              <a:t>имя</a:t>
            </a:r>
            <a:endParaRPr lang="ru-RU" sz="1800" b="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284" y="214290"/>
            <a:ext cx="3305946" cy="392909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49106"/>
            <a:ext cx="3929058" cy="260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642910" y="1000108"/>
            <a:ext cx="46434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Промышленник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Константин</a:t>
            </a:r>
            <a:r>
              <a:rPr kumimoji="0" lang="ru-RU" sz="28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Сергеевич </a:t>
            </a:r>
            <a:r>
              <a:rPr kumimoji="0" lang="ru-RU" sz="2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Алексеев</a:t>
            </a:r>
            <a:r>
              <a:rPr kumimoji="0" lang="ru-RU" sz="2400" b="1" i="0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создал в Москве Художественный театр и стал его актером и режиссером.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Он вошел в историю под именем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latin typeface="Bookman Old Style" pitchFamily="18" charset="0"/>
              </a:rPr>
              <a:t> </a:t>
            </a:r>
            <a:r>
              <a:rPr lang="ru-RU" sz="2000" kern="0" dirty="0" smtClean="0">
                <a:latin typeface="Bookman Old Style" pitchFamily="18" charset="0"/>
              </a:rPr>
              <a:t>    </a:t>
            </a:r>
            <a:r>
              <a:rPr kumimoji="0" lang="ru-RU" sz="2800" b="1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К.С. Станиславского</a:t>
            </a:r>
            <a:endParaRPr kumimoji="0" lang="ru-RU" sz="28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u="sng" kern="0" dirty="0">
                <a:latin typeface="Bookman Old Style" pitchFamily="18" charset="0"/>
              </a:rPr>
              <a:t> </a:t>
            </a:r>
            <a:r>
              <a:rPr lang="ru-RU" sz="2000" u="sng" kern="0" dirty="0" smtClean="0">
                <a:latin typeface="Bookman Old Style" pitchFamily="18" charset="0"/>
              </a:rPr>
              <a:t>      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01" t="2857" r="1961"/>
          <a:stretch>
            <a:fillRect/>
          </a:stretch>
        </p:blipFill>
        <p:spPr bwMode="auto">
          <a:xfrm>
            <a:off x="142844" y="214289"/>
            <a:ext cx="3143272" cy="4191029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357554" y="785794"/>
            <a:ext cx="52864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Козьма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Терентьевич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Солдатенков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книгоиздатель, крупный текстильный фабрикант, владелец  художественной галереи.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Издал сказки А.Н. Афанасьева, произведения Н.А. Некрасова,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А.А. Фета и многих других.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По завещанию, после его смерти, на средства  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Солдатёнкова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были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построены ремесленное училище  и городская больница для бедных</a:t>
            </a:r>
          </a:p>
          <a:p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785794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Мария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Клавдиевна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Тенишева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(1858-1928 гг.) - русская дворянка (княгиня), художник-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эмальер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, педагог, меценат и коллекционер. 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35" t="5733" r="2845" b="6369"/>
          <a:stretch>
            <a:fillRect/>
          </a:stretch>
        </p:blipFill>
        <p:spPr bwMode="auto">
          <a:xfrm>
            <a:off x="142844" y="142852"/>
            <a:ext cx="3071834" cy="3925121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9750" y="4005263"/>
            <a:ext cx="89646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3200">
              <a:solidFill>
                <a:srgbClr val="FF99FF"/>
              </a:solidFill>
              <a:latin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500306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Занималась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живописью,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коллекционированием.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Коллекция акварелей русских мастеров была передана </a:t>
            </a:r>
            <a:r>
              <a:rPr lang="ru-RU" sz="2000" b="1" dirty="0" err="1" smtClean="0">
                <a:solidFill>
                  <a:srgbClr val="C00000"/>
                </a:solidFill>
                <a:latin typeface="Constantia" pitchFamily="18" charset="0"/>
              </a:rPr>
              <a:t>Тенишевой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в дар Государственному Русскому музею. 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286256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Истинной страстью М. К. 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Тенишевой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была русская старина. Собранная ею коллекция предметов русской старины была выставлена в Париже и произвела неизгладимое впечатление.  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 1911 году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Тенишева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передала в дар Смоленску первый в России музей этнографии и русского декоративно-прикладного искусства «Русская старина».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948104" cy="407196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10" y="1000108"/>
            <a:ext cx="507209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Абрикосов Алексей Иванович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1824- 1904 гг.) - российский предприниматель, фабрикант, основавший во вт.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ол. XIX века кондитерскую фабрику «Товарищества А. И.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Абрикосова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Сыновей» (ныне концерн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Бабаевский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»),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а также владевший кондитерскими и чайными магазинами в Москве.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429132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Во время Крымской войны  Абрикосов делал ежегодные 100-рублевые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пожертвования госпиталям и ополчению.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Позднее стал членом комитета по оказанию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помощи семьям убитых и раненных в войне с Турцией,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в 1880 году вошёл в состав Совета Дома московского купеческого общества для бесплатных квартир.</a:t>
            </a:r>
          </a:p>
          <a:p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Геометрический'">
  <a:themeElements>
    <a:clrScheme name="Шаблон оформления 'Геометрический'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Шаблон оформления 'Геометрический'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Геометрический'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еометрический'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'Геометрический'</Template>
  <TotalTime>469</TotalTime>
  <Words>838</Words>
  <Application>Microsoft Office PowerPoint</Application>
  <PresentationFormat>Экран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оформления 'Геометрический'</vt:lpstr>
      <vt:lpstr>Слайд 1</vt:lpstr>
      <vt:lpstr>Слайд 2</vt:lpstr>
      <vt:lpstr>Слайд 3</vt:lpstr>
      <vt:lpstr>Слайд 4</vt:lpstr>
      <vt:lpstr>Павел Михайлович Третьяков (1832-1898гг.)- самый знаменитый коллекционер, собравший огромное количество произведений русской живописи, и основатель картинной галереи, которую в 1892 году подарил Москве и этим обессмертил свое имя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Выводы: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Пользователь</cp:lastModifiedBy>
  <cp:revision>41</cp:revision>
  <dcterms:created xsi:type="dcterms:W3CDTF">2006-11-01T20:10:51Z</dcterms:created>
  <dcterms:modified xsi:type="dcterms:W3CDTF">2019-02-26T10:13:19Z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TC010721371049</vt:lpwstr>
  </property>
</Properties>
</file>