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B9A"/>
    <a:srgbClr val="F1D8A2"/>
    <a:srgbClr val="FFC668"/>
    <a:srgbClr val="FDC165"/>
    <a:srgbClr val="102655"/>
    <a:srgbClr val="EF5D00"/>
    <a:srgbClr val="FD6C45"/>
    <a:srgbClr val="EEC790"/>
    <a:srgbClr val="122C9A"/>
    <a:srgbClr val="7F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 showGuides="1">
      <p:cViewPr varScale="1">
        <p:scale>
          <a:sx n="68" d="100"/>
          <a:sy n="68" d="100"/>
        </p:scale>
        <p:origin x="816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28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A4CFD-9BB1-46CC-87B5-CB554719A7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29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730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31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32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A930-FFD0-4902-8D37-F17E4E0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3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A930-FFD0-4902-8D37-F17E4E0C0E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9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1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A930-FFD0-4902-8D37-F17E4E0C0E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7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1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A930-FFD0-4902-8D37-F17E4E0C0E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1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A930-FFD0-4902-8D37-F17E4E0C0E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5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3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A930-FFD0-4902-8D37-F17E4E0C0E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6"/>
          <p:cNvSpPr/>
          <p:nvPr userDrawn="1"/>
        </p:nvSpPr>
        <p:spPr>
          <a:xfrm>
            <a:off x="0" y="387383"/>
            <a:ext cx="12192000" cy="2507226"/>
          </a:xfrm>
          <a:prstGeom prst="rect">
            <a:avLst/>
          </a:prstGeom>
          <a:solidFill>
            <a:srgbClr val="4975C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789039" y="507009"/>
            <a:ext cx="10604090" cy="1528268"/>
          </a:xfrm>
        </p:spPr>
        <p:txBody>
          <a:bodyPr anchor="ctr"/>
          <a:lstStyle>
            <a:lvl1pPr algn="ctr">
              <a:defRPr sz="6000" b="1">
                <a:solidFill>
                  <a:srgbClr val="EEC79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3043084" y="2035277"/>
            <a:ext cx="6105832" cy="74725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EC79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F5D00"/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F5D00"/>
                </a:solidFill>
              </a:defRPr>
            </a:lvl1pPr>
          </a:lstStyle>
          <a:p>
            <a:endParaRPr lang="ru-RU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F5D00"/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69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6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28" name="Straight Connector 7"/>
          <p:cNvCxnSpPr>
            <a:cxnSpLocks/>
          </p:cNvCxnSpPr>
          <p:nvPr userDrawn="1"/>
        </p:nvCxnSpPr>
        <p:spPr>
          <a:xfrm>
            <a:off x="952500" y="1402214"/>
            <a:ext cx="5257800" cy="0"/>
          </a:xfrm>
          <a:prstGeom prst="line">
            <a:avLst/>
          </a:prstGeom>
          <a:ln w="31750">
            <a:solidFill>
              <a:srgbClr val="677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70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7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7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6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6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6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69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pic>
        <p:nvPicPr>
          <p:cNvPr id="2097152" name="Рисунок 6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157316" y="507009"/>
            <a:ext cx="11867536" cy="1528268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DC165"/>
                </a:solidFill>
              </a:rPr>
              <a:t>Обобщение изученного по ГО</a:t>
            </a:r>
          </a:p>
        </p:txBody>
      </p:sp>
      <p:sp>
        <p:nvSpPr>
          <p:cNvPr id="1048588" name="Subtitle 3"/>
          <p:cNvSpPr>
            <a:spLocks noGrp="1"/>
          </p:cNvSpPr>
          <p:nvPr>
            <p:ph type="subTitle" idx="1"/>
          </p:nvPr>
        </p:nvSpPr>
        <p:spPr>
          <a:xfrm>
            <a:off x="73152" y="1885072"/>
            <a:ext cx="12024360" cy="1055076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rgbClr val="F1D8A2"/>
                </a:solidFill>
              </a:rPr>
              <a:t>Чрезвычайные ситуации природного и техногенного характера. Действия людей в условиях катастроф</a:t>
            </a:r>
            <a:endParaRPr lang="en-US" sz="14400" dirty="0">
              <a:solidFill>
                <a:srgbClr val="F1D8A2"/>
              </a:solidFill>
            </a:endParaRPr>
          </a:p>
          <a:p>
            <a:endParaRPr lang="ru-RU" dirty="0">
              <a:solidFill>
                <a:srgbClr val="F1D8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Объект 2"/>
          <p:cNvSpPr>
            <a:spLocks noGrp="1"/>
          </p:cNvSpPr>
          <p:nvPr>
            <p:ph idx="1"/>
          </p:nvPr>
        </p:nvSpPr>
        <p:spPr>
          <a:xfrm>
            <a:off x="2720233" y="1544377"/>
            <a:ext cx="9073661" cy="26527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14. Если в квартире произошла утечка газа, можно ли включать свет?</a:t>
            </a:r>
          </a:p>
          <a:p>
            <a:pPr marL="0" indent="0" algn="just">
              <a:buNone/>
            </a:pPr>
            <a:r>
              <a:rPr lang="ru-RU" dirty="0"/>
              <a:t>15. Как тушить загоревшуюся на человеке (на самом себе) одежду?</a:t>
            </a:r>
          </a:p>
        </p:txBody>
      </p:sp>
      <p:pic>
        <p:nvPicPr>
          <p:cNvPr id="2097160" name="Рисунок 4" descr="Clipboard outli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519311"/>
            <a:ext cx="2813538" cy="3671667"/>
          </a:xfrm>
          <a:prstGeom prst="rect">
            <a:avLst/>
          </a:prstGeom>
          <a:effectLst/>
        </p:spPr>
      </p:pic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«Важная»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54" name="Прямоугольник 7"/>
          <p:cNvSpPr/>
          <p:nvPr/>
        </p:nvSpPr>
        <p:spPr>
          <a:xfrm>
            <a:off x="838200" y="774936"/>
            <a:ext cx="2989580" cy="75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DC165"/>
                </a:solidFill>
              </a:rPr>
              <a:t>Викторина</a:t>
            </a:r>
            <a:endParaRPr lang="ru-RU" sz="4400" b="1" dirty="0"/>
          </a:p>
        </p:txBody>
      </p:sp>
      <p:sp>
        <p:nvSpPr>
          <p:cNvPr id="1048655" name="Прямоугольник 8"/>
          <p:cNvSpPr/>
          <p:nvPr/>
        </p:nvSpPr>
        <p:spPr>
          <a:xfrm>
            <a:off x="9835769" y="2012309"/>
            <a:ext cx="1705240" cy="38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65000"/>
              </a:lnSpc>
            </a:pPr>
            <a:r>
              <a:rPr lang="ru-RU" sz="3000" dirty="0">
                <a:solidFill>
                  <a:srgbClr val="FFC668"/>
                </a:solidFill>
              </a:rPr>
              <a:t>(Нельзя</a:t>
            </a:r>
            <a:r>
              <a:rPr lang="en-US" altLang="ru" sz="3000" dirty="0">
                <a:solidFill>
                  <a:srgbClr val="FFC668"/>
                </a:solidFill>
              </a:rPr>
              <a:t>)</a:t>
            </a:r>
            <a:endParaRPr lang="zh-CN" altLang="en-US" dirty="0"/>
          </a:p>
        </p:txBody>
      </p:sp>
      <p:sp>
        <p:nvSpPr>
          <p:cNvPr id="1048656" name="Прямоугольник 9"/>
          <p:cNvSpPr/>
          <p:nvPr/>
        </p:nvSpPr>
        <p:spPr>
          <a:xfrm>
            <a:off x="2813539" y="3213557"/>
            <a:ext cx="9135513" cy="125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65000"/>
              </a:lnSpc>
            </a:pPr>
            <a:r>
              <a:rPr lang="ru-RU" sz="3000" dirty="0">
                <a:solidFill>
                  <a:srgbClr val="FFC668"/>
                </a:solidFill>
              </a:rPr>
              <a:t>(Повалить человека на землю и накрыть плотной тканью, но не с головой. Упасть, кататься по земле (полу), плотно прижимаясь горящими участками одежды к земле)</a:t>
            </a:r>
          </a:p>
        </p:txBody>
      </p:sp>
      <p:sp>
        <p:nvSpPr>
          <p:cNvPr id="1048657" name="Прямоугольник 1"/>
          <p:cNvSpPr/>
          <p:nvPr/>
        </p:nvSpPr>
        <p:spPr>
          <a:xfrm>
            <a:off x="2720233" y="4473397"/>
            <a:ext cx="9073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16. Реакция на опасность, когда человек, испытывая страх, стремится убежать, забыв обо всём, - это</a:t>
            </a:r>
          </a:p>
        </p:txBody>
      </p:sp>
      <p:sp>
        <p:nvSpPr>
          <p:cNvPr id="1048658" name="Прямоугольник 10"/>
          <p:cNvSpPr/>
          <p:nvPr/>
        </p:nvSpPr>
        <p:spPr>
          <a:xfrm>
            <a:off x="9631750" y="5291105"/>
            <a:ext cx="1851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(паника)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048657" grpId="0"/>
      <p:bldP spid="1048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Объект 2"/>
          <p:cNvSpPr>
            <a:spLocks noGrp="1"/>
          </p:cNvSpPr>
          <p:nvPr>
            <p:ph idx="1"/>
          </p:nvPr>
        </p:nvSpPr>
        <p:spPr>
          <a:xfrm>
            <a:off x="2666289" y="1620664"/>
            <a:ext cx="9323548" cy="3353034"/>
          </a:xfrm>
        </p:spPr>
        <p:txBody>
          <a:bodyPr>
            <a:normAutofit fontScale="99167"/>
          </a:bodyPr>
          <a:lstStyle/>
          <a:p>
            <a:pPr marL="0" indent="0" algn="just">
              <a:buNone/>
            </a:pPr>
            <a:r>
              <a:rPr lang="ru-RU" dirty="0"/>
              <a:t> 17. Если собака сбила вас с ног, необходимо упасть на живот, а руками закрыть … </a:t>
            </a:r>
          </a:p>
          <a:p>
            <a:pPr marL="0" indent="0" algn="just">
              <a:buNone/>
            </a:pPr>
            <a:r>
              <a:rPr lang="ru-RU" dirty="0"/>
              <a:t>18. Высокотоксичное вещество, находящееся в градуснике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112B9A"/>
                </a:solidFill>
              </a:rPr>
              <a:t>о</a:t>
            </a:r>
          </a:p>
          <a:p>
            <a:pPr marL="0" indent="0" algn="just">
              <a:buNone/>
            </a:pPr>
            <a:r>
              <a:rPr lang="ru-RU" dirty="0"/>
              <a:t>19. Какой предмет помогает ориентироваться в лесу?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112B9A"/>
                </a:solidFill>
              </a:rPr>
              <a:t>вапр</a:t>
            </a:r>
          </a:p>
          <a:p>
            <a:pPr marL="0" indent="0" algn="just">
              <a:buNone/>
            </a:pPr>
            <a:r>
              <a:rPr lang="ru-RU" dirty="0"/>
              <a:t>20. Какие предметы нельзя тушить водой, если они горят?</a:t>
            </a:r>
          </a:p>
        </p:txBody>
      </p:sp>
      <p:pic>
        <p:nvPicPr>
          <p:cNvPr id="2097161" name="Рисунок 4" descr="Clipboard outli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519311"/>
            <a:ext cx="2813538" cy="3671667"/>
          </a:xfrm>
          <a:prstGeom prst="rect">
            <a:avLst/>
          </a:prstGeom>
          <a:effectLst/>
        </p:spPr>
      </p:pic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«Важная»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64" name="Прямоугольник 7"/>
          <p:cNvSpPr/>
          <p:nvPr/>
        </p:nvSpPr>
        <p:spPr>
          <a:xfrm>
            <a:off x="838200" y="774936"/>
            <a:ext cx="2989580" cy="75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DC165"/>
                </a:solidFill>
              </a:rPr>
              <a:t>Викторина</a:t>
            </a:r>
            <a:endParaRPr lang="ru-RU" sz="4400" b="1" dirty="0"/>
          </a:p>
        </p:txBody>
      </p:sp>
      <p:sp>
        <p:nvSpPr>
          <p:cNvPr id="1048665" name="Прямоугольник 8"/>
          <p:cNvSpPr/>
          <p:nvPr/>
        </p:nvSpPr>
        <p:spPr>
          <a:xfrm rot="21600000">
            <a:off x="10412148" y="1897610"/>
            <a:ext cx="1478279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(шею)</a:t>
            </a:r>
          </a:p>
        </p:txBody>
      </p:sp>
      <p:sp>
        <p:nvSpPr>
          <p:cNvPr id="1048666" name="Прямоугольник 9"/>
          <p:cNvSpPr/>
          <p:nvPr/>
        </p:nvSpPr>
        <p:spPr>
          <a:xfrm>
            <a:off x="10346457" y="2672340"/>
            <a:ext cx="16433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(ртуть)</a:t>
            </a:r>
          </a:p>
        </p:txBody>
      </p:sp>
      <p:sp>
        <p:nvSpPr>
          <p:cNvPr id="1048667" name="Прямоугольник 10"/>
          <p:cNvSpPr/>
          <p:nvPr/>
        </p:nvSpPr>
        <p:spPr>
          <a:xfrm>
            <a:off x="9825758" y="3447069"/>
            <a:ext cx="2164079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(Компас)</a:t>
            </a:r>
          </a:p>
        </p:txBody>
      </p:sp>
      <p:sp>
        <p:nvSpPr>
          <p:cNvPr id="1048668" name="Прямоугольник 11"/>
          <p:cNvSpPr/>
          <p:nvPr/>
        </p:nvSpPr>
        <p:spPr>
          <a:xfrm>
            <a:off x="2550846" y="4248527"/>
            <a:ext cx="9339581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(Электроприборы, включенные в розетку)</a:t>
            </a:r>
          </a:p>
        </p:txBody>
      </p:sp>
      <p:sp>
        <p:nvSpPr>
          <p:cNvPr id="1048669" name="Прямоугольник 12"/>
          <p:cNvSpPr/>
          <p:nvPr/>
        </p:nvSpPr>
        <p:spPr>
          <a:xfrm>
            <a:off x="9231047" y="4878558"/>
            <a:ext cx="26593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(эпидемия)</a:t>
            </a:r>
          </a:p>
        </p:txBody>
      </p:sp>
      <p:sp>
        <p:nvSpPr>
          <p:cNvPr id="1048670" name="Прямоугольник 1"/>
          <p:cNvSpPr/>
          <p:nvPr/>
        </p:nvSpPr>
        <p:spPr>
          <a:xfrm>
            <a:off x="2666289" y="4873366"/>
            <a:ext cx="63931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21. Массовое заболевание людей -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/>
      <p:bldP spid="1048666" grpId="0"/>
      <p:bldP spid="1048667" grpId="0"/>
      <p:bldP spid="1048668" grpId="0"/>
      <p:bldP spid="1048669" grpId="0"/>
      <p:bldP spid="10486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210312" y="833850"/>
            <a:ext cx="10719816" cy="120764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FC668"/>
                </a:solidFill>
              </a:rPr>
              <a:t>Составить алгоритм действий в определенной </a:t>
            </a:r>
            <a:br>
              <a:rPr lang="ru-RU" sz="3600" i="1" dirty="0">
                <a:solidFill>
                  <a:srgbClr val="FFC668"/>
                </a:solidFill>
              </a:rPr>
            </a:br>
            <a:r>
              <a:rPr lang="ru-RU" sz="3600" i="1" dirty="0">
                <a:solidFill>
                  <a:srgbClr val="FFC668"/>
                </a:solidFill>
              </a:rPr>
              <a:t>чрезвычайной ситуации. </a:t>
            </a:r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368808" y="1947672"/>
            <a:ext cx="11823192" cy="4613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1D8A2"/>
                </a:solidFill>
              </a:rPr>
              <a:t>Ситуации: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В подъезде слышен запах газа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Ты стал свидетелем ДТП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Тебя взяли в заложники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Произошла авария техногенного характера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Пожар в твоем доме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На твоих глазах человек потерял сознание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Ты смотришь телевизор, и вдруг проводка начала искриться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Одноклассники разбили в кабинете ртутный термометр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• На площадке во время игры в футбол одноклассник упал и не может встать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/>
          </a:p>
        </p:txBody>
      </p:sp>
      <p:sp>
        <p:nvSpPr>
          <p:cNvPr id="1048676" name="Title 1"/>
          <p:cNvSpPr txBox="1"/>
          <p:nvPr/>
        </p:nvSpPr>
        <p:spPr>
          <a:xfrm>
            <a:off x="838200" y="-141830"/>
            <a:ext cx="10515600" cy="129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/>
              <a:t>Станция «Ситуативная»</a:t>
            </a:r>
            <a:endParaRPr lang="ru-RU" dirty="0">
              <a:solidFill>
                <a:srgbClr val="FDC1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Заголовок 9"/>
          <p:cNvSpPr txBox="1"/>
          <p:nvPr/>
        </p:nvSpPr>
        <p:spPr>
          <a:xfrm>
            <a:off x="1" y="1870328"/>
            <a:ext cx="12191999" cy="3234360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</p:txBody>
      </p:sp>
      <p:sp>
        <p:nvSpPr>
          <p:cNvPr id="1048681" name="Текст 11"/>
          <p:cNvSpPr txBox="1"/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F1D8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10269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DC165"/>
                </a:solidFill>
              </a:rPr>
              <a:t>Урок-путешествие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493776" y="905256"/>
            <a:ext cx="11434220" cy="53583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800" dirty="0"/>
              <a:t>    Задачи</a:t>
            </a:r>
            <a:r>
              <a:rPr lang="ru-RU" sz="9600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/>
              <a:t>    </a:t>
            </a:r>
            <a:r>
              <a:rPr lang="ru-RU" sz="9600" b="1" i="1" dirty="0"/>
              <a:t>учебные:</a:t>
            </a:r>
          </a:p>
          <a:p>
            <a:pPr marL="357188" indent="0">
              <a:lnSpc>
                <a:spcPct val="120000"/>
              </a:lnSpc>
            </a:pPr>
            <a:r>
              <a:rPr lang="ru-RU" sz="9600" dirty="0"/>
              <a:t> закрепить и обобщить знания по защите населения от различных видов опасностей;</a:t>
            </a:r>
          </a:p>
          <a:p>
            <a:pPr marL="92075" indent="0">
              <a:lnSpc>
                <a:spcPct val="120000"/>
              </a:lnSpc>
              <a:buNone/>
            </a:pPr>
            <a:r>
              <a:rPr lang="ru-RU" sz="9600" dirty="0"/>
              <a:t>   </a:t>
            </a:r>
            <a:r>
              <a:rPr lang="ru-RU" sz="9600" b="1" i="1" dirty="0"/>
              <a:t>развивающие:</a:t>
            </a:r>
          </a:p>
          <a:p>
            <a:pPr marL="539750">
              <a:lnSpc>
                <a:spcPct val="120000"/>
              </a:lnSpc>
            </a:pPr>
            <a:r>
              <a:rPr lang="ru-RU" sz="9600" dirty="0"/>
              <a:t>развивать навыки самостоятельных действий при возникновении различных ЧС; </a:t>
            </a:r>
          </a:p>
          <a:p>
            <a:pPr marL="539750">
              <a:lnSpc>
                <a:spcPct val="120000"/>
              </a:lnSpc>
            </a:pPr>
            <a:r>
              <a:rPr lang="ru-RU" sz="9600" dirty="0"/>
              <a:t>развивать мышление, речь, умение действовать быстро, нестандартно, спокойно, в соответствии с ситуацией;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dirty="0"/>
              <a:t>    </a:t>
            </a:r>
            <a:r>
              <a:rPr lang="ru-RU" sz="9600" b="1" i="1" dirty="0"/>
              <a:t>воспитательные:</a:t>
            </a:r>
          </a:p>
          <a:p>
            <a:pPr marL="539750">
              <a:lnSpc>
                <a:spcPct val="120000"/>
              </a:lnSpc>
            </a:pPr>
            <a:r>
              <a:rPr lang="ru-RU" sz="9600" dirty="0"/>
              <a:t>содействовать воспитанию ответственности за последствия своих поступков, чувства долга, готовности прийти на помощь в трудную минуту.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КОМАНДЫ 6 – А класса</a:t>
            </a:r>
          </a:p>
        </p:txBody>
      </p:sp>
      <p:sp>
        <p:nvSpPr>
          <p:cNvPr id="1048597" name="Прямоугольник 3"/>
          <p:cNvSpPr/>
          <p:nvPr/>
        </p:nvSpPr>
        <p:spPr>
          <a:xfrm>
            <a:off x="1199243" y="2368072"/>
            <a:ext cx="3176318" cy="3180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ВОДА </a:t>
            </a:r>
          </a:p>
        </p:txBody>
      </p:sp>
      <p:sp>
        <p:nvSpPr>
          <p:cNvPr id="1048598" name="Овал 4"/>
          <p:cNvSpPr/>
          <p:nvPr/>
        </p:nvSpPr>
        <p:spPr>
          <a:xfrm>
            <a:off x="2452007" y="20267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48599" name="TextBox 6"/>
          <p:cNvSpPr txBox="1"/>
          <p:nvPr/>
        </p:nvSpPr>
        <p:spPr>
          <a:xfrm>
            <a:off x="2420690" y="205167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48600" name="Прямоугольник 6"/>
          <p:cNvSpPr/>
          <p:nvPr/>
        </p:nvSpPr>
        <p:spPr>
          <a:xfrm>
            <a:off x="4771572" y="2398488"/>
            <a:ext cx="3149148" cy="31501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048601" name="Объект 2"/>
          <p:cNvSpPr txBox="1"/>
          <p:nvPr/>
        </p:nvSpPr>
        <p:spPr>
          <a:xfrm rot="1171">
            <a:off x="4771572" y="2428904"/>
            <a:ext cx="3149148" cy="3150133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>
                <a:solidFill>
                  <a:schemeClr val="bg1"/>
                </a:solidFill>
              </a:rPr>
              <a:t>СОЛНЦЕ</a:t>
            </a:r>
            <a:endParaRPr lang="ru-RU" sz="5800" dirty="0">
              <a:solidFill>
                <a:schemeClr val="bg1"/>
              </a:solidFill>
            </a:endParaRPr>
          </a:p>
        </p:txBody>
      </p:sp>
      <p:sp>
        <p:nvSpPr>
          <p:cNvPr id="1048602" name="Овал 8"/>
          <p:cNvSpPr/>
          <p:nvPr/>
        </p:nvSpPr>
        <p:spPr>
          <a:xfrm>
            <a:off x="5825444" y="20267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48603" name="TextBox 10"/>
          <p:cNvSpPr txBox="1"/>
          <p:nvPr/>
        </p:nvSpPr>
        <p:spPr>
          <a:xfrm>
            <a:off x="5828576" y="2044545"/>
            <a:ext cx="73342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48604" name="Прямоугольник 10"/>
          <p:cNvSpPr/>
          <p:nvPr/>
        </p:nvSpPr>
        <p:spPr>
          <a:xfrm>
            <a:off x="8182882" y="2398488"/>
            <a:ext cx="3170918" cy="31805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ЗЕМЛЯ</a:t>
            </a:r>
            <a:endParaRPr lang="ru-RU" sz="6600" dirty="0"/>
          </a:p>
        </p:txBody>
      </p:sp>
      <p:sp>
        <p:nvSpPr>
          <p:cNvPr id="1048605" name="Овал 12"/>
          <p:cNvSpPr/>
          <p:nvPr/>
        </p:nvSpPr>
        <p:spPr>
          <a:xfrm>
            <a:off x="9401628" y="2051671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48606" name="TextBox 14"/>
          <p:cNvSpPr txBox="1"/>
          <p:nvPr/>
        </p:nvSpPr>
        <p:spPr>
          <a:xfrm>
            <a:off x="9401629" y="204454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Объект 5"/>
          <p:cNvSpPr txBox="1"/>
          <p:nvPr/>
        </p:nvSpPr>
        <p:spPr>
          <a:xfrm>
            <a:off x="838200" y="-358734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F1D8A2"/>
              </a:solidFill>
            </a:endParaRPr>
          </a:p>
        </p:txBody>
      </p:sp>
      <p:sp>
        <p:nvSpPr>
          <p:cNvPr id="1048608" name="TextBox 4"/>
          <p:cNvSpPr txBox="1"/>
          <p:nvPr/>
        </p:nvSpPr>
        <p:spPr>
          <a:xfrm>
            <a:off x="411480" y="2376299"/>
            <a:ext cx="11857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1D8A2"/>
                </a:solidFill>
              </a:rPr>
              <a:t>      «Чувство страха и чувство опасности относятся к разным сферам. Первое к сфере … Второе к сфере … Первое надо …, второе …».</a:t>
            </a:r>
          </a:p>
        </p:txBody>
      </p:sp>
      <p:sp>
        <p:nvSpPr>
          <p:cNvPr id="1048609" name="Прямоугольник 2"/>
          <p:cNvSpPr/>
          <p:nvPr/>
        </p:nvSpPr>
        <p:spPr>
          <a:xfrm>
            <a:off x="411480" y="1326193"/>
            <a:ext cx="1151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   Используя предложенные варианты слов, восстановите высказывание  профессора Ильи Шевелева. </a:t>
            </a:r>
          </a:p>
        </p:txBody>
      </p:sp>
      <p:sp>
        <p:nvSpPr>
          <p:cNvPr id="1048610" name="TextBox 6"/>
          <p:cNvSpPr txBox="1"/>
          <p:nvPr/>
        </p:nvSpPr>
        <p:spPr>
          <a:xfrm>
            <a:off x="411480" y="4149969"/>
            <a:ext cx="11678354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5000"/>
              </a:lnSpc>
            </a:pPr>
            <a:endParaRPr lang="ru-RU" sz="3200" i="1" dirty="0"/>
          </a:p>
          <a:p>
            <a:pPr algn="just">
              <a:lnSpc>
                <a:spcPct val="75000"/>
              </a:lnSpc>
            </a:pPr>
            <a:r>
              <a:rPr lang="ru-RU" sz="3200" i="1" dirty="0"/>
              <a:t>СПРАВКА</a:t>
            </a:r>
            <a:r>
              <a:rPr lang="ru-RU" sz="3200" dirty="0"/>
              <a:t>: инстинктов, рассудка, духовности, эмоций, энергии, баланса; подавлять, развивать, избегать, сохранять, воспитывать, отключать.</a:t>
            </a:r>
            <a:endParaRPr lang="en-US" sz="3200" dirty="0"/>
          </a:p>
        </p:txBody>
      </p:sp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01682" y="26339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«Интеллектуальная»</a:t>
            </a:r>
            <a:endParaRPr lang="ru-RU" dirty="0">
              <a:solidFill>
                <a:srgbClr val="FDC1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9" y="1308296"/>
            <a:ext cx="3896749" cy="3937152"/>
          </a:xfrm>
        </p:spPr>
      </p:pic>
      <p:pic>
        <p:nvPicPr>
          <p:cNvPr id="2097154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364" y="1308296"/>
            <a:ext cx="3736143" cy="3937152"/>
          </a:xfrm>
          <a:prstGeom prst="rect">
            <a:avLst/>
          </a:prstGeom>
        </p:spPr>
      </p:pic>
      <p:pic>
        <p:nvPicPr>
          <p:cNvPr id="2097155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173" y="1308297"/>
            <a:ext cx="3858065" cy="3963500"/>
          </a:xfrm>
          <a:prstGeom prst="rect">
            <a:avLst/>
          </a:prstGeom>
        </p:spPr>
      </p:pic>
      <p:sp>
        <p:nvSpPr>
          <p:cNvPr id="1048612" name="Прямоугольник 2"/>
          <p:cNvSpPr/>
          <p:nvPr/>
        </p:nvSpPr>
        <p:spPr>
          <a:xfrm>
            <a:off x="1223889" y="3982995"/>
            <a:ext cx="2658794" cy="249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48613" name="Прямоугольник 3"/>
          <p:cNvSpPr/>
          <p:nvPr/>
        </p:nvSpPr>
        <p:spPr>
          <a:xfrm>
            <a:off x="125223" y="5414856"/>
            <a:ext cx="3968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02655"/>
                </a:solidFill>
              </a:rPr>
              <a:t>Сель, засуха, ураган</a:t>
            </a:r>
          </a:p>
        </p:txBody>
      </p:sp>
      <p:sp>
        <p:nvSpPr>
          <p:cNvPr id="1048614" name="Прямоугольник 5"/>
          <p:cNvSpPr/>
          <p:nvPr/>
        </p:nvSpPr>
        <p:spPr>
          <a:xfrm rot="10800000" flipV="1">
            <a:off x="4220523" y="5414855"/>
            <a:ext cx="3750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02655"/>
                </a:solidFill>
              </a:rPr>
              <a:t>Цунами, наводнение, сильная жара</a:t>
            </a:r>
          </a:p>
        </p:txBody>
      </p:sp>
      <p:sp>
        <p:nvSpPr>
          <p:cNvPr id="1048615" name="Прямоугольник 7"/>
          <p:cNvSpPr/>
          <p:nvPr/>
        </p:nvSpPr>
        <p:spPr>
          <a:xfrm flipH="1">
            <a:off x="8151172" y="5414856"/>
            <a:ext cx="3858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02655"/>
                </a:solidFill>
              </a:rPr>
              <a:t>Метель, торнадо, землетрясение</a:t>
            </a:r>
          </a:p>
        </p:txBody>
      </p:sp>
      <p:sp>
        <p:nvSpPr>
          <p:cNvPr id="1048616" name="Title 1"/>
          <p:cNvSpPr txBox="1"/>
          <p:nvPr/>
        </p:nvSpPr>
        <p:spPr>
          <a:xfrm>
            <a:off x="838200" y="-88696"/>
            <a:ext cx="10515600" cy="110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/>
              <a:t>Станция «Логическая»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196948" y="636342"/>
            <a:ext cx="11708539" cy="764478"/>
          </a:xfrm>
        </p:spPr>
        <p:txBody>
          <a:bodyPr>
            <a:normAutofit/>
          </a:bodyPr>
          <a:lstStyle/>
          <a:p>
            <a:pPr algn="ctr"/>
            <a:r>
              <a:rPr lang="ru-RU" sz="3100" dirty="0"/>
              <a:t> Разгадать ребусы с зашифрованными стихийными явлениями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  <p:bldP spid="1048615" grpId="0"/>
      <p:bldP spid="10486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4"/>
          <p:cNvSpPr txBox="1"/>
          <p:nvPr/>
        </p:nvSpPr>
        <p:spPr>
          <a:xfrm>
            <a:off x="998807" y="2177240"/>
            <a:ext cx="10515600" cy="11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1D8A2"/>
                </a:solidFill>
              </a:rPr>
              <a:t>   </a:t>
            </a:r>
          </a:p>
          <a:p>
            <a:r>
              <a:rPr lang="ru-RU" sz="3600" dirty="0">
                <a:solidFill>
                  <a:srgbClr val="F1D8A2"/>
                </a:solidFill>
              </a:rPr>
              <a:t> 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48619" name="Прямоугольник 2"/>
          <p:cNvSpPr/>
          <p:nvPr/>
        </p:nvSpPr>
        <p:spPr>
          <a:xfrm>
            <a:off x="838200" y="898508"/>
            <a:ext cx="10044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Порядок надевания противогаза</a:t>
            </a:r>
          </a:p>
        </p:txBody>
      </p:sp>
      <p:pic>
        <p:nvPicPr>
          <p:cNvPr id="209715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4" y="1647915"/>
            <a:ext cx="11380763" cy="4761326"/>
          </a:xfrm>
          <a:prstGeom prst="rect">
            <a:avLst/>
          </a:prstGeom>
        </p:spPr>
      </p:pic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«Практическая»</a:t>
            </a:r>
            <a:endParaRPr lang="ru-RU" dirty="0">
              <a:solidFill>
                <a:srgbClr val="FDC1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«Важная»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22" name="Объект 2"/>
          <p:cNvSpPr>
            <a:spLocks noGrp="1"/>
          </p:cNvSpPr>
          <p:nvPr>
            <p:ph idx="1"/>
          </p:nvPr>
        </p:nvSpPr>
        <p:spPr>
          <a:xfrm>
            <a:off x="2707712" y="1712742"/>
            <a:ext cx="9192534" cy="411795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Стихийное бедствие – подземные толчки и колебания земной коры, вызываемые вулканическими причинами.</a:t>
            </a:r>
          </a:p>
          <a:p>
            <a:pPr marL="0" indent="0" algn="just">
              <a:buNone/>
            </a:pPr>
            <a:r>
              <a:rPr lang="ru-RU" dirty="0"/>
              <a:t>2. Вид бомбы, в результате взрыва которой были уничтожены два японских города.</a:t>
            </a:r>
          </a:p>
          <a:p>
            <a:pPr marL="0" indent="0" algn="just">
              <a:buNone/>
            </a:pPr>
            <a:r>
              <a:rPr lang="ru-RU" dirty="0"/>
              <a:t>3. Болезнь, вызываемая действием радиоактивного заражения.</a:t>
            </a:r>
          </a:p>
          <a:p>
            <a:pPr marL="0" indent="0" algn="just">
              <a:buNone/>
            </a:pPr>
            <a:r>
              <a:rPr lang="ru-RU" dirty="0"/>
              <a:t>4. Город, в котором произошла катастрофа на атомной станции.</a:t>
            </a:r>
          </a:p>
        </p:txBody>
      </p:sp>
      <p:pic>
        <p:nvPicPr>
          <p:cNvPr id="2097157" name="Рисунок 4" descr="Clipboard outli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519311"/>
            <a:ext cx="2813538" cy="3671667"/>
          </a:xfrm>
          <a:prstGeom prst="rect">
            <a:avLst/>
          </a:prstGeom>
          <a:effectLst/>
        </p:spPr>
      </p:pic>
      <p:sp>
        <p:nvSpPr>
          <p:cNvPr id="1048623" name="Прямоугольник 2"/>
          <p:cNvSpPr/>
          <p:nvPr/>
        </p:nvSpPr>
        <p:spPr>
          <a:xfrm>
            <a:off x="838200" y="774936"/>
            <a:ext cx="2989580" cy="75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DC165"/>
                </a:solidFill>
              </a:rPr>
              <a:t>Викторина</a:t>
            </a:r>
            <a:endParaRPr lang="ru-RU" sz="4400" b="1" dirty="0"/>
          </a:p>
        </p:txBody>
      </p:sp>
      <p:sp>
        <p:nvSpPr>
          <p:cNvPr id="1048624" name="Прямоугольник 8"/>
          <p:cNvSpPr/>
          <p:nvPr/>
        </p:nvSpPr>
        <p:spPr>
          <a:xfrm>
            <a:off x="8391734" y="2447024"/>
            <a:ext cx="3840480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(Землетрясение)</a:t>
            </a:r>
          </a:p>
        </p:txBody>
      </p:sp>
      <p:sp>
        <p:nvSpPr>
          <p:cNvPr id="1048625" name="Прямоугольник 9"/>
          <p:cNvSpPr/>
          <p:nvPr/>
        </p:nvSpPr>
        <p:spPr>
          <a:xfrm>
            <a:off x="9785318" y="3355143"/>
            <a:ext cx="2379980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(Атомная)</a:t>
            </a:r>
          </a:p>
        </p:txBody>
      </p:sp>
      <p:sp>
        <p:nvSpPr>
          <p:cNvPr id="1048626" name="Прямоугольник 10"/>
          <p:cNvSpPr/>
          <p:nvPr/>
        </p:nvSpPr>
        <p:spPr>
          <a:xfrm>
            <a:off x="9861518" y="4177224"/>
            <a:ext cx="2303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(Лучевая)</a:t>
            </a:r>
          </a:p>
        </p:txBody>
      </p:sp>
      <p:sp>
        <p:nvSpPr>
          <p:cNvPr id="1048627" name="Прямоугольник 11"/>
          <p:cNvSpPr/>
          <p:nvPr/>
        </p:nvSpPr>
        <p:spPr>
          <a:xfrm>
            <a:off x="9255334" y="5120334"/>
            <a:ext cx="2976880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(Чернобыль)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Объект 2"/>
          <p:cNvSpPr>
            <a:spLocks noGrp="1"/>
          </p:cNvSpPr>
          <p:nvPr>
            <p:ph idx="1"/>
          </p:nvPr>
        </p:nvSpPr>
        <p:spPr>
          <a:xfrm>
            <a:off x="2658090" y="1695732"/>
            <a:ext cx="9073661" cy="3343890"/>
          </a:xfrm>
        </p:spPr>
        <p:txBody>
          <a:bodyPr>
            <a:normAutofit fontScale="92857"/>
          </a:bodyPr>
          <a:lstStyle/>
          <a:p>
            <a:pPr marL="0" indent="0" algn="just">
              <a:buNone/>
            </a:pPr>
            <a:r>
              <a:rPr lang="ru-RU" dirty="0"/>
              <a:t>5. Город в Японии, пострадавший в результате взрыва атомной бомбы, сброшенной на него.</a:t>
            </a:r>
          </a:p>
          <a:p>
            <a:pPr marL="0" indent="0" algn="just">
              <a:buNone/>
            </a:pPr>
            <a:r>
              <a:rPr lang="ru-RU" dirty="0"/>
              <a:t>6. Прибор, устройство, предназначенное для измерения дозы радиоактивного излучения, называют</a:t>
            </a:r>
          </a:p>
          <a:p>
            <a:pPr marL="0" indent="0" algn="just">
              <a:buNone/>
            </a:pPr>
            <a:r>
              <a:rPr lang="ru-RU" dirty="0"/>
              <a:t>7. Токсичные вещества называют…</a:t>
            </a:r>
          </a:p>
          <a:p>
            <a:pPr marL="0" indent="0" algn="just">
              <a:buNone/>
            </a:pPr>
            <a:r>
              <a:rPr lang="ru-RU" dirty="0"/>
              <a:t>8. Нарушение целостности кости – это </a:t>
            </a:r>
          </a:p>
          <a:p>
            <a:pPr marL="0" indent="0" algn="just">
              <a:buNone/>
            </a:pPr>
            <a:r>
              <a:rPr lang="ru-RU" dirty="0"/>
              <a:t>9. Для чего предназначен противогаз?</a:t>
            </a:r>
          </a:p>
        </p:txBody>
      </p:sp>
      <p:pic>
        <p:nvPicPr>
          <p:cNvPr id="2097158" name="Рисунок 4" descr="Clipboard outli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519311"/>
            <a:ext cx="2813538" cy="3671667"/>
          </a:xfrm>
          <a:prstGeom prst="rect">
            <a:avLst/>
          </a:prstGeom>
          <a:effectLst/>
        </p:spPr>
      </p:pic>
      <p:sp>
        <p:nvSpPr>
          <p:cNvPr id="1048632" name="Прямоугольник 6"/>
          <p:cNvSpPr/>
          <p:nvPr/>
        </p:nvSpPr>
        <p:spPr>
          <a:xfrm>
            <a:off x="9405886" y="2021853"/>
            <a:ext cx="2684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(Хиросима)</a:t>
            </a:r>
          </a:p>
        </p:txBody>
      </p:sp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«Важная»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34" name="Прямоугольник 9"/>
          <p:cNvSpPr/>
          <p:nvPr/>
        </p:nvSpPr>
        <p:spPr>
          <a:xfrm>
            <a:off x="838200" y="774936"/>
            <a:ext cx="2989580" cy="75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DC165"/>
                </a:solidFill>
              </a:rPr>
              <a:t>Викторина</a:t>
            </a:r>
            <a:endParaRPr lang="ru-RU" sz="4400" b="1" dirty="0"/>
          </a:p>
        </p:txBody>
      </p:sp>
      <p:sp>
        <p:nvSpPr>
          <p:cNvPr id="1048635" name="Прямоугольник 11"/>
          <p:cNvSpPr/>
          <p:nvPr/>
        </p:nvSpPr>
        <p:spPr>
          <a:xfrm>
            <a:off x="9456686" y="2762745"/>
            <a:ext cx="2368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(дозиметр)</a:t>
            </a:r>
          </a:p>
        </p:txBody>
      </p:sp>
      <p:sp>
        <p:nvSpPr>
          <p:cNvPr id="1048636" name="Прямоугольник 12"/>
          <p:cNvSpPr/>
          <p:nvPr/>
        </p:nvSpPr>
        <p:spPr>
          <a:xfrm>
            <a:off x="10663185" y="3355144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(яды)</a:t>
            </a:r>
          </a:p>
        </p:txBody>
      </p:sp>
      <p:sp>
        <p:nvSpPr>
          <p:cNvPr id="1048637" name="Прямоугольник 13"/>
          <p:cNvSpPr/>
          <p:nvPr/>
        </p:nvSpPr>
        <p:spPr>
          <a:xfrm>
            <a:off x="9355086" y="3901182"/>
            <a:ext cx="2188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(перелом)</a:t>
            </a:r>
          </a:p>
        </p:txBody>
      </p:sp>
      <p:sp>
        <p:nvSpPr>
          <p:cNvPr id="1048638" name="Прямоугольник 14"/>
          <p:cNvSpPr/>
          <p:nvPr/>
        </p:nvSpPr>
        <p:spPr>
          <a:xfrm>
            <a:off x="2852575" y="4623553"/>
            <a:ext cx="8879176" cy="87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</a:pPr>
            <a:r>
              <a:rPr lang="ru-RU" sz="3600" dirty="0">
                <a:solidFill>
                  <a:srgbClr val="FFC668"/>
                </a:solidFill>
              </a:rPr>
              <a:t>(Для защиты органов дыхания от вредных примесей)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5" grpId="0"/>
      <p:bldP spid="1048636" grpId="0"/>
      <p:bldP spid="1048637" grpId="0"/>
      <p:bldP spid="10486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Объект 2"/>
          <p:cNvSpPr>
            <a:spLocks noGrp="1"/>
          </p:cNvSpPr>
          <p:nvPr>
            <p:ph idx="1"/>
          </p:nvPr>
        </p:nvSpPr>
        <p:spPr>
          <a:xfrm>
            <a:off x="2813538" y="1667022"/>
            <a:ext cx="9073661" cy="3316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10. Первая помощь при пищевом отравлении – 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112B9A"/>
                </a:solidFill>
              </a:rPr>
              <a:t>укенгш</a:t>
            </a:r>
          </a:p>
          <a:p>
            <a:pPr marL="0" indent="0">
              <a:buNone/>
            </a:pPr>
            <a:r>
              <a:rPr lang="ru-RU" dirty="0"/>
              <a:t>11. Организованный вывоз населения из зоны ЧС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112B9A"/>
                </a:solidFill>
              </a:rPr>
              <a:t>цукенго</a:t>
            </a:r>
          </a:p>
          <a:p>
            <a:pPr marL="0" indent="0">
              <a:buNone/>
            </a:pPr>
            <a:r>
              <a:rPr lang="ru-RU" dirty="0"/>
              <a:t>12. Простейший способ очистки воды.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112B9A"/>
                </a:solidFill>
              </a:rPr>
              <a:t>апро</a:t>
            </a:r>
          </a:p>
          <a:p>
            <a:pPr marL="0" indent="0" algn="just">
              <a:buNone/>
            </a:pPr>
            <a:r>
              <a:rPr lang="ru-RU" dirty="0"/>
              <a:t>13. Можно ли открывать окна и двери в доме или квартире во время пожара и почему? </a:t>
            </a:r>
          </a:p>
        </p:txBody>
      </p:sp>
      <p:pic>
        <p:nvPicPr>
          <p:cNvPr id="2097159" name="Рисунок 4" descr="Clipboard outlin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1519311"/>
            <a:ext cx="2813538" cy="3671667"/>
          </a:xfrm>
          <a:prstGeom prst="rect">
            <a:avLst/>
          </a:prstGeom>
          <a:effectLst/>
        </p:spPr>
      </p:pic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64464" y="-105254"/>
            <a:ext cx="10515600" cy="1299854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Станция «Важная»</a:t>
            </a:r>
            <a:endParaRPr lang="ru-RU" dirty="0">
              <a:solidFill>
                <a:srgbClr val="FDC165"/>
              </a:solidFill>
            </a:endParaRPr>
          </a:p>
        </p:txBody>
      </p:sp>
      <p:sp>
        <p:nvSpPr>
          <p:cNvPr id="1048644" name="Прямоугольник 7"/>
          <p:cNvSpPr/>
          <p:nvPr/>
        </p:nvSpPr>
        <p:spPr>
          <a:xfrm>
            <a:off x="838200" y="774936"/>
            <a:ext cx="2989580" cy="75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DC165"/>
                </a:solidFill>
              </a:rPr>
              <a:t>Викторина</a:t>
            </a:r>
            <a:endParaRPr lang="ru-RU" sz="4400" b="1" dirty="0"/>
          </a:p>
        </p:txBody>
      </p:sp>
      <p:sp>
        <p:nvSpPr>
          <p:cNvPr id="1048645" name="Прямоугольник 8"/>
          <p:cNvSpPr/>
          <p:nvPr/>
        </p:nvSpPr>
        <p:spPr>
          <a:xfrm>
            <a:off x="6715587" y="1955348"/>
            <a:ext cx="4730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(промывание желудка)</a:t>
            </a:r>
          </a:p>
        </p:txBody>
      </p:sp>
      <p:sp>
        <p:nvSpPr>
          <p:cNvPr id="1048646" name="Прямоугольник 9"/>
          <p:cNvSpPr/>
          <p:nvPr/>
        </p:nvSpPr>
        <p:spPr>
          <a:xfrm>
            <a:off x="9192088" y="2742613"/>
            <a:ext cx="2824479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(Эвакуация)</a:t>
            </a:r>
          </a:p>
        </p:txBody>
      </p:sp>
      <p:sp>
        <p:nvSpPr>
          <p:cNvPr id="1048647" name="Прямоугольник 10"/>
          <p:cNvSpPr/>
          <p:nvPr/>
        </p:nvSpPr>
        <p:spPr>
          <a:xfrm>
            <a:off x="5826587" y="3529878"/>
            <a:ext cx="6189980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C668"/>
                </a:solidFill>
              </a:rPr>
              <a:t>(Кипячение, фильтрование)</a:t>
            </a:r>
          </a:p>
        </p:txBody>
      </p:sp>
      <p:sp>
        <p:nvSpPr>
          <p:cNvPr id="1048648" name="Прямоугольник 11"/>
          <p:cNvSpPr/>
          <p:nvPr/>
        </p:nvSpPr>
        <p:spPr>
          <a:xfrm>
            <a:off x="1406770" y="4856294"/>
            <a:ext cx="11356063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</a:pPr>
            <a:r>
              <a:rPr lang="ru-RU" sz="3600" dirty="0">
                <a:solidFill>
                  <a:srgbClr val="FFC668"/>
                </a:solidFill>
              </a:rPr>
              <a:t>(Нельзя, т.к. через открытые оконные и дверные проемы в помещение будет поступать кислород, что способствует усилению горения)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/>
      <p:bldP spid="1048647" grpId="0"/>
      <p:bldP spid="10486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688</Words>
  <Application>Microsoft Office PowerPoint</Application>
  <PresentationFormat>Широкоэкранный</PresentationFormat>
  <Paragraphs>115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Обобщение изученного по ГО</vt:lpstr>
      <vt:lpstr>Урок-путешествие</vt:lpstr>
      <vt:lpstr>КОМАНДЫ 6 – А класса</vt:lpstr>
      <vt:lpstr>Станция «Интеллектуальная»</vt:lpstr>
      <vt:lpstr> Разгадать ребусы с зашифрованными стихийными явлениями</vt:lpstr>
      <vt:lpstr>Станция «Практическая»</vt:lpstr>
      <vt:lpstr>Станция «Важная»</vt:lpstr>
      <vt:lpstr>Станция «Важная»</vt:lpstr>
      <vt:lpstr>Станция «Важная»</vt:lpstr>
      <vt:lpstr>Станция «Важная»</vt:lpstr>
      <vt:lpstr>Станция «Важная»</vt:lpstr>
      <vt:lpstr>Составить алгоритм действий в определенной  чрезвычайной ситуации.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Загородная дорога, шаблон презентации с сайта presentation-creation.ru</dc:title>
  <dc:creator>User Obstinate</dc:creator>
  <cp:lastModifiedBy>irinsisof@gmail.com</cp:lastModifiedBy>
  <cp:revision>2</cp:revision>
  <dcterms:created xsi:type="dcterms:W3CDTF">2023-08-23T05:31:43Z</dcterms:created>
  <dcterms:modified xsi:type="dcterms:W3CDTF">2024-04-23T17:30:13Z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df862f2cc38c4dfb9ec0f40847f70709</vt:lpwstr>
  </property>
</Properties>
</file>