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86" r:id="rId3"/>
    <p:sldId id="289" r:id="rId4"/>
    <p:sldId id="28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8" r:id="rId14"/>
    <p:sldId id="306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5" userDrawn="1">
          <p15:clr>
            <a:srgbClr val="A4A3A4"/>
          </p15:clr>
        </p15:guide>
        <p15:guide id="2" pos="2172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505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54" autoAdjust="0"/>
  </p:normalViewPr>
  <p:slideViewPr>
    <p:cSldViewPr>
      <p:cViewPr varScale="1">
        <p:scale>
          <a:sx n="61" d="100"/>
          <a:sy n="61" d="100"/>
        </p:scale>
        <p:origin x="20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75"/>
        <p:guide pos="2172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E58C-49D5-44A2-8F3A-7BF577AEA09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B78-2707-4417-9277-A3EAB4829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39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3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9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7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9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8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2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8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3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9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8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8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BC216-DE81-4F18-B91C-85CDDCD20DB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F:\РАБОТА\ЗОЛОТОЕ СЕЧЕНИЕ\КРАСОБР\презентация\2-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33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768" y="476672"/>
            <a:ext cx="87484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</a:t>
            </a:r>
          </a:p>
          <a:p>
            <a:pPr algn="ctr"/>
            <a:r>
              <a:rPr lang="ru-RU" sz="4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математической грамотности </a:t>
            </a:r>
          </a:p>
          <a:p>
            <a:pPr algn="ctr"/>
            <a:r>
              <a:rPr lang="ru-RU" sz="4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начальной школе»</a:t>
            </a:r>
          </a:p>
          <a:p>
            <a:pPr algn="ctr"/>
            <a:endParaRPr lang="ru-RU" sz="40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Симакова Татьяна Константиновна</a:t>
            </a:r>
          </a:p>
          <a:p>
            <a:pPr algn="ctr"/>
            <a:r>
              <a:rPr lang="ru-RU" sz="3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«Средняя школа №82»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EABF8-87F0-4681-979C-C8F62A1C13E4}"/>
              </a:ext>
            </a:extLst>
          </p:cNvPr>
          <p:cNvSpPr txBox="1"/>
          <p:nvPr/>
        </p:nvSpPr>
        <p:spPr>
          <a:xfrm>
            <a:off x="0" y="691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Пример задания направленного на формирование математической грамотности: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E6D896-85B6-48E8-9DDA-3024A81E7010}"/>
              </a:ext>
            </a:extLst>
          </p:cNvPr>
          <p:cNvSpPr/>
          <p:nvPr/>
        </p:nvSpPr>
        <p:spPr>
          <a:xfrm>
            <a:off x="59996" y="1089185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декабря в 19:00 на большой сцене Красноярского Государственного Театра Юного Зрителя будет проходить показ спектакля «Снежная Королева» длительностью 2-а часа.</a:t>
            </a:r>
          </a:p>
          <a:p>
            <a:pPr algn="just"/>
            <a:r>
              <a:rPr lang="ru-RU" sz="2000" dirty="0"/>
              <a:t>В связи с эпидемией, посещение театра разрешено только при условии соблюдения зрителями социальной дистанции. Это значит, что зрителям разрешено занимать места только в шахматном порядке. Посчитай, какую прибыль принесёт партерная зона театра 25 декабря при условии продажи всех билетов.</a:t>
            </a:r>
          </a:p>
        </p:txBody>
      </p:sp>
      <p:pic>
        <p:nvPicPr>
          <p:cNvPr id="9" name="Рисунок 8" descr="Технические данные - Красноярский театр юного зрителя | Krasnoyarsk Youth  Theater">
            <a:extLst>
              <a:ext uri="{FF2B5EF4-FFF2-40B4-BE49-F238E27FC236}">
                <a16:creationId xmlns:a16="http://schemas.microsoft.com/office/drawing/2014/main" id="{583C4EC6-0AA1-4519-A619-5129E90CAB5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3086" r="13275" b="40696"/>
          <a:stretch/>
        </p:blipFill>
        <p:spPr bwMode="auto">
          <a:xfrm>
            <a:off x="5078338" y="1062568"/>
            <a:ext cx="3863932" cy="3264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64F03D2-E668-4572-A95C-0997594E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70766"/>
              </p:ext>
            </p:extLst>
          </p:nvPr>
        </p:nvGraphicFramePr>
        <p:xfrm>
          <a:off x="1893929" y="5228590"/>
          <a:ext cx="7048341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447">
                  <a:extLst>
                    <a:ext uri="{9D8B030D-6E8A-4147-A177-3AD203B41FA5}">
                      <a16:colId xmlns:a16="http://schemas.microsoft.com/office/drawing/2014/main" val="2929700556"/>
                    </a:ext>
                  </a:extLst>
                </a:gridCol>
                <a:gridCol w="2349447">
                  <a:extLst>
                    <a:ext uri="{9D8B030D-6E8A-4147-A177-3AD203B41FA5}">
                      <a16:colId xmlns:a16="http://schemas.microsoft.com/office/drawing/2014/main" val="457331248"/>
                    </a:ext>
                  </a:extLst>
                </a:gridCol>
                <a:gridCol w="2349447">
                  <a:extLst>
                    <a:ext uri="{9D8B030D-6E8A-4147-A177-3AD203B41FA5}">
                      <a16:colId xmlns:a16="http://schemas.microsoft.com/office/drawing/2014/main" val="2339918779"/>
                    </a:ext>
                  </a:extLst>
                </a:gridCol>
              </a:tblGrid>
              <a:tr h="281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Зона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Ряд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Цена билета, руб.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822873"/>
                  </a:ext>
                </a:extLst>
              </a:tr>
              <a:tr h="281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Партер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1-7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04840"/>
                  </a:ext>
                </a:extLst>
              </a:tr>
              <a:tr h="2814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Амфитеатр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8-12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348501"/>
                  </a:ext>
                </a:extLst>
              </a:tr>
              <a:tr h="281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13-16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6300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D1CC41-F3F5-414C-969A-977B6E85D6FA}"/>
              </a:ext>
            </a:extLst>
          </p:cNvPr>
          <p:cNvSpPr/>
          <p:nvPr/>
        </p:nvSpPr>
        <p:spPr>
          <a:xfrm>
            <a:off x="5474263" y="4604457"/>
            <a:ext cx="271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билета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974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94E4D9-3A20-4F0C-9A8B-DE40302CF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16299"/>
            <a:ext cx="8832428" cy="5049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2E68AB-C0AE-481D-99E0-DFD244F9195A}"/>
              </a:ext>
            </a:extLst>
          </p:cNvPr>
          <p:cNvSpPr txBox="1"/>
          <p:nvPr/>
        </p:nvSpPr>
        <p:spPr>
          <a:xfrm>
            <a:off x="0" y="691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Пример задания направленного на формирование математической грамотности:</a:t>
            </a:r>
          </a:p>
        </p:txBody>
      </p:sp>
    </p:spTree>
    <p:extLst>
      <p:ext uri="{BB962C8B-B14F-4D97-AF65-F5344CB8AC3E}">
        <p14:creationId xmlns:p14="http://schemas.microsoft.com/office/powerpoint/2010/main" val="45543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5C422-891F-4DA7-889F-4BDE36902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5" y="1202325"/>
            <a:ext cx="8954070" cy="4138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EC980C-454C-4CC0-B999-76A5B520A8C7}"/>
              </a:ext>
            </a:extLst>
          </p:cNvPr>
          <p:cNvSpPr txBox="1"/>
          <p:nvPr/>
        </p:nvSpPr>
        <p:spPr>
          <a:xfrm>
            <a:off x="0" y="691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Пример задания направленного на формирование математической грамотности:</a:t>
            </a:r>
          </a:p>
        </p:txBody>
      </p:sp>
    </p:spTree>
    <p:extLst>
      <p:ext uri="{BB962C8B-B14F-4D97-AF65-F5344CB8AC3E}">
        <p14:creationId xmlns:p14="http://schemas.microsoft.com/office/powerpoint/2010/main" val="323922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C43B79-BD2F-4CAE-BAFE-FC25B85B1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124660"/>
            <a:ext cx="7632848" cy="5299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931914-BD1E-450C-9DD5-5DFCF10FEBA7}"/>
              </a:ext>
            </a:extLst>
          </p:cNvPr>
          <p:cNvSpPr txBox="1"/>
          <p:nvPr/>
        </p:nvSpPr>
        <p:spPr>
          <a:xfrm>
            <a:off x="0" y="691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Пример задания направленного на формирование математической грамотности:</a:t>
            </a:r>
          </a:p>
        </p:txBody>
      </p:sp>
    </p:spTree>
    <p:extLst>
      <p:ext uri="{BB962C8B-B14F-4D97-AF65-F5344CB8AC3E}">
        <p14:creationId xmlns:p14="http://schemas.microsoft.com/office/powerpoint/2010/main" val="47530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EABAC6-5153-4DD2-9030-FA79BF135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38" y="1207459"/>
            <a:ext cx="4436984" cy="18785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1AFD37-6084-4FA5-8AFF-01401B1BFA47}"/>
              </a:ext>
            </a:extLst>
          </p:cNvPr>
          <p:cNvSpPr/>
          <p:nvPr/>
        </p:nvSpPr>
        <p:spPr>
          <a:xfrm>
            <a:off x="4716016" y="11624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Учительница попросила дежурного перенести коробки с мелом в соседний кабинет. Чтобы облегчить себе задачу, дежурный взял прямоугольный поднос. Сколько коробок с мелом можно разместить на дне подноса?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986354-A053-41F3-879A-4C313D6629C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60032" y="3085974"/>
            <a:ext cx="2562860" cy="13100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A481DD-DCDC-49AE-9FAE-C7630B09F9D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150682" y="4565189"/>
            <a:ext cx="2562860" cy="1619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7C74A4-AEDD-47B9-B895-C3F83ADF46CB}"/>
              </a:ext>
            </a:extLst>
          </p:cNvPr>
          <p:cNvSpPr txBox="1"/>
          <p:nvPr/>
        </p:nvSpPr>
        <p:spPr>
          <a:xfrm>
            <a:off x="611560" y="501056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Из учебника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F9A1C-6E28-41CF-9695-8F68193D3024}"/>
              </a:ext>
            </a:extLst>
          </p:cNvPr>
          <p:cNvSpPr txBox="1"/>
          <p:nvPr/>
        </p:nvSpPr>
        <p:spPr>
          <a:xfrm>
            <a:off x="5220072" y="479263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Интерпретация</a:t>
            </a:r>
          </a:p>
        </p:txBody>
      </p:sp>
    </p:spTree>
    <p:extLst>
      <p:ext uri="{BB962C8B-B14F-4D97-AF65-F5344CB8AC3E}">
        <p14:creationId xmlns:p14="http://schemas.microsoft.com/office/powerpoint/2010/main" val="396429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A0E4C0-4BA1-4C3B-936D-624074361D7A}"/>
              </a:ext>
            </a:extLst>
          </p:cNvPr>
          <p:cNvSpPr/>
          <p:nvPr/>
        </p:nvSpPr>
        <p:spPr>
          <a:xfrm>
            <a:off x="179512" y="1033893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грамотность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это способность человека вступать в отношения с внешней средой и максимально быстро адаптироваться и функционировать в ней.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грамотность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уровень знаний, умений и навыков, обеспечивающий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нормальное функционирование личности в системе социальных 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Личность — что это такое, какие качества ее характеризуют, примеры  выдающихся сильных личностей">
            <a:extLst>
              <a:ext uri="{FF2B5EF4-FFF2-40B4-BE49-F238E27FC236}">
                <a16:creationId xmlns:a16="http://schemas.microsoft.com/office/drawing/2014/main" id="{8529F749-CB6D-4DC5-B804-3C6970EB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77" y="3188651"/>
            <a:ext cx="4524979" cy="28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5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6DB6ED01-6A86-43D9-92BF-E4E10B192470}"/>
              </a:ext>
            </a:extLst>
          </p:cNvPr>
          <p:cNvSpPr/>
          <p:nvPr/>
        </p:nvSpPr>
        <p:spPr>
          <a:xfrm>
            <a:off x="6250360" y="1620018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43E6FF9-CF9F-428E-ADA8-2CF17EA1EF4D}"/>
              </a:ext>
            </a:extLst>
          </p:cNvPr>
          <p:cNvSpPr/>
          <p:nvPr/>
        </p:nvSpPr>
        <p:spPr>
          <a:xfrm>
            <a:off x="3194554" y="1620018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3530485-716C-4B51-89C3-E7CDD726E76D}"/>
              </a:ext>
            </a:extLst>
          </p:cNvPr>
          <p:cNvSpPr/>
          <p:nvPr/>
        </p:nvSpPr>
        <p:spPr>
          <a:xfrm>
            <a:off x="2411760" y="240243"/>
            <a:ext cx="4392488" cy="1067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54826-C424-469D-8EB2-4A977977F304}"/>
              </a:ext>
            </a:extLst>
          </p:cNvPr>
          <p:cNvSpPr txBox="1"/>
          <p:nvPr/>
        </p:nvSpPr>
        <p:spPr>
          <a:xfrm>
            <a:off x="3419872" y="35615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Функциональная грамотность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C9F82EF-F6C6-4E19-A89D-3553F188F1C4}"/>
              </a:ext>
            </a:extLst>
          </p:cNvPr>
          <p:cNvSpPr/>
          <p:nvPr/>
        </p:nvSpPr>
        <p:spPr>
          <a:xfrm>
            <a:off x="28268" y="1692026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AF7BC-61A8-4DFE-B451-0155C65625FF}"/>
              </a:ext>
            </a:extLst>
          </p:cNvPr>
          <p:cNvSpPr txBox="1"/>
          <p:nvPr/>
        </p:nvSpPr>
        <p:spPr>
          <a:xfrm>
            <a:off x="-28943" y="2021939"/>
            <a:ext cx="284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Содержательная область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7BB0A3-5F6A-4392-B448-73D2BA8F9ABF}"/>
              </a:ext>
            </a:extLst>
          </p:cNvPr>
          <p:cNvSpPr txBox="1"/>
          <p:nvPr/>
        </p:nvSpPr>
        <p:spPr>
          <a:xfrm>
            <a:off x="3181317" y="2093947"/>
            <a:ext cx="283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Компетентностная область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CBC51C-B152-45CD-94B3-13FB8669F9F7}"/>
              </a:ext>
            </a:extLst>
          </p:cNvPr>
          <p:cNvSpPr txBox="1"/>
          <p:nvPr/>
        </p:nvSpPr>
        <p:spPr>
          <a:xfrm>
            <a:off x="6310288" y="1868631"/>
            <a:ext cx="283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Контекстная (ситуационная область)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CDACF0F-6EF8-4DB8-BB6C-58591B993096}"/>
              </a:ext>
            </a:extLst>
          </p:cNvPr>
          <p:cNvCxnSpPr/>
          <p:nvPr/>
        </p:nvCxnSpPr>
        <p:spPr>
          <a:xfrm flipH="1">
            <a:off x="1763688" y="1067280"/>
            <a:ext cx="1019471" cy="624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50D9788-655C-4F0C-A92A-10B1D1463B3D}"/>
              </a:ext>
            </a:extLst>
          </p:cNvPr>
          <p:cNvCxnSpPr>
            <a:stCxn id="5" idx="4"/>
            <a:endCxn id="22" idx="0"/>
          </p:cNvCxnSpPr>
          <p:nvPr/>
        </p:nvCxnSpPr>
        <p:spPr>
          <a:xfrm flipH="1">
            <a:off x="4572000" y="1307645"/>
            <a:ext cx="36004" cy="312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3EA7A9C-3541-49C5-A688-94425AEEE7C2}"/>
              </a:ext>
            </a:extLst>
          </p:cNvPr>
          <p:cNvCxnSpPr>
            <a:endCxn id="23" idx="0"/>
          </p:cNvCxnSpPr>
          <p:nvPr/>
        </p:nvCxnSpPr>
        <p:spPr>
          <a:xfrm>
            <a:off x="6523444" y="1031276"/>
            <a:ext cx="1104362" cy="588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46EC3FF-BB20-403C-BB02-9823E75D15DA}"/>
              </a:ext>
            </a:extLst>
          </p:cNvPr>
          <p:cNvCxnSpPr>
            <a:stCxn id="13" idx="4"/>
          </p:cNvCxnSpPr>
          <p:nvPr/>
        </p:nvCxnSpPr>
        <p:spPr>
          <a:xfrm flipH="1">
            <a:off x="1395435" y="3284984"/>
            <a:ext cx="10279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3D6C181-5259-4AAF-8C54-DF6C6DF1F8C3}"/>
              </a:ext>
            </a:extLst>
          </p:cNvPr>
          <p:cNvCxnSpPr/>
          <p:nvPr/>
        </p:nvCxnSpPr>
        <p:spPr>
          <a:xfrm flipH="1">
            <a:off x="4561720" y="3201313"/>
            <a:ext cx="10279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7892B0-8D9A-449F-B2B7-EF3B9F56DCD0}"/>
              </a:ext>
            </a:extLst>
          </p:cNvPr>
          <p:cNvSpPr txBox="1"/>
          <p:nvPr/>
        </p:nvSpPr>
        <p:spPr>
          <a:xfrm>
            <a:off x="-375992" y="3874400"/>
            <a:ext cx="4529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</a:t>
            </a:r>
            <a:r>
              <a:rPr lang="ru-RU" sz="2400" dirty="0"/>
              <a:t>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читательская;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естественно научная;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финансовая;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цифровая;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глобальные компетентности.</a:t>
            </a:r>
          </a:p>
          <a:p>
            <a:endParaRPr lang="ru-RU" sz="2400" dirty="0"/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59947D70-7051-46E1-995F-EC2CDC4C1FE2}"/>
              </a:ext>
            </a:extLst>
          </p:cNvPr>
          <p:cNvSpPr txBox="1"/>
          <p:nvPr/>
        </p:nvSpPr>
        <p:spPr>
          <a:xfrm>
            <a:off x="3151558" y="3828143"/>
            <a:ext cx="4104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общественная жизнь;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личная жизнь;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образование;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400" dirty="0"/>
              <a:t>профессиональная и научная деятельность (у старшеклассников).</a:t>
            </a:r>
          </a:p>
        </p:txBody>
      </p:sp>
    </p:spTree>
    <p:extLst>
      <p:ext uri="{BB962C8B-B14F-4D97-AF65-F5344CB8AC3E}">
        <p14:creationId xmlns:p14="http://schemas.microsoft.com/office/powerpoint/2010/main" val="193652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2762B1-8C9A-4E8B-AF8A-1DDD5C2E21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00"/>
          <a:stretch/>
        </p:blipFill>
        <p:spPr>
          <a:xfrm>
            <a:off x="683568" y="1067280"/>
            <a:ext cx="8064896" cy="53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4255D-2BAD-426D-9140-CD47B831F893}"/>
              </a:ext>
            </a:extLst>
          </p:cNvPr>
          <p:cNvSpPr txBox="1"/>
          <p:nvPr/>
        </p:nvSpPr>
        <p:spPr>
          <a:xfrm>
            <a:off x="251520" y="1162438"/>
            <a:ext cx="8678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	</a:t>
            </a:r>
            <a:r>
              <a:rPr lang="ru-RU" sz="2400" b="1" dirty="0"/>
              <a:t>Математическая грамотность </a:t>
            </a:r>
            <a:r>
              <a:rPr lang="ru-RU" sz="2400" dirty="0"/>
              <a:t>– это </a:t>
            </a:r>
            <a:r>
              <a:rPr lang="ru-RU" sz="2400" u="sng" dirty="0"/>
              <a:t>способность</a:t>
            </a:r>
            <a:r>
              <a:rPr lang="ru-RU" sz="2400" dirty="0"/>
              <a:t> индивидуума </a:t>
            </a:r>
            <a:r>
              <a:rPr lang="ru-RU" sz="2400" i="1" dirty="0"/>
              <a:t>формулировать</a:t>
            </a:r>
            <a:r>
              <a:rPr lang="ru-RU" sz="2400" dirty="0"/>
              <a:t>, </a:t>
            </a:r>
            <a:r>
              <a:rPr lang="ru-RU" sz="2400" i="1" dirty="0"/>
              <a:t>применять</a:t>
            </a:r>
            <a:r>
              <a:rPr lang="ru-RU" sz="2400" dirty="0"/>
              <a:t> и </a:t>
            </a:r>
            <a:r>
              <a:rPr lang="ru-RU" sz="2400" i="1" dirty="0"/>
              <a:t>интерпретировать</a:t>
            </a:r>
            <a:r>
              <a:rPr lang="ru-RU" sz="2400" dirty="0"/>
              <a:t> математику в разнообразных контекстах. </a:t>
            </a:r>
          </a:p>
          <a:p>
            <a:r>
              <a:rPr lang="ru-RU" sz="2400" dirty="0"/>
              <a:t>	Она </a:t>
            </a:r>
            <a:r>
              <a:rPr lang="ru-RU" sz="2400" b="1" dirty="0"/>
              <a:t>помогает</a:t>
            </a:r>
            <a:r>
              <a:rPr lang="ru-RU" sz="2400" dirty="0"/>
              <a:t> людям </a:t>
            </a:r>
            <a:r>
              <a:rPr lang="ru-RU" sz="2400" b="1" dirty="0"/>
              <a:t>понять роль </a:t>
            </a:r>
            <a:r>
              <a:rPr lang="ru-RU" sz="2400" dirty="0"/>
              <a:t>математики в мире, </a:t>
            </a:r>
            <a:r>
              <a:rPr lang="ru-RU" sz="2400" b="1" dirty="0"/>
              <a:t>высказывать</a:t>
            </a:r>
            <a:r>
              <a:rPr lang="ru-RU" sz="2400" dirty="0"/>
              <a:t> хорошо обоснованные суждения и принимать решения, которые </a:t>
            </a:r>
            <a:r>
              <a:rPr lang="ru-RU" sz="2400" b="1" dirty="0"/>
              <a:t>необходимы</a:t>
            </a:r>
            <a:r>
              <a:rPr lang="ru-RU" sz="2400" dirty="0"/>
              <a:t> </a:t>
            </a:r>
            <a:r>
              <a:rPr lang="ru-RU" sz="2400" i="1" u="sng" dirty="0"/>
              <a:t>конструктивному</a:t>
            </a:r>
            <a:r>
              <a:rPr lang="ru-RU" sz="2400" dirty="0"/>
              <a:t>, </a:t>
            </a:r>
            <a:r>
              <a:rPr lang="ru-RU" sz="2400" i="1" u="sng" dirty="0"/>
              <a:t>активному</a:t>
            </a:r>
            <a:r>
              <a:rPr lang="ru-RU" sz="2400" dirty="0"/>
              <a:t> и </a:t>
            </a:r>
            <a:r>
              <a:rPr lang="ru-RU" sz="2400" i="1" u="sng" dirty="0"/>
              <a:t>размышляющему</a:t>
            </a:r>
            <a:r>
              <a:rPr lang="ru-RU" sz="2400" dirty="0"/>
              <a:t> </a:t>
            </a:r>
            <a:r>
              <a:rPr lang="ru-RU" sz="2400" i="1" u="sng" dirty="0"/>
              <a:t>гражданину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458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165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CD0AC-7EB4-457B-AC6B-8EFB5D3F421E}"/>
              </a:ext>
            </a:extLst>
          </p:cNvPr>
          <p:cNvSpPr txBox="1"/>
          <p:nvPr/>
        </p:nvSpPr>
        <p:spPr>
          <a:xfrm>
            <a:off x="85472" y="87925"/>
            <a:ext cx="898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b="1" u="sng" dirty="0">
                <a:solidFill>
                  <a:schemeClr val="bg1"/>
                </a:solidFill>
              </a:rPr>
              <a:t>основу</a:t>
            </a:r>
            <a:r>
              <a:rPr lang="ru-RU" sz="2400" dirty="0">
                <a:solidFill>
                  <a:schemeClr val="bg1"/>
                </a:solidFill>
              </a:rPr>
              <a:t> организации области исследования математической грамотности положены </a:t>
            </a:r>
            <a:r>
              <a:rPr lang="ru-RU" sz="2400" b="1" dirty="0">
                <a:solidFill>
                  <a:schemeClr val="bg1"/>
                </a:solidFill>
              </a:rPr>
              <a:t>три пересекающихся аспекта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F0BAD51-A1D6-4034-AB5D-F01078B52C1F}"/>
              </a:ext>
            </a:extLst>
          </p:cNvPr>
          <p:cNvSpPr/>
          <p:nvPr/>
        </p:nvSpPr>
        <p:spPr>
          <a:xfrm>
            <a:off x="6207157" y="1675358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F1E80FB-9E85-4D5B-9B6E-2A822C2A2AA6}"/>
              </a:ext>
            </a:extLst>
          </p:cNvPr>
          <p:cNvSpPr/>
          <p:nvPr/>
        </p:nvSpPr>
        <p:spPr>
          <a:xfrm>
            <a:off x="3151351" y="1675359"/>
            <a:ext cx="2754891" cy="90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00D308A-DE60-4EF5-87EF-06DCDA1AF3D8}"/>
              </a:ext>
            </a:extLst>
          </p:cNvPr>
          <p:cNvSpPr/>
          <p:nvPr/>
        </p:nvSpPr>
        <p:spPr>
          <a:xfrm>
            <a:off x="78169" y="1747366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02D50-3F3D-4893-8DA9-E0F46188DC5B}"/>
              </a:ext>
            </a:extLst>
          </p:cNvPr>
          <p:cNvSpPr txBox="1"/>
          <p:nvPr/>
        </p:nvSpPr>
        <p:spPr>
          <a:xfrm>
            <a:off x="-20576" y="2160022"/>
            <a:ext cx="284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Математическое содержание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3E26C-B8B0-45D2-A28C-D8A0D1E8E020}"/>
              </a:ext>
            </a:extLst>
          </p:cNvPr>
          <p:cNvSpPr txBox="1"/>
          <p:nvPr/>
        </p:nvSpPr>
        <p:spPr>
          <a:xfrm>
            <a:off x="3138114" y="1838891"/>
            <a:ext cx="28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Контекст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2730E7-E062-4A03-9029-D749427B59ED}"/>
              </a:ext>
            </a:extLst>
          </p:cNvPr>
          <p:cNvSpPr txBox="1"/>
          <p:nvPr/>
        </p:nvSpPr>
        <p:spPr>
          <a:xfrm>
            <a:off x="6267085" y="1923971"/>
            <a:ext cx="283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Математические мыслительные процессы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8CABFAC-E0FC-44B2-9EFF-FC145F8F0C2D}"/>
              </a:ext>
            </a:extLst>
          </p:cNvPr>
          <p:cNvCxnSpPr/>
          <p:nvPr/>
        </p:nvCxnSpPr>
        <p:spPr>
          <a:xfrm flipH="1">
            <a:off x="1720485" y="1122620"/>
            <a:ext cx="1019471" cy="624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82D3DCA-8BA4-4526-A5BE-9B05C78C6FC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455554" y="1018540"/>
            <a:ext cx="73243" cy="656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69CC97F-0A70-43DE-91AF-685633B377F1}"/>
              </a:ext>
            </a:extLst>
          </p:cNvPr>
          <p:cNvCxnSpPr>
            <a:endCxn id="9" idx="0"/>
          </p:cNvCxnSpPr>
          <p:nvPr/>
        </p:nvCxnSpPr>
        <p:spPr>
          <a:xfrm>
            <a:off x="6480241" y="1086616"/>
            <a:ext cx="1104362" cy="588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87A0EDC-4C42-498A-B4D9-DAD2DB8BAE02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4092664" y="2684248"/>
            <a:ext cx="2156532" cy="164785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99BBEAC-30C9-4618-89AF-A3D3A463C11D}"/>
              </a:ext>
            </a:extLst>
          </p:cNvPr>
          <p:cNvCxnSpPr>
            <a:cxnSpLocks/>
          </p:cNvCxnSpPr>
          <p:nvPr/>
        </p:nvCxnSpPr>
        <p:spPr>
          <a:xfrm flipH="1">
            <a:off x="6297784" y="3268316"/>
            <a:ext cx="988909" cy="203849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2571E2E-BDD2-419B-962B-1F03A2886209}"/>
              </a:ext>
            </a:extLst>
          </p:cNvPr>
          <p:cNvCxnSpPr>
            <a:cxnSpLocks/>
          </p:cNvCxnSpPr>
          <p:nvPr/>
        </p:nvCxnSpPr>
        <p:spPr>
          <a:xfrm>
            <a:off x="8411673" y="3118824"/>
            <a:ext cx="308556" cy="211144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46B74BDC-0D9E-4117-B8FB-169207371C72}"/>
              </a:ext>
            </a:extLst>
          </p:cNvPr>
          <p:cNvSpPr/>
          <p:nvPr/>
        </p:nvSpPr>
        <p:spPr>
          <a:xfrm>
            <a:off x="1741217" y="4158810"/>
            <a:ext cx="2754891" cy="118334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52D99D3-49DD-4888-8C85-D3F6BA0724C2}"/>
              </a:ext>
            </a:extLst>
          </p:cNvPr>
          <p:cNvSpPr/>
          <p:nvPr/>
        </p:nvSpPr>
        <p:spPr>
          <a:xfrm>
            <a:off x="3764103" y="5196821"/>
            <a:ext cx="2754891" cy="118334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49C9279-F01B-4496-A09F-C04465E0E437}"/>
              </a:ext>
            </a:extLst>
          </p:cNvPr>
          <p:cNvSpPr/>
          <p:nvPr/>
        </p:nvSpPr>
        <p:spPr>
          <a:xfrm>
            <a:off x="7112322" y="5230271"/>
            <a:ext cx="1954796" cy="10178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573389-569B-4127-A6D0-B49909FE17AE}"/>
              </a:ext>
            </a:extLst>
          </p:cNvPr>
          <p:cNvSpPr txBox="1"/>
          <p:nvPr/>
        </p:nvSpPr>
        <p:spPr>
          <a:xfrm>
            <a:off x="1755892" y="4519650"/>
            <a:ext cx="28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Формулировать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35FA38-331F-405D-852E-57270C415157}"/>
              </a:ext>
            </a:extLst>
          </p:cNvPr>
          <p:cNvSpPr txBox="1"/>
          <p:nvPr/>
        </p:nvSpPr>
        <p:spPr>
          <a:xfrm>
            <a:off x="6674298" y="5487214"/>
            <a:ext cx="28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Применять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AC327E-C587-4FD7-9F2C-5905571F4EF1}"/>
              </a:ext>
            </a:extLst>
          </p:cNvPr>
          <p:cNvSpPr txBox="1"/>
          <p:nvPr/>
        </p:nvSpPr>
        <p:spPr>
          <a:xfrm>
            <a:off x="3725182" y="5558662"/>
            <a:ext cx="28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Интерпретировать</a:t>
            </a:r>
          </a:p>
        </p:txBody>
      </p:sp>
    </p:spTree>
    <p:extLst>
      <p:ext uri="{BB962C8B-B14F-4D97-AF65-F5344CB8AC3E}">
        <p14:creationId xmlns:p14="http://schemas.microsoft.com/office/powerpoint/2010/main" val="164930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25DA03-6E7C-4249-8483-5F419F8EA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15328"/>
            <a:ext cx="9277699" cy="4277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C59EE-C328-4093-8E7D-F2C63A9C47BD}"/>
              </a:ext>
            </a:extLst>
          </p:cNvPr>
          <p:cNvSpPr txBox="1"/>
          <p:nvPr/>
        </p:nvSpPr>
        <p:spPr>
          <a:xfrm>
            <a:off x="395536" y="229234"/>
            <a:ext cx="788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Модель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63250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D21B8-B256-41C4-8AC9-B79E0ECB6A0B}"/>
              </a:ext>
            </a:extLst>
          </p:cNvPr>
          <p:cNvSpPr txBox="1"/>
          <p:nvPr/>
        </p:nvSpPr>
        <p:spPr>
          <a:xfrm>
            <a:off x="135767" y="119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Признаки задания, направленного на формирование математической грамотности: 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F15B1AC-7111-4A5E-9F90-2942C7167D15}"/>
              </a:ext>
            </a:extLst>
          </p:cNvPr>
          <p:cNvSpPr/>
          <p:nvPr/>
        </p:nvSpPr>
        <p:spPr>
          <a:xfrm>
            <a:off x="6205556" y="1795949"/>
            <a:ext cx="2875267" cy="2728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64ED1C9-EAC0-4E4D-B761-F7D7BB10203C}"/>
              </a:ext>
            </a:extLst>
          </p:cNvPr>
          <p:cNvSpPr/>
          <p:nvPr/>
        </p:nvSpPr>
        <p:spPr>
          <a:xfrm>
            <a:off x="3334433" y="1820766"/>
            <a:ext cx="2434022" cy="1806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5007240-EFFE-41DD-8B9E-CC16C70F7FE8}"/>
              </a:ext>
            </a:extLst>
          </p:cNvPr>
          <p:cNvSpPr/>
          <p:nvPr/>
        </p:nvSpPr>
        <p:spPr>
          <a:xfrm>
            <a:off x="180094" y="1850397"/>
            <a:ext cx="2924065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938FD1-6B6E-4A16-A609-E500CE791D7C}"/>
              </a:ext>
            </a:extLst>
          </p:cNvPr>
          <p:cNvSpPr txBox="1"/>
          <p:nvPr/>
        </p:nvSpPr>
        <p:spPr>
          <a:xfrm>
            <a:off x="183395" y="2163989"/>
            <a:ext cx="284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соответствие нуждам учащихся в повседневной жизни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7DC60-E323-400D-966E-BE1F4E7F4A40}"/>
              </a:ext>
            </a:extLst>
          </p:cNvPr>
          <p:cNvSpPr txBox="1"/>
          <p:nvPr/>
        </p:nvSpPr>
        <p:spPr>
          <a:xfrm>
            <a:off x="3279064" y="2021629"/>
            <a:ext cx="241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контекст должен быть жизненным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08C29-18CD-4A9E-AD3D-98C3AA4A2AFE}"/>
              </a:ext>
            </a:extLst>
          </p:cNvPr>
          <p:cNvSpPr txBox="1"/>
          <p:nvPr/>
        </p:nvSpPr>
        <p:spPr>
          <a:xfrm>
            <a:off x="6300560" y="2297439"/>
            <a:ext cx="2708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«холистическое», а не фрагментарное применение математики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276B825-D6C9-458C-921A-7B57AB45591A}"/>
              </a:ext>
            </a:extLst>
          </p:cNvPr>
          <p:cNvCxnSpPr/>
          <p:nvPr/>
        </p:nvCxnSpPr>
        <p:spPr>
          <a:xfrm flipH="1">
            <a:off x="1472586" y="1148314"/>
            <a:ext cx="1019471" cy="624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7BDFEEA-CE93-498C-B336-34F3B55C3457}"/>
              </a:ext>
            </a:extLst>
          </p:cNvPr>
          <p:cNvCxnSpPr>
            <a:cxnSpLocks/>
          </p:cNvCxnSpPr>
          <p:nvPr/>
        </p:nvCxnSpPr>
        <p:spPr>
          <a:xfrm>
            <a:off x="4472311" y="1148314"/>
            <a:ext cx="0" cy="685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BE21107-321A-4A18-9A5B-EB7A9CF1E1CB}"/>
              </a:ext>
            </a:extLst>
          </p:cNvPr>
          <p:cNvCxnSpPr>
            <a:cxnSpLocks/>
          </p:cNvCxnSpPr>
          <p:nvPr/>
        </p:nvCxnSpPr>
        <p:spPr>
          <a:xfrm>
            <a:off x="5974614" y="1207208"/>
            <a:ext cx="1104362" cy="588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3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56365"/>
            <a:ext cx="8280920" cy="433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2F7B3-9190-4FAB-BB40-E66106DA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"/>
            <a:ext cx="9144000" cy="10674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466D3-BA52-4733-A180-B6056F06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144000" cy="432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37F3E-577D-4A71-A8B6-22B3A898CA8B}"/>
              </a:ext>
            </a:extLst>
          </p:cNvPr>
          <p:cNvSpPr txBox="1"/>
          <p:nvPr/>
        </p:nvSpPr>
        <p:spPr>
          <a:xfrm>
            <a:off x="0" y="1114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Характеристика задания, направленного на формирование математической грамотности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DEA7B24-F9F7-4E0A-9907-C2E3850458BA}"/>
              </a:ext>
            </a:extLst>
          </p:cNvPr>
          <p:cNvSpPr/>
          <p:nvPr/>
        </p:nvSpPr>
        <p:spPr>
          <a:xfrm>
            <a:off x="5912886" y="1196752"/>
            <a:ext cx="3210301" cy="1470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95A415E-EDEE-4004-9323-BD4C6F1A781A}"/>
              </a:ext>
            </a:extLst>
          </p:cNvPr>
          <p:cNvSpPr/>
          <p:nvPr/>
        </p:nvSpPr>
        <p:spPr>
          <a:xfrm>
            <a:off x="2771800" y="3266935"/>
            <a:ext cx="2923396" cy="1039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752836-CAC5-4FF9-A3F5-40B71E97999A}"/>
              </a:ext>
            </a:extLst>
          </p:cNvPr>
          <p:cNvSpPr/>
          <p:nvPr/>
        </p:nvSpPr>
        <p:spPr>
          <a:xfrm>
            <a:off x="20810" y="1554001"/>
            <a:ext cx="2717238" cy="786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B2F30-057D-4F65-B2A3-DEEDC4F97323}"/>
              </a:ext>
            </a:extLst>
          </p:cNvPr>
          <p:cNvSpPr txBox="1"/>
          <p:nvPr/>
        </p:nvSpPr>
        <p:spPr>
          <a:xfrm>
            <a:off x="-75435" y="1736566"/>
            <a:ext cx="284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контекст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A7D72-7D16-4939-AA92-1FD8C00F7E4E}"/>
              </a:ext>
            </a:extLst>
          </p:cNvPr>
          <p:cNvSpPr txBox="1"/>
          <p:nvPr/>
        </p:nvSpPr>
        <p:spPr>
          <a:xfrm>
            <a:off x="2843808" y="3461729"/>
            <a:ext cx="2669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Содержательная область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A1F1D-C95D-4721-822D-4C669C5339DC}"/>
              </a:ext>
            </a:extLst>
          </p:cNvPr>
          <p:cNvSpPr txBox="1"/>
          <p:nvPr/>
        </p:nvSpPr>
        <p:spPr>
          <a:xfrm>
            <a:off x="6170507" y="1316410"/>
            <a:ext cx="270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«форма» предоставленной информации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38FCA4F-89FB-4669-BF66-4418CB239604}"/>
              </a:ext>
            </a:extLst>
          </p:cNvPr>
          <p:cNvCxnSpPr>
            <a:cxnSpLocks/>
          </p:cNvCxnSpPr>
          <p:nvPr/>
        </p:nvCxnSpPr>
        <p:spPr>
          <a:xfrm flipH="1">
            <a:off x="1259632" y="1077244"/>
            <a:ext cx="1444036" cy="366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4B41017-43A5-4F10-8F08-37294D88C39B}"/>
              </a:ext>
            </a:extLst>
          </p:cNvPr>
          <p:cNvCxnSpPr>
            <a:cxnSpLocks/>
          </p:cNvCxnSpPr>
          <p:nvPr/>
        </p:nvCxnSpPr>
        <p:spPr>
          <a:xfrm>
            <a:off x="3563888" y="1039657"/>
            <a:ext cx="0" cy="2227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C303ADA-C02D-451B-8F1C-DE424BCF8FD5}"/>
              </a:ext>
            </a:extLst>
          </p:cNvPr>
          <p:cNvCxnSpPr>
            <a:cxnSpLocks/>
          </p:cNvCxnSpPr>
          <p:nvPr/>
        </p:nvCxnSpPr>
        <p:spPr>
          <a:xfrm>
            <a:off x="4967236" y="1077244"/>
            <a:ext cx="1218862" cy="281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AEE756-769D-42A4-A68A-686A6C56998B}"/>
              </a:ext>
            </a:extLst>
          </p:cNvPr>
          <p:cNvSpPr txBox="1"/>
          <p:nvPr/>
        </p:nvSpPr>
        <p:spPr>
          <a:xfrm>
            <a:off x="-31378" y="2340760"/>
            <a:ext cx="3186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личная жизнь;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образование;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профессиональная деятельность;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общественная жизнь.</a:t>
            </a:r>
          </a:p>
          <a:p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6C60A4-3517-4FB7-A19D-7B5F3EFBAF8E}"/>
              </a:ext>
            </a:extLst>
          </p:cNvPr>
          <p:cNvSpPr txBox="1"/>
          <p:nvPr/>
        </p:nvSpPr>
        <p:spPr>
          <a:xfrm>
            <a:off x="1788883" y="4501718"/>
            <a:ext cx="4259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пространство и форма;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изменение и зависимость;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количество;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неопределённость и данные.</a:t>
            </a:r>
          </a:p>
          <a:p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AC534-701E-493F-A6BF-886C1D3AE839}"/>
              </a:ext>
            </a:extLst>
          </p:cNvPr>
          <p:cNvSpPr txBox="1"/>
          <p:nvPr/>
        </p:nvSpPr>
        <p:spPr>
          <a:xfrm>
            <a:off x="6303723" y="2608587"/>
            <a:ext cx="2667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текст;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таблица;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диаграмма;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схема;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рисунок;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ru-RU" sz="2400" dirty="0"/>
              <a:t>чертёж.</a:t>
            </a:r>
          </a:p>
          <a:p>
            <a:endParaRPr lang="ru-RU" sz="2400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AB19200-72DA-4525-8D54-4899BD3A59EE}"/>
              </a:ext>
            </a:extLst>
          </p:cNvPr>
          <p:cNvCxnSpPr>
            <a:cxnSpLocks/>
          </p:cNvCxnSpPr>
          <p:nvPr/>
        </p:nvCxnSpPr>
        <p:spPr>
          <a:xfrm>
            <a:off x="4709126" y="1036527"/>
            <a:ext cx="1735082" cy="3926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BE36F0D5-68A7-4020-B04B-84EC7925B217}"/>
              </a:ext>
            </a:extLst>
          </p:cNvPr>
          <p:cNvSpPr/>
          <p:nvPr/>
        </p:nvSpPr>
        <p:spPr>
          <a:xfrm>
            <a:off x="5974249" y="4910332"/>
            <a:ext cx="2923396" cy="184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24096E-3AF8-4A25-9057-95160F0B27D8}"/>
              </a:ext>
            </a:extLst>
          </p:cNvPr>
          <p:cNvSpPr txBox="1"/>
          <p:nvPr/>
        </p:nvSpPr>
        <p:spPr>
          <a:xfrm>
            <a:off x="6138228" y="4990723"/>
            <a:ext cx="2669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Отсутствует указание на прямой способ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93781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2364</TotalTime>
  <Words>445</Words>
  <Application>Microsoft Office PowerPoint</Application>
  <PresentationFormat>Экран (4:3)</PresentationFormat>
  <Paragraphs>117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Constantia</vt:lpstr>
      <vt:lpstr>Courier New</vt:lpstr>
      <vt:lpstr>PT Sans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Маши</dc:creator>
  <cp:lastModifiedBy>Герман</cp:lastModifiedBy>
  <cp:revision>186</cp:revision>
  <cp:lastPrinted>2021-12-11T08:10:45Z</cp:lastPrinted>
  <dcterms:created xsi:type="dcterms:W3CDTF">2015-08-19T06:37:14Z</dcterms:created>
  <dcterms:modified xsi:type="dcterms:W3CDTF">2022-11-28T11:01:43Z</dcterms:modified>
</cp:coreProperties>
</file>