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60" r:id="rId3"/>
    <p:sldId id="324" r:id="rId4"/>
    <p:sldId id="259" r:id="rId5"/>
    <p:sldId id="261" r:id="rId6"/>
    <p:sldId id="262" r:id="rId7"/>
    <p:sldId id="263" r:id="rId8"/>
    <p:sldId id="265" r:id="rId9"/>
    <p:sldId id="267" r:id="rId10"/>
    <p:sldId id="268" r:id="rId11"/>
    <p:sldId id="310" r:id="rId12"/>
    <p:sldId id="269" r:id="rId13"/>
    <p:sldId id="271" r:id="rId14"/>
    <p:sldId id="273" r:id="rId15"/>
    <p:sldId id="275" r:id="rId16"/>
    <p:sldId id="277" r:id="rId17"/>
    <p:sldId id="317" r:id="rId18"/>
    <p:sldId id="279" r:id="rId19"/>
    <p:sldId id="280" r:id="rId20"/>
    <p:sldId id="281" r:id="rId21"/>
    <p:sldId id="282" r:id="rId22"/>
    <p:sldId id="290" r:id="rId23"/>
    <p:sldId id="285" r:id="rId24"/>
    <p:sldId id="316" r:id="rId25"/>
    <p:sldId id="318" r:id="rId26"/>
    <p:sldId id="291" r:id="rId27"/>
    <p:sldId id="288" r:id="rId28"/>
    <p:sldId id="295" r:id="rId29"/>
    <p:sldId id="293" r:id="rId30"/>
    <p:sldId id="294" r:id="rId31"/>
    <p:sldId id="296" r:id="rId32"/>
    <p:sldId id="297" r:id="rId33"/>
    <p:sldId id="300" r:id="rId34"/>
    <p:sldId id="312" r:id="rId35"/>
    <p:sldId id="299" r:id="rId36"/>
    <p:sldId id="320" r:id="rId37"/>
    <p:sldId id="321" r:id="rId38"/>
    <p:sldId id="322" r:id="rId39"/>
    <p:sldId id="302" r:id="rId40"/>
    <p:sldId id="303" r:id="rId41"/>
    <p:sldId id="306" r:id="rId42"/>
    <p:sldId id="308" r:id="rId43"/>
    <p:sldId id="309" r:id="rId44"/>
    <p:sldId id="325" r:id="rId45"/>
    <p:sldId id="32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99"/>
    <a:srgbClr val="FF0066"/>
    <a:srgbClr val="632523"/>
    <a:srgbClr val="990000"/>
    <a:srgbClr val="CC6600"/>
    <a:srgbClr val="993300"/>
    <a:srgbClr val="FF66CC"/>
    <a:srgbClr val="FF33CC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37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A56A4-C50B-4D57-9B56-0C46863EA844}" type="datetimeFigureOut">
              <a:rPr lang="ru-RU" smtClean="0"/>
              <a:pPr/>
              <a:t>10.07.2022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F52B8-1359-4F9A-B8B4-DE614F62B4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F52B8-1359-4F9A-B8B4-DE614F62B49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7/10/2022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files.school-collection.edu.ru/dlrstore/0a1e9c66-1b4f-4e47-8a7f-18ec428e4ef1/%5bRUS5_059%5d_%5bTD_021%5d_files/5_021_1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 5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16"/>
            <a:ext cx="9144000" cy="114298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/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</a:br>
            <a:r>
              <a:rPr lang="ru-RU" sz="5600" b="1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СИМВОЛ МУДРОСТИ И ЗНАНИЙ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5000" b="1" dirty="0">
              <a:ln>
                <a:solidFill>
                  <a:srgbClr val="FFFF00"/>
                </a:solidFill>
              </a:ln>
              <a:solidFill>
                <a:srgbClr val="3C2F89"/>
              </a:solidFill>
              <a:latin typeface="+mn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9742" t="25429" r="30547" b="26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9420" t="24286" r="30939" b="28572"/>
          <a:stretch>
            <a:fillRect/>
          </a:stretch>
        </p:blipFill>
        <p:spPr bwMode="auto">
          <a:xfrm>
            <a:off x="0" y="116632"/>
            <a:ext cx="9036496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9582" t="33429" r="31189" b="14857"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9420" t="18571" r="30295" b="29428"/>
          <a:stretch>
            <a:fillRect/>
          </a:stretch>
        </p:blipFill>
        <p:spPr bwMode="auto">
          <a:xfrm>
            <a:off x="-17209" y="0"/>
            <a:ext cx="91612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9260" t="30286" r="30869" b="17714"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9420" t="34000" r="31100" b="15143"/>
          <a:stretch>
            <a:fillRect/>
          </a:stretch>
        </p:blipFill>
        <p:spPr bwMode="auto">
          <a:xfrm>
            <a:off x="0" y="116632"/>
            <a:ext cx="9036496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8572560" cy="2500330"/>
          </a:xfrm>
        </p:spPr>
        <p:txBody>
          <a:bodyPr/>
          <a:lstStyle/>
          <a:p>
            <a:pPr algn="ctr">
              <a:buNone/>
            </a:pPr>
            <a:r>
              <a:rPr lang="ru-RU" sz="66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339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В  НИХ  ВСЯ </a:t>
            </a:r>
          </a:p>
          <a:p>
            <a:pPr algn="ctr">
              <a:buNone/>
            </a:pPr>
            <a:r>
              <a:rPr lang="ru-RU" sz="66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339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ВСЕЛЕННАЯ  ЖИВЁТ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FF3399"/>
                </a:solidFill>
                <a:latin typeface="Comic Sans MS" pitchFamily="66" charset="0"/>
              </a:rPr>
              <a:t>Страна СЛОВАРИЯ</a:t>
            </a:r>
            <a:endParaRPr lang="ru-RU" sz="5400" b="1" dirty="0">
              <a:ln>
                <a:solidFill>
                  <a:srgbClr val="FFFF00"/>
                </a:solidFill>
              </a:ln>
              <a:solidFill>
                <a:srgbClr val="FF3399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429000"/>
            <a:ext cx="8572560" cy="314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99"/>
                </a:solidFill>
                <a:latin typeface="Comic Sans MS" pitchFamily="66" charset="0"/>
              </a:rPr>
              <a:t>ВЕДЫ - ЗНАНИЯ</a:t>
            </a:r>
            <a:endParaRPr lang="ru-RU" b="1" dirty="0">
              <a:solidFill>
                <a:srgbClr val="FF3399"/>
              </a:solidFill>
              <a:latin typeface="Comic Sans MS" pitchFamily="66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642910" y="1142984"/>
            <a:ext cx="3852890" cy="464346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endParaRPr lang="ru-RU" sz="4000" b="1" dirty="0" smtClean="0">
              <a:ln>
                <a:solidFill>
                  <a:srgbClr val="FF0000"/>
                </a:solidFill>
              </a:ln>
              <a:solidFill>
                <a:srgbClr val="00B0F0"/>
              </a:solidFill>
            </a:endParaRPr>
          </a:p>
          <a:p>
            <a:pPr algn="ctr"/>
            <a:endParaRPr lang="ru-RU" sz="4000" b="1" dirty="0" smtClean="0">
              <a:ln>
                <a:solidFill>
                  <a:srgbClr val="FF0000"/>
                </a:solidFill>
              </a:ln>
              <a:solidFill>
                <a:srgbClr val="00B0F0"/>
              </a:solidFill>
            </a:endParaRPr>
          </a:p>
          <a:p>
            <a:pPr algn="ctr"/>
            <a:r>
              <a:rPr lang="ru-RU" sz="4400" b="1" dirty="0" smtClean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</a:rPr>
              <a:t>СЛОВОВЕДЫ</a:t>
            </a:r>
          </a:p>
          <a:p>
            <a:pPr algn="ctr"/>
            <a:endParaRPr lang="ru-RU" sz="4000" b="1" dirty="0" smtClean="0">
              <a:ln>
                <a:solidFill>
                  <a:srgbClr val="FF0000"/>
                </a:solidFill>
              </a:ln>
              <a:solidFill>
                <a:srgbClr val="00B0F0"/>
              </a:solidFill>
            </a:endParaRPr>
          </a:p>
          <a:p>
            <a:pPr algn="ctr">
              <a:buNone/>
            </a:pPr>
            <a:endParaRPr lang="ru-RU" sz="4000" b="1" dirty="0">
              <a:ln>
                <a:solidFill>
                  <a:srgbClr val="FF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48200" y="1142984"/>
            <a:ext cx="3638576" cy="464346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endParaRPr lang="ru-RU" sz="4000" b="1" dirty="0" smtClean="0">
              <a:ln>
                <a:solidFill>
                  <a:schemeClr val="tx2"/>
                </a:solidFill>
              </a:ln>
              <a:solidFill>
                <a:srgbClr val="FF0000"/>
              </a:solidFill>
            </a:endParaRPr>
          </a:p>
          <a:p>
            <a:pPr algn="ctr"/>
            <a:endParaRPr lang="ru-RU" sz="4000" b="1" dirty="0" smtClean="0">
              <a:ln>
                <a:solidFill>
                  <a:schemeClr val="tx2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</a:rPr>
              <a:t>РЕЧЕВЕДЫ</a:t>
            </a:r>
            <a:endParaRPr lang="ru-RU" sz="4400" b="1" dirty="0">
              <a:ln>
                <a:solidFill>
                  <a:schemeClr val="tx2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643182"/>
            <a:ext cx="857256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9704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>
                  <a:solidFill>
                    <a:srgbClr val="FFFF00"/>
                  </a:solidFill>
                </a:ln>
                <a:solidFill>
                  <a:srgbClr val="FF3399"/>
                </a:solidFill>
                <a:latin typeface="Comic Sans MS" pitchFamily="66" charset="0"/>
              </a:rPr>
              <a:t>Город  ТОЛКОВАНИЯ</a:t>
            </a:r>
            <a:endParaRPr lang="ru-RU" sz="6000" b="1" dirty="0">
              <a:ln>
                <a:solidFill>
                  <a:srgbClr val="FFFF00"/>
                </a:solidFill>
              </a:ln>
              <a:solidFill>
                <a:srgbClr val="FF33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8839"/>
          <a:stretch>
            <a:fillRect/>
          </a:stretch>
        </p:blipFill>
        <p:spPr>
          <a:xfrm>
            <a:off x="285720" y="285728"/>
            <a:ext cx="8572560" cy="6215106"/>
          </a:xfr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5785" y="500042"/>
            <a:ext cx="2286017" cy="1571636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КТО?</a:t>
            </a:r>
            <a:r>
              <a:rPr lang="ru-RU" sz="5400" dirty="0" smtClean="0">
                <a:solidFill>
                  <a:schemeClr val="accent6"/>
                </a:solidFill>
                <a:latin typeface="Comic Sans MS" pitchFamily="66" charset="0"/>
              </a:rPr>
              <a:t> </a:t>
            </a:r>
            <a:br>
              <a:rPr lang="ru-RU" sz="5400" dirty="0" smtClean="0">
                <a:solidFill>
                  <a:schemeClr val="accent6"/>
                </a:solidFill>
                <a:latin typeface="Comic Sans MS" pitchFamily="66" charset="0"/>
              </a:rPr>
            </a:br>
            <a:r>
              <a:rPr lang="ru-RU" sz="5400" dirty="0" smtClean="0">
                <a:solidFill>
                  <a:srgbClr val="FF66CC"/>
                </a:solidFill>
                <a:latin typeface="Comic Sans MS" pitchFamily="66" charset="0"/>
              </a:rPr>
              <a:t>ЧТО?</a:t>
            </a:r>
            <a:endParaRPr lang="ru-RU" sz="5400" dirty="0">
              <a:solidFill>
                <a:srgbClr val="FF66CC"/>
              </a:solidFill>
              <a:latin typeface="Comic Sans MS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rot="952691">
            <a:off x="3830216" y="308635"/>
            <a:ext cx="5111750" cy="3987813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6000" b="1" dirty="0" smtClean="0">
                <a:solidFill>
                  <a:srgbClr val="C00000"/>
                </a:solidFill>
                <a:latin typeface="Arial Narrow" pitchFamily="34" charset="0"/>
              </a:rPr>
              <a:t>КОГДА?</a:t>
            </a:r>
          </a:p>
          <a:p>
            <a:pPr algn="ctr">
              <a:buNone/>
            </a:pPr>
            <a:r>
              <a:rPr lang="ru-RU" sz="6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itchFamily="34" charset="0"/>
              </a:rPr>
              <a:t>КАК?</a:t>
            </a:r>
          </a:p>
          <a:p>
            <a:pPr algn="ctr">
              <a:buNone/>
            </a:pPr>
            <a:r>
              <a:rPr lang="ru-RU" sz="6000" b="1" dirty="0" smtClean="0">
                <a:solidFill>
                  <a:srgbClr val="FF0000"/>
                </a:solidFill>
                <a:latin typeface="Arial Narrow" pitchFamily="34" charset="0"/>
              </a:rPr>
              <a:t>ПОЧЕМУ?</a:t>
            </a:r>
            <a:endParaRPr lang="ru-RU" sz="6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 rot="19706297">
            <a:off x="318645" y="2103462"/>
            <a:ext cx="3528756" cy="2598327"/>
          </a:xfrm>
        </p:spPr>
        <p:txBody>
          <a:bodyPr>
            <a:norm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ОТКУДА?</a:t>
            </a:r>
            <a:r>
              <a:rPr lang="ru-RU" sz="5400" b="1" dirty="0" smtClean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ru-RU" sz="6000" b="1" dirty="0" smtClean="0">
                <a:solidFill>
                  <a:srgbClr val="00B050"/>
                </a:solidFill>
              </a:rPr>
              <a:t>ГДЕ?</a:t>
            </a:r>
            <a:endParaRPr lang="ru-RU" sz="6000" b="1" dirty="0">
              <a:solidFill>
                <a:srgbClr val="00B050"/>
              </a:solidFill>
            </a:endParaRPr>
          </a:p>
        </p:txBody>
      </p:sp>
      <p:pic>
        <p:nvPicPr>
          <p:cNvPr id="8" name="Рисунок 7" descr="e_lektronny_e_vy_stavk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643447"/>
            <a:ext cx="7572428" cy="192882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274638"/>
            <a:ext cx="3786214" cy="6083320"/>
          </a:xfrm>
        </p:spPr>
        <p:txBody>
          <a:bodyPr>
            <a:noAutofit/>
          </a:bodyPr>
          <a:lstStyle/>
          <a:p>
            <a:endParaRPr lang="ru-RU" sz="1800" dirty="0"/>
          </a:p>
        </p:txBody>
      </p:sp>
      <p:pic>
        <p:nvPicPr>
          <p:cNvPr id="4" name="Picture 2" descr="http://www.bookin.org.ru/book/24527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-640871">
            <a:off x="680323" y="1051440"/>
            <a:ext cx="3918415" cy="450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219976" algn="ctr" rotWithShape="0">
              <a:srgbClr val="000000">
                <a:alpha val="32999"/>
              </a:srgbClr>
            </a:outerShdw>
          </a:effectLst>
        </p:spPr>
      </p:pic>
      <p:pic>
        <p:nvPicPr>
          <p:cNvPr id="5" name="Рисунок 4" descr="26187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13429">
            <a:off x="4782103" y="799794"/>
            <a:ext cx="3667151" cy="4786346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28604"/>
            <a:ext cx="4038600" cy="428628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200" dirty="0" smtClean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latin typeface="Comic Sans MS" pitchFamily="66" charset="0"/>
              </a:rPr>
              <a:t>СЛОВОВЕДЫ</a:t>
            </a:r>
          </a:p>
          <a:p>
            <a:r>
              <a:rPr lang="ru-RU" sz="3200" dirty="0" smtClean="0">
                <a:ln>
                  <a:solidFill>
                    <a:schemeClr val="accent1"/>
                  </a:solidFill>
                </a:ln>
              </a:rPr>
              <a:t> </a:t>
            </a:r>
            <a:r>
              <a:rPr lang="ru-RU" sz="3200" b="1" dirty="0" smtClean="0">
                <a:ln>
                  <a:solidFill>
                    <a:schemeClr val="accent1"/>
                  </a:solidFill>
                </a:ln>
              </a:rPr>
              <a:t>это пустота в стволе дерева; это отверстие, дырочка в зубе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357166"/>
            <a:ext cx="4038600" cy="435771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200" dirty="0" smtClean="0">
                <a:latin typeface="Comic Sans MS" pitchFamily="66" charset="0"/>
              </a:rPr>
              <a:t> </a:t>
            </a:r>
            <a:r>
              <a:rPr lang="ru-RU" sz="3200" b="1" dirty="0" smtClean="0">
                <a:solidFill>
                  <a:schemeClr val="tx2"/>
                </a:solidFill>
                <a:latin typeface="Comic Sans MS" pitchFamily="66" charset="0"/>
              </a:rPr>
              <a:t>РЕЧЕВЕДЫ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rgbClr val="FF0000"/>
                </a:solidFill>
              </a:rPr>
              <a:t>это машина для уплотнения и выравнивания дорожных покрытий; это ледяная площадка для катания на коньках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e_lektronny_e_vy_stavk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714884"/>
            <a:ext cx="7500990" cy="1857388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858280" cy="114300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Найдите слова в словаре и дайте им толкование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28736"/>
            <a:ext cx="4038600" cy="3357586"/>
          </a:xfrm>
        </p:spPr>
        <p:txBody>
          <a:bodyPr/>
          <a:lstStyle/>
          <a:p>
            <a:pPr algn="ctr">
              <a:buNone/>
            </a:pPr>
            <a:r>
              <a:rPr lang="ru-RU" sz="3200" dirty="0" smtClean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latin typeface="Comic Sans MS" pitchFamily="66" charset="0"/>
              </a:rPr>
              <a:t>СЛОВОВЕДЫ</a:t>
            </a:r>
          </a:p>
          <a:p>
            <a:pPr algn="ctr">
              <a:buNone/>
            </a:pPr>
            <a:endParaRPr lang="ru-RU" sz="3200" dirty="0" smtClean="0">
              <a:ln>
                <a:solidFill>
                  <a:srgbClr val="FF0000"/>
                </a:solidFill>
              </a:ln>
              <a:solidFill>
                <a:schemeClr val="tx2"/>
              </a:solidFill>
              <a:latin typeface="Comic Sans MS" pitchFamily="66" charset="0"/>
            </a:endParaRPr>
          </a:p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автобус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428736"/>
            <a:ext cx="4038600" cy="32861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rgbClr val="FF3399"/>
                </a:solidFill>
                <a:latin typeface="Comic Sans MS" pitchFamily="66" charset="0"/>
              </a:rPr>
              <a:t> </a:t>
            </a:r>
            <a:r>
              <a:rPr lang="ru-RU" sz="3200" b="1" dirty="0" smtClean="0">
                <a:ln>
                  <a:solidFill>
                    <a:srgbClr val="00B0F0"/>
                  </a:solidFill>
                </a:ln>
                <a:solidFill>
                  <a:srgbClr val="FF3399"/>
                </a:solidFill>
                <a:latin typeface="Comic Sans MS" pitchFamily="66" charset="0"/>
              </a:rPr>
              <a:t>РЕЧЕВЕДЫ</a:t>
            </a:r>
          </a:p>
          <a:p>
            <a:pPr algn="ctr">
              <a:buNone/>
            </a:pPr>
            <a:endParaRPr lang="ru-RU" sz="3200" dirty="0" smtClean="0"/>
          </a:p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автолавка</a:t>
            </a:r>
          </a:p>
          <a:p>
            <a:pPr algn="ctr">
              <a:buNone/>
            </a:pPr>
            <a:endParaRPr lang="ru-RU" sz="3200" b="1" dirty="0" smtClean="0">
              <a:ln>
                <a:solidFill>
                  <a:srgbClr val="00B0F0"/>
                </a:solidFill>
              </a:ln>
              <a:solidFill>
                <a:srgbClr val="FF3399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e_lektronny_e_vy_stavk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714884"/>
            <a:ext cx="7572428" cy="1857388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9704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>
                  <a:solidFill>
                    <a:srgbClr val="FFFF00"/>
                  </a:solidFill>
                </a:ln>
                <a:solidFill>
                  <a:srgbClr val="FF3399"/>
                </a:solidFill>
                <a:latin typeface="Comic Sans MS" pitchFamily="66" charset="0"/>
              </a:rPr>
              <a:t>Город ОРФОГРАФИИ</a:t>
            </a:r>
            <a:endParaRPr lang="ru-RU" sz="6000" b="1" dirty="0">
              <a:ln>
                <a:solidFill>
                  <a:srgbClr val="FFFF00"/>
                </a:solidFill>
              </a:ln>
              <a:solidFill>
                <a:srgbClr val="FF3399"/>
              </a:solidFill>
              <a:latin typeface="Comic Sans MS" pitchFamily="66" charset="0"/>
            </a:endParaRPr>
          </a:p>
        </p:txBody>
      </p:sp>
      <p:pic>
        <p:nvPicPr>
          <p:cNvPr id="7" name="Содержимое 6" descr="Г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112300"/>
            <a:ext cx="8229600" cy="4317096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273050"/>
            <a:ext cx="3929090" cy="116205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3399"/>
                </a:solidFill>
              </a:rPr>
              <a:t>ОРФОГРАФИ-</a:t>
            </a:r>
            <a:br>
              <a:rPr lang="ru-RU" sz="3200" dirty="0" smtClean="0">
                <a:solidFill>
                  <a:srgbClr val="FF3399"/>
                </a:solidFill>
              </a:rPr>
            </a:br>
            <a:r>
              <a:rPr lang="ru-RU" sz="3200" dirty="0" smtClean="0">
                <a:solidFill>
                  <a:srgbClr val="FF3399"/>
                </a:solidFill>
              </a:rPr>
              <a:t>ЧЕСКИЙ СЛОВАРЬ  </a:t>
            </a:r>
            <a:endParaRPr lang="ru-RU" sz="3200" dirty="0">
              <a:solidFill>
                <a:srgbClr val="FF3399"/>
              </a:solidFill>
            </a:endParaRPr>
          </a:p>
        </p:txBody>
      </p:sp>
      <p:pic>
        <p:nvPicPr>
          <p:cNvPr id="4" name="Picture 3" descr="C:\Documents and Settings\Библиотека\Рабочий стол\4a41beba-b7c9-5124-a1da-fe567addccd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75050" y="643731"/>
            <a:ext cx="449741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571612"/>
            <a:ext cx="3008313" cy="4554551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В орфографическом словаре даются правила написания слов и объясняется, почему они так пишутся.</a:t>
            </a:r>
          </a:p>
          <a:p>
            <a:endParaRPr lang="ru-RU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3399"/>
                </a:solidFill>
                <a:latin typeface="Comic Sans MS" pitchFamily="66" charset="0"/>
              </a:rPr>
              <a:t>Станция ЗАПОЛНЯЙКА</a:t>
            </a:r>
            <a:endParaRPr lang="ru-RU" b="1" dirty="0">
              <a:solidFill>
                <a:srgbClr val="FF3399"/>
              </a:solidFill>
              <a:latin typeface="Comic Sans MS" pitchFamily="66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>
                  <a:solidFill>
                    <a:srgbClr val="FF66CC"/>
                  </a:solidFill>
                </a:ln>
                <a:solidFill>
                  <a:srgbClr val="0070C0"/>
                </a:solidFill>
              </a:rPr>
              <a:t>СЛОВОВЕДЫ</a:t>
            </a:r>
          </a:p>
          <a:p>
            <a:pPr algn="ctr">
              <a:buNone/>
            </a:pPr>
            <a:endParaRPr lang="ru-RU" b="1" dirty="0" smtClean="0">
              <a:ln>
                <a:solidFill>
                  <a:srgbClr val="FF66CC"/>
                </a:solidFill>
              </a:ln>
              <a:solidFill>
                <a:srgbClr val="0070C0"/>
              </a:solidFill>
            </a:endParaRPr>
          </a:p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…б…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жур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Б…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гаж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В…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ренье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Г…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дюка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Жав…р…н…к</a:t>
            </a:r>
          </a:p>
          <a:p>
            <a:pPr algn="ctr"/>
            <a:endParaRPr lang="ru-RU" b="1" dirty="0">
              <a:ln>
                <a:solidFill>
                  <a:srgbClr val="FF66CC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РЕЧЕВЕДЫ</a:t>
            </a:r>
          </a:p>
          <a:p>
            <a:pPr algn="ctr">
              <a:buNone/>
            </a:pPr>
            <a:endParaRPr lang="ru-RU" b="1" dirty="0" smtClean="0">
              <a:ln>
                <a:solidFill>
                  <a:srgbClr val="00B0F0"/>
                </a:solidFill>
              </a:ln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бр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…кос</a:t>
            </a:r>
          </a:p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Б…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лкон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В…л…с…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пед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Г…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араж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Д…ректор</a:t>
            </a:r>
          </a:p>
          <a:p>
            <a:pPr algn="ctr">
              <a:buNone/>
            </a:pPr>
            <a:endParaRPr lang="ru-RU" b="1" dirty="0">
              <a:ln>
                <a:solidFill>
                  <a:srgbClr val="00B0F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3399"/>
                </a:solidFill>
                <a:latin typeface="Comic Sans MS" pitchFamily="66" charset="0"/>
              </a:rPr>
              <a:t>Станция РАССТАВЛЯЙКА</a:t>
            </a:r>
            <a:endParaRPr lang="ru-RU" b="1" dirty="0">
              <a:solidFill>
                <a:srgbClr val="FF3399"/>
              </a:solidFill>
              <a:latin typeface="Comic Sans MS" pitchFamily="66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>
                  <a:solidFill>
                    <a:srgbClr val="FF66CC"/>
                  </a:solidFill>
                </a:ln>
                <a:solidFill>
                  <a:srgbClr val="0070C0"/>
                </a:solidFill>
              </a:rPr>
              <a:t>СЛОВОВЕДЫ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картофель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оборона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отчество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лимон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болото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шаблон</a:t>
            </a:r>
          </a:p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РЕЧЕВЕДЫ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трость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шоколад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композитор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муравей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повозка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яблоня</a:t>
            </a:r>
          </a:p>
          <a:p>
            <a:pPr algn="ctr">
              <a:buNone/>
            </a:pPr>
            <a:endParaRPr lang="ru-RU" b="1" dirty="0" smtClean="0">
              <a:ln>
                <a:solidFill>
                  <a:srgbClr val="00B0F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rmAutofit/>
          </a:bodyPr>
          <a:lstStyle/>
          <a:p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Город </a:t>
            </a:r>
            <a:b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СИМОНИМОВ и</a:t>
            </a:r>
            <a:b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АНТОНИМОВ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Содержимое 10" descr="Г7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428868"/>
            <a:ext cx="9144000" cy="4429132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с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latin typeface="Comic Sans MS" pitchFamily="66" charset="0"/>
              </a:rPr>
              <a:t>Станция </a:t>
            </a:r>
            <a:b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latin typeface="Comic Sans MS" pitchFamily="66" charset="0"/>
              </a:rPr>
            </a:br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latin typeface="Comic Sans MS" pitchFamily="66" charset="0"/>
              </a:rPr>
              <a:t>СИМОНИМОВ</a:t>
            </a:r>
            <a:endParaRPr lang="ru-RU" dirty="0">
              <a:solidFill>
                <a:srgbClr val="FF0066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http://ozon-st.cdn.ngenix.net/multimedia/1010505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643050"/>
            <a:ext cx="4286280" cy="435771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714876" y="1571612"/>
            <a:ext cx="39290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Синонимы – слова , близкие по значению, но разные по форме.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260D6D"/>
                </a:solidFill>
                <a:latin typeface="Comic Sans MS" pitchFamily="66" charset="0"/>
              </a:rPr>
              <a:t>Словарь содержит </a:t>
            </a:r>
            <a:r>
              <a:rPr lang="ru-RU" sz="2400" b="1" dirty="0" smtClean="0">
                <a:solidFill>
                  <a:srgbClr val="F62E41"/>
                </a:solidFill>
                <a:latin typeface="Comic Sans MS" pitchFamily="66" charset="0"/>
              </a:rPr>
              <a:t>синонимы </a:t>
            </a:r>
            <a:br>
              <a:rPr lang="ru-RU" sz="2400" b="1" dirty="0" smtClean="0">
                <a:solidFill>
                  <a:srgbClr val="F62E41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260D6D"/>
                </a:solidFill>
                <a:latin typeface="Comic Sans MS" pitchFamily="66" charset="0"/>
              </a:rPr>
              <a:t>к тому или иному слову. Помогает подобрать наиболее удачное слово или словосочетание для более точного и яркого выражения мысли. </a:t>
            </a:r>
            <a:r>
              <a:rPr lang="ru-RU" b="1" dirty="0" smtClean="0">
                <a:solidFill>
                  <a:srgbClr val="260D6D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260D6D"/>
                </a:solidFill>
                <a:latin typeface="Comic Sans MS" pitchFamily="66" charset="0"/>
              </a:rPr>
            </a:br>
            <a:endParaRPr lang="ru-RU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66"/>
                </a:solidFill>
                <a:latin typeface="Comic Sans MS" pitchFamily="66" charset="0"/>
              </a:rPr>
              <a:t>Найдите синонимы среди слов </a:t>
            </a:r>
            <a:br>
              <a:rPr lang="ru-RU" sz="3600" b="1" dirty="0" smtClean="0">
                <a:solidFill>
                  <a:srgbClr val="FF0066"/>
                </a:solidFill>
                <a:latin typeface="Comic Sans MS" pitchFamily="66" charset="0"/>
              </a:rPr>
            </a:br>
            <a:r>
              <a:rPr lang="ru-RU" sz="3600" b="1" dirty="0" smtClean="0">
                <a:solidFill>
                  <a:srgbClr val="FF0066"/>
                </a:solidFill>
                <a:latin typeface="Comic Sans MS" pitchFamily="66" charset="0"/>
              </a:rPr>
              <a:t>и исключите лишнее</a:t>
            </a:r>
            <a:endParaRPr lang="ru-RU" sz="3600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713387"/>
          </a:xfrm>
        </p:spPr>
        <p:txBody>
          <a:bodyPr/>
          <a:lstStyle/>
          <a:p>
            <a:pPr algn="ctr">
              <a:buNone/>
            </a:pPr>
            <a:r>
              <a:rPr lang="ru-RU" sz="3200" b="1" dirty="0" smtClean="0">
                <a:ln>
                  <a:solidFill>
                    <a:srgbClr val="FF66CC"/>
                  </a:solidFill>
                </a:ln>
                <a:solidFill>
                  <a:srgbClr val="0070C0"/>
                </a:solidFill>
              </a:rPr>
              <a:t>СЛОВОВЕДЫ</a:t>
            </a:r>
          </a:p>
          <a:p>
            <a:pPr>
              <a:spcBef>
                <a:spcPts val="0"/>
              </a:spcBef>
            </a:pPr>
            <a:r>
              <a:rPr lang="ru-RU" sz="3400" b="1" dirty="0" smtClean="0">
                <a:solidFill>
                  <a:srgbClr val="990000"/>
                </a:solidFill>
              </a:rPr>
              <a:t>огонь, дым, пламя</a:t>
            </a:r>
          </a:p>
          <a:p>
            <a:pPr>
              <a:spcBef>
                <a:spcPts val="0"/>
              </a:spcBef>
            </a:pPr>
            <a:r>
              <a:rPr lang="ru-RU" sz="3400" b="1" dirty="0" smtClean="0">
                <a:solidFill>
                  <a:srgbClr val="990000"/>
                </a:solidFill>
              </a:rPr>
              <a:t>грустный, печальный, унылый, весёлый</a:t>
            </a:r>
            <a:endParaRPr lang="ru-RU" sz="3400" b="1" dirty="0">
              <a:solidFill>
                <a:srgbClr val="99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4713387"/>
          </a:xfrm>
        </p:spPr>
        <p:txBody>
          <a:bodyPr/>
          <a:lstStyle/>
          <a:p>
            <a:pPr algn="ctr">
              <a:buNone/>
            </a:pPr>
            <a:r>
              <a:rPr lang="ru-RU" sz="3200" b="1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РЕЧЕВЕДЫ</a:t>
            </a:r>
          </a:p>
          <a:p>
            <a:pPr>
              <a:spcBef>
                <a:spcPts val="0"/>
              </a:spcBef>
            </a:pPr>
            <a:r>
              <a:rPr lang="ru-RU" sz="3400" b="1" dirty="0" smtClean="0">
                <a:solidFill>
                  <a:srgbClr val="990000"/>
                </a:solidFill>
              </a:rPr>
              <a:t>врач, доктор, больной</a:t>
            </a:r>
          </a:p>
          <a:p>
            <a:pPr>
              <a:spcBef>
                <a:spcPts val="0"/>
              </a:spcBef>
            </a:pPr>
            <a:r>
              <a:rPr lang="ru-RU" sz="3400" b="1" dirty="0" smtClean="0">
                <a:solidFill>
                  <a:srgbClr val="990000"/>
                </a:solidFill>
              </a:rPr>
              <a:t>дети, ребята, детвора, юноша</a:t>
            </a:r>
            <a:endParaRPr lang="ru-RU" sz="3400" b="1" dirty="0">
              <a:solidFill>
                <a:srgbClr val="990000"/>
              </a:solidFill>
            </a:endParaRPr>
          </a:p>
        </p:txBody>
      </p:sp>
      <p:pic>
        <p:nvPicPr>
          <p:cNvPr id="8" name="Рисунок 7" descr="e_lektronny_e_vy_stavk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714884"/>
            <a:ext cx="7572428" cy="1857387"/>
          </a:xfrm>
          <a:prstGeom prst="rect">
            <a:avLst/>
          </a:prstGeo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5785" y="500042"/>
            <a:ext cx="2286017" cy="1571636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КТО?</a:t>
            </a:r>
            <a:r>
              <a:rPr lang="ru-RU" sz="5400" dirty="0" smtClean="0">
                <a:solidFill>
                  <a:schemeClr val="accent6"/>
                </a:solidFill>
                <a:latin typeface="Comic Sans MS" pitchFamily="66" charset="0"/>
              </a:rPr>
              <a:t> </a:t>
            </a:r>
            <a:br>
              <a:rPr lang="ru-RU" sz="5400" dirty="0" smtClean="0">
                <a:solidFill>
                  <a:schemeClr val="accent6"/>
                </a:solidFill>
                <a:latin typeface="Comic Sans MS" pitchFamily="66" charset="0"/>
              </a:rPr>
            </a:br>
            <a:r>
              <a:rPr lang="ru-RU" sz="5400" dirty="0" smtClean="0">
                <a:solidFill>
                  <a:srgbClr val="FF66CC"/>
                </a:solidFill>
                <a:latin typeface="Comic Sans MS" pitchFamily="66" charset="0"/>
              </a:rPr>
              <a:t>ЧТО?</a:t>
            </a:r>
            <a:endParaRPr lang="ru-RU" sz="5400" dirty="0">
              <a:solidFill>
                <a:srgbClr val="FF66CC"/>
              </a:solidFill>
              <a:latin typeface="Comic Sans MS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rot="952691">
            <a:off x="3830216" y="308635"/>
            <a:ext cx="5111750" cy="3987813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6000" b="1" dirty="0" smtClean="0">
                <a:solidFill>
                  <a:srgbClr val="C00000"/>
                </a:solidFill>
                <a:latin typeface="Arial Narrow" pitchFamily="34" charset="0"/>
              </a:rPr>
              <a:t>КОГДА?</a:t>
            </a:r>
          </a:p>
          <a:p>
            <a:pPr algn="ctr">
              <a:buNone/>
            </a:pPr>
            <a:r>
              <a:rPr lang="ru-RU" sz="6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itchFamily="34" charset="0"/>
              </a:rPr>
              <a:t>КАК?</a:t>
            </a:r>
          </a:p>
          <a:p>
            <a:pPr algn="ctr">
              <a:buNone/>
            </a:pPr>
            <a:r>
              <a:rPr lang="ru-RU" sz="6000" b="1" dirty="0" smtClean="0">
                <a:solidFill>
                  <a:srgbClr val="FF0000"/>
                </a:solidFill>
                <a:latin typeface="Arial Narrow" pitchFamily="34" charset="0"/>
              </a:rPr>
              <a:t>ПОЧЕМУ?</a:t>
            </a:r>
            <a:endParaRPr lang="ru-RU" sz="6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 rot="19706297">
            <a:off x="318645" y="2103462"/>
            <a:ext cx="3528756" cy="2598327"/>
          </a:xfrm>
        </p:spPr>
        <p:txBody>
          <a:bodyPr>
            <a:norm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ОТКУДА?</a:t>
            </a:r>
            <a:r>
              <a:rPr lang="ru-RU" sz="5400" b="1" dirty="0" smtClean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ru-RU" sz="6000" b="1" dirty="0" smtClean="0">
                <a:solidFill>
                  <a:srgbClr val="00B050"/>
                </a:solidFill>
              </a:rPr>
              <a:t>ГДЕ?</a:t>
            </a:r>
            <a:endParaRPr lang="ru-RU" sz="6000" b="1" dirty="0">
              <a:solidFill>
                <a:srgbClr val="00B050"/>
              </a:solidFill>
            </a:endParaRPr>
          </a:p>
        </p:txBody>
      </p:sp>
      <p:pic>
        <p:nvPicPr>
          <p:cNvPr id="8" name="Рисунок 7" descr="e_lektronny_e_vy_stavk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643447"/>
            <a:ext cx="7572428" cy="192882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66"/>
                </a:solidFill>
                <a:latin typeface="Comic Sans MS" pitchFamily="66" charset="0"/>
              </a:rPr>
              <a:t>Подберите синонимы к следующим словам</a:t>
            </a:r>
            <a:endParaRPr lang="ru-RU" sz="3600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>
                  <a:solidFill>
                    <a:srgbClr val="FF66CC"/>
                  </a:solidFill>
                </a:ln>
                <a:solidFill>
                  <a:srgbClr val="0070C0"/>
                </a:solidFill>
              </a:rPr>
              <a:t>СЛОВОВЕДЫ</a:t>
            </a:r>
          </a:p>
          <a:p>
            <a:pPr algn="ctr">
              <a:buNone/>
            </a:pPr>
            <a:endParaRPr lang="ru-RU" b="1" dirty="0" smtClean="0">
              <a:ln>
                <a:solidFill>
                  <a:srgbClr val="FF66CC"/>
                </a:solidFill>
              </a:ln>
              <a:solidFill>
                <a:srgbClr val="0070C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993300"/>
                </a:solidFill>
              </a:rPr>
              <a:t>лошадь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РЕЧЕВЕДЫ</a:t>
            </a:r>
          </a:p>
          <a:p>
            <a:pPr algn="ctr">
              <a:buNone/>
            </a:pPr>
            <a:endParaRPr lang="ru-RU" b="1" dirty="0" smtClean="0">
              <a:ln>
                <a:solidFill>
                  <a:srgbClr val="00B0F0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993300"/>
                </a:solidFill>
              </a:rPr>
              <a:t>люди</a:t>
            </a:r>
          </a:p>
        </p:txBody>
      </p:sp>
      <p:pic>
        <p:nvPicPr>
          <p:cNvPr id="5" name="Рисунок 4" descr="e_lektronny_e_vy_stavk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643315"/>
            <a:ext cx="7643866" cy="2928958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с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latin typeface="Comic Sans MS" pitchFamily="66" charset="0"/>
              </a:rPr>
              <a:t>Станция </a:t>
            </a:r>
            <a:b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latin typeface="Comic Sans MS" pitchFamily="66" charset="0"/>
              </a:rPr>
            </a:br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latin typeface="Comic Sans MS" pitchFamily="66" charset="0"/>
              </a:rPr>
              <a:t>АНТОНИМОВ</a:t>
            </a:r>
            <a:endParaRPr lang="ru-RU" dirty="0"/>
          </a:p>
        </p:txBody>
      </p:sp>
      <p:pic>
        <p:nvPicPr>
          <p:cNvPr id="6" name="Picture 2" descr="http://ozon-st.cdn.ngenix.net/multimedia/10055081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600200"/>
            <a:ext cx="3786213" cy="45259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00034" y="1500174"/>
            <a:ext cx="421484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60D6D"/>
                </a:solidFill>
                <a:latin typeface="Comic Sans MS" pitchFamily="66" charset="0"/>
              </a:rPr>
              <a:t>Словарь антонимов </a:t>
            </a:r>
          </a:p>
          <a:p>
            <a:pPr algn="ctr"/>
            <a:r>
              <a:rPr lang="ru-RU" sz="3200" b="1" dirty="0" smtClean="0">
                <a:solidFill>
                  <a:srgbClr val="260D6D"/>
                </a:solidFill>
                <a:latin typeface="Comic Sans MS" pitchFamily="66" charset="0"/>
              </a:rPr>
              <a:t>помогает подобрать слова с противоположными значениями, </a:t>
            </a:r>
          </a:p>
          <a:p>
            <a:pPr algn="ctr"/>
            <a:r>
              <a:rPr lang="ru-RU" sz="3200" b="1" dirty="0" smtClean="0">
                <a:solidFill>
                  <a:srgbClr val="260D6D"/>
                </a:solidFill>
                <a:latin typeface="Comic Sans MS" pitchFamily="66" charset="0"/>
              </a:rPr>
              <a:t>найти противопоставление </a:t>
            </a:r>
            <a:r>
              <a:rPr lang="ru-RU" sz="3200" b="1" dirty="0" smtClean="0">
                <a:solidFill>
                  <a:srgbClr val="260D6D"/>
                </a:solidFill>
                <a:latin typeface="Arial" charset="0"/>
              </a:rPr>
              <a:t>одно</a:t>
            </a:r>
            <a:r>
              <a:rPr lang="ru-RU" sz="3200" b="1" dirty="0" smtClean="0">
                <a:solidFill>
                  <a:srgbClr val="260D6D"/>
                </a:solidFill>
                <a:latin typeface="Comic Sans MS" pitchFamily="66" charset="0"/>
              </a:rPr>
              <a:t>го свойства</a:t>
            </a:r>
            <a:r>
              <a:rPr lang="ru-RU" sz="3200" b="1" dirty="0" smtClean="0">
                <a:solidFill>
                  <a:srgbClr val="260D6D"/>
                </a:solidFill>
                <a:latin typeface="Arial" charset="0"/>
              </a:rPr>
              <a:t> или </a:t>
            </a:r>
            <a:r>
              <a:rPr lang="ru-RU" sz="3200" b="1" dirty="0" smtClean="0">
                <a:solidFill>
                  <a:srgbClr val="260D6D"/>
                </a:solidFill>
                <a:latin typeface="Comic Sans MS" pitchFamily="66" charset="0"/>
              </a:rPr>
              <a:t>качества</a:t>
            </a:r>
            <a:r>
              <a:rPr lang="ru-RU" sz="3200" b="1" dirty="0" smtClean="0">
                <a:solidFill>
                  <a:srgbClr val="260D6D"/>
                </a:solidFill>
                <a:latin typeface="Arial" charset="0"/>
              </a:rPr>
              <a:t> </a:t>
            </a:r>
            <a:r>
              <a:rPr lang="ru-RU" sz="3200" b="1" dirty="0" smtClean="0">
                <a:solidFill>
                  <a:srgbClr val="260D6D"/>
                </a:solidFill>
                <a:latin typeface="Comic Sans MS" pitchFamily="66" charset="0"/>
              </a:rPr>
              <a:t>другому</a:t>
            </a:r>
            <a:r>
              <a:rPr lang="ru-RU" b="1" dirty="0" smtClean="0">
                <a:solidFill>
                  <a:srgbClr val="260D6D"/>
                </a:solidFill>
                <a:latin typeface="Comic Sans MS" pitchFamily="66" charset="0"/>
              </a:rPr>
              <a:t>.</a:t>
            </a:r>
            <a:endParaRPr lang="ru-RU" b="1" dirty="0">
              <a:solidFill>
                <a:srgbClr val="260D6D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Comic Sans MS" pitchFamily="66" charset="0"/>
              </a:rPr>
              <a:t>Подберите антонимы к следующим словам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n>
                  <a:solidFill>
                    <a:srgbClr val="FF66CC"/>
                  </a:solidFill>
                </a:ln>
                <a:solidFill>
                  <a:srgbClr val="0070C0"/>
                </a:solidFill>
              </a:rPr>
              <a:t>СЛОВОВЕДЫ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990000"/>
                </a:solidFill>
              </a:rPr>
              <a:t>богач - …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990000"/>
                </a:solidFill>
              </a:rPr>
              <a:t>громкий - …</a:t>
            </a:r>
          </a:p>
          <a:p>
            <a:pPr>
              <a:lnSpc>
                <a:spcPct val="170000"/>
              </a:lnSpc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26860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РЕЧЕВЕДЫ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990000"/>
                </a:solidFill>
              </a:rPr>
              <a:t>быстро - …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990000"/>
                </a:solidFill>
              </a:rPr>
              <a:t>великан - …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endParaRPr lang="ru-RU" dirty="0"/>
          </a:p>
        </p:txBody>
      </p:sp>
      <p:pic>
        <p:nvPicPr>
          <p:cNvPr id="6" name="Рисунок 5" descr="e_lektronny_e_vy_stavk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357694"/>
            <a:ext cx="7572428" cy="2214577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858280" cy="179704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>
                  <a:solidFill>
                    <a:srgbClr val="FFFF00"/>
                  </a:solidFill>
                </a:ln>
                <a:solidFill>
                  <a:srgbClr val="FF3399"/>
                </a:solidFill>
                <a:latin typeface="Comic Sans MS" pitchFamily="66" charset="0"/>
              </a:rPr>
              <a:t>Город ОМОНИМОВ</a:t>
            </a:r>
            <a:endParaRPr lang="ru-RU" sz="6000" b="1" dirty="0">
              <a:ln>
                <a:solidFill>
                  <a:srgbClr val="FFFF00"/>
                </a:solidFill>
              </a:ln>
              <a:solidFill>
                <a:srgbClr val="FF3399"/>
              </a:solidFill>
              <a:latin typeface="Comic Sans MS" pitchFamily="66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Содержимое 9" descr="Г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357430"/>
            <a:ext cx="8572560" cy="4214842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273050"/>
            <a:ext cx="2414072" cy="116205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3399"/>
                </a:solidFill>
              </a:rPr>
              <a:t>СЛОВАРЬ ОМОНИМОВ </a:t>
            </a:r>
            <a:endParaRPr lang="ru-RU" sz="3200" dirty="0">
              <a:solidFill>
                <a:srgbClr val="FF3399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571612"/>
            <a:ext cx="3008313" cy="455455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Омонимы – это слова одной части речи, одинаковые по звучанию и написанию, но совершенно разные по 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лексическому значению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Содержимое 8" descr="0005-004-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20584768">
            <a:off x="4506582" y="881013"/>
            <a:ext cx="3656007" cy="4896544"/>
          </a:xfr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6" name="Picture 5" descr="1353167084_bolshaya-kniga-logicheskih-igr-i-golovolomok-2007-4"/>
          <p:cNvPicPr>
            <a:picLocks noChangeAspect="1" noChangeArrowheads="1"/>
          </p:cNvPicPr>
          <p:nvPr/>
        </p:nvPicPr>
        <p:blipFill>
          <a:blip r:embed="rId3" cstate="print"/>
          <a:srcRect t="23088" b="64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2000">
    <p:comb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858280" cy="179704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>
                  <a:solidFill>
                    <a:srgbClr val="FFFF00"/>
                  </a:solidFill>
                </a:ln>
                <a:solidFill>
                  <a:srgbClr val="FF3399"/>
                </a:solidFill>
                <a:latin typeface="Comic Sans MS" pitchFamily="66" charset="0"/>
              </a:rPr>
              <a:t>Город ФРАЗЕОЛОГИЯ</a:t>
            </a:r>
            <a:endParaRPr lang="ru-RU" sz="6000" b="1" dirty="0">
              <a:ln>
                <a:solidFill>
                  <a:srgbClr val="FFFF00"/>
                </a:solidFill>
              </a:ln>
              <a:solidFill>
                <a:srgbClr val="FF3399"/>
              </a:solidFill>
              <a:latin typeface="Comic Sans MS" pitchFamily="66" charset="0"/>
            </a:endParaRPr>
          </a:p>
        </p:txBody>
      </p:sp>
      <p:pic>
        <p:nvPicPr>
          <p:cNvPr id="8" name="Содержимое 7" descr="Г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0945" t="35672" r="14750" b="9581"/>
          <a:stretch>
            <a:fillRect/>
          </a:stretch>
        </p:blipFill>
        <p:spPr>
          <a:xfrm>
            <a:off x="285720" y="2571744"/>
            <a:ext cx="8572560" cy="4000528"/>
          </a:xfr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273050"/>
            <a:ext cx="4214842" cy="116205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3399"/>
                </a:solidFill>
              </a:rPr>
              <a:t>ФРАЗЕОЛОГИЧЕСКИЙ СЛОВАРЬ</a:t>
            </a:r>
            <a:endParaRPr lang="ru-RU" sz="3200" dirty="0">
              <a:solidFill>
                <a:srgbClr val="FF3399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571612"/>
            <a:ext cx="3008313" cy="4554551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rgbClr val="990000"/>
                </a:solidFill>
              </a:rPr>
              <a:t>Фразеологический словарь – </a:t>
            </a:r>
            <a:r>
              <a:rPr lang="ru-RU" sz="2400" b="1" dirty="0" err="1" smtClean="0">
                <a:solidFill>
                  <a:srgbClr val="990000"/>
                </a:solidFill>
              </a:rPr>
              <a:t>словарь</a:t>
            </a:r>
            <a:r>
              <a:rPr lang="ru-RU" sz="2400" b="1" dirty="0" smtClean="0">
                <a:solidFill>
                  <a:srgbClr val="990000"/>
                </a:solidFill>
              </a:rPr>
              <a:t> укоренившихся (т.е. неотделимых друг от друга) сочетаний слов, которые легко узнать в тексте как единое целое, состоящее из нескольких слов и постоянно употребляющихся в повседневной речи</a:t>
            </a:r>
          </a:p>
          <a:p>
            <a:pPr>
              <a:spcBef>
                <a:spcPts val="0"/>
              </a:spcBef>
            </a:pP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e491e1580aefa27862193778e31585a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57039">
            <a:off x="4643438" y="1000109"/>
            <a:ext cx="3500462" cy="4714908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Comic Sans MS" pitchFamily="66" charset="0"/>
              </a:rPr>
              <a:t>Подберите следующие фразеологизмы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n>
                  <a:solidFill>
                    <a:srgbClr val="FF66CC"/>
                  </a:solidFill>
                </a:ln>
                <a:solidFill>
                  <a:srgbClr val="0070C0"/>
                </a:solidFill>
              </a:rPr>
              <a:t>СЛОВОВЕДЫ</a:t>
            </a:r>
          </a:p>
          <a:p>
            <a:endParaRPr lang="ru-RU" b="1" dirty="0" smtClean="0">
              <a:ln>
                <a:solidFill>
                  <a:srgbClr val="FF66CC"/>
                </a:solidFill>
              </a:ln>
              <a:solidFill>
                <a:srgbClr val="0070C0"/>
              </a:solidFill>
            </a:endParaRPr>
          </a:p>
          <a:p>
            <a:r>
              <a:rPr lang="ru-RU" sz="4000" b="1" dirty="0" smtClean="0">
                <a:solidFill>
                  <a:srgbClr val="632523"/>
                </a:solidFill>
              </a:rPr>
              <a:t>заблудиться в трёх соснах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26860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РЕЧЕВЕДЫ</a:t>
            </a:r>
          </a:p>
          <a:p>
            <a:pPr algn="ctr">
              <a:buNone/>
            </a:pPr>
            <a:endParaRPr lang="ru-RU" b="1" dirty="0" smtClean="0">
              <a:ln>
                <a:solidFill>
                  <a:srgbClr val="00B0F0"/>
                </a:solidFill>
              </a:ln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632523"/>
                </a:solidFill>
              </a:rPr>
              <a:t>навострить уши</a:t>
            </a:r>
            <a:endParaRPr lang="ru-RU" sz="4000" b="1" dirty="0">
              <a:solidFill>
                <a:srgbClr val="632523"/>
              </a:solidFill>
            </a:endParaRPr>
          </a:p>
        </p:txBody>
      </p:sp>
      <p:pic>
        <p:nvPicPr>
          <p:cNvPr id="6" name="Рисунок 5" descr="e_lektronny_e_vy_stavk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357694"/>
            <a:ext cx="7572428" cy="2214577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858280" cy="179704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>
                  <a:solidFill>
                    <a:srgbClr val="FFFF00"/>
                  </a:solidFill>
                </a:ln>
                <a:solidFill>
                  <a:srgbClr val="FF3399"/>
                </a:solidFill>
                <a:latin typeface="Comic Sans MS" pitchFamily="66" charset="0"/>
              </a:rPr>
              <a:t>Город ЗАГРАНИЧНЫЙ</a:t>
            </a:r>
            <a:endParaRPr lang="ru-RU" sz="6000" b="1" dirty="0">
              <a:ln>
                <a:solidFill>
                  <a:srgbClr val="FFFF00"/>
                </a:solidFill>
              </a:ln>
              <a:solidFill>
                <a:srgbClr val="FF3399"/>
              </a:solidFill>
              <a:latin typeface="Comic Sans MS" pitchFamily="66" charset="0"/>
            </a:endParaRPr>
          </a:p>
        </p:txBody>
      </p:sp>
      <p:pic>
        <p:nvPicPr>
          <p:cNvPr id="7" name="Содержимое 6" descr="Г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217261"/>
            <a:ext cx="8572560" cy="4355012"/>
          </a:xfr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57158" y="350646"/>
            <a:ext cx="3286148" cy="4167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marR="339725" indent="432434">
              <a:lnSpc>
                <a:spcPct val="100000"/>
              </a:lnSpc>
              <a:spcBef>
                <a:spcPts val="100"/>
              </a:spcBef>
            </a:pPr>
            <a:r>
              <a:rPr sz="5400" b="1" spc="-45" dirty="0">
                <a:solidFill>
                  <a:srgbClr val="FF5050"/>
                </a:solidFill>
                <a:latin typeface="Comic Sans MS" pitchFamily="66" charset="0"/>
                <a:cs typeface="Calibri"/>
              </a:rPr>
              <a:t>ЭТИ  </a:t>
            </a:r>
            <a:r>
              <a:rPr sz="5400" b="1" dirty="0">
                <a:solidFill>
                  <a:srgbClr val="FF5050"/>
                </a:solidFill>
                <a:latin typeface="Comic Sans MS" pitchFamily="66" charset="0"/>
                <a:cs typeface="Calibri"/>
              </a:rPr>
              <a:t>КНИ</a:t>
            </a:r>
            <a:r>
              <a:rPr sz="5400" b="1" spc="-20" dirty="0">
                <a:solidFill>
                  <a:srgbClr val="FF5050"/>
                </a:solidFill>
                <a:latin typeface="Comic Sans MS" pitchFamily="66" charset="0"/>
                <a:cs typeface="Calibri"/>
              </a:rPr>
              <a:t>Г</a:t>
            </a:r>
            <a:r>
              <a:rPr sz="5400" b="1" dirty="0">
                <a:solidFill>
                  <a:srgbClr val="FF5050"/>
                </a:solidFill>
                <a:latin typeface="Comic Sans MS" pitchFamily="66" charset="0"/>
                <a:cs typeface="Calibri"/>
              </a:rPr>
              <a:t>И</a:t>
            </a:r>
            <a:endParaRPr sz="5400">
              <a:latin typeface="Comic Sans MS" pitchFamily="66" charset="0"/>
              <a:cs typeface="Calibri"/>
            </a:endParaRPr>
          </a:p>
          <a:p>
            <a:pPr marL="12065" marR="5080" indent="1905" algn="ctr">
              <a:lnSpc>
                <a:spcPct val="100000"/>
              </a:lnSpc>
            </a:pPr>
            <a:r>
              <a:rPr sz="5400" b="1" spc="-5" dirty="0">
                <a:solidFill>
                  <a:srgbClr val="FF5050"/>
                </a:solidFill>
                <a:latin typeface="Comic Sans MS" pitchFamily="66" charset="0"/>
                <a:cs typeface="Calibri"/>
              </a:rPr>
              <a:t>ОБО  ВСЁМ</a:t>
            </a:r>
            <a:r>
              <a:rPr sz="5400" b="1" spc="-105" dirty="0">
                <a:solidFill>
                  <a:srgbClr val="FF5050"/>
                </a:solidFill>
                <a:latin typeface="Comic Sans MS" pitchFamily="66" charset="0"/>
                <a:cs typeface="Calibri"/>
              </a:rPr>
              <a:t> </a:t>
            </a:r>
            <a:r>
              <a:rPr sz="5400" b="1" dirty="0">
                <a:solidFill>
                  <a:srgbClr val="FF5050"/>
                </a:solidFill>
                <a:latin typeface="Comic Sans MS" pitchFamily="66" charset="0"/>
                <a:cs typeface="Calibri"/>
              </a:rPr>
              <a:t>НА  </a:t>
            </a:r>
            <a:r>
              <a:rPr sz="5400" b="1" spc="-5" dirty="0">
                <a:solidFill>
                  <a:srgbClr val="FF5050"/>
                </a:solidFill>
                <a:latin typeface="Comic Sans MS" pitchFamily="66" charset="0"/>
                <a:cs typeface="Book Antiqua"/>
              </a:rPr>
              <a:t>СВЕТЕ</a:t>
            </a:r>
            <a:endParaRPr sz="5400">
              <a:latin typeface="Comic Sans MS" pitchFamily="66" charset="0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6615" y="4428744"/>
            <a:ext cx="7501533" cy="2072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909316" y="339852"/>
            <a:ext cx="5260975" cy="3657600"/>
            <a:chOff x="2909316" y="339852"/>
            <a:chExt cx="5260975" cy="3657600"/>
          </a:xfrm>
        </p:grpSpPr>
        <p:sp>
          <p:nvSpPr>
            <p:cNvPr id="5" name="object 5"/>
            <p:cNvSpPr/>
            <p:nvPr/>
          </p:nvSpPr>
          <p:spPr>
            <a:xfrm>
              <a:off x="4172592" y="2270765"/>
              <a:ext cx="116189" cy="1161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96627" y="2829492"/>
              <a:ext cx="116083" cy="1161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18839" y="2313812"/>
              <a:ext cx="3013835" cy="10195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20571" y="3388238"/>
              <a:ext cx="116191" cy="11613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342717" y="3436238"/>
              <a:ext cx="2601134" cy="56121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09316" y="367284"/>
              <a:ext cx="5260466" cy="17263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71316" y="339852"/>
              <a:ext cx="3926966" cy="192443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52500" y="389684"/>
              <a:ext cx="5184505" cy="165032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F3399"/>
                </a:solidFill>
                <a:latin typeface="Segoe Print" pitchFamily="2" charset="0"/>
              </a:rPr>
              <a:t>Словарь иностранных слов</a:t>
            </a:r>
            <a:endParaRPr lang="ru-RU" dirty="0">
              <a:solidFill>
                <a:srgbClr val="FF3399"/>
              </a:solidFill>
              <a:latin typeface="Segoe Print" pitchFamily="2" charset="0"/>
            </a:endParaRPr>
          </a:p>
        </p:txBody>
      </p:sp>
      <p:pic>
        <p:nvPicPr>
          <p:cNvPr id="6" name="Picture 2" descr="http://www.bookvoed.ru/files/1836/31/35/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291030">
            <a:off x="901465" y="1600200"/>
            <a:ext cx="315007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4000" b="1" dirty="0" smtClean="0">
                <a:solidFill>
                  <a:srgbClr val="CC6600"/>
                </a:solidFill>
                <a:latin typeface="Comic Sans MS" pitchFamily="66" charset="0"/>
              </a:rPr>
              <a:t>Словарь содержит слова, </a:t>
            </a:r>
          </a:p>
          <a:p>
            <a:pPr marL="0" indent="0" algn="ctr">
              <a:buFont typeface="Arial" charset="0"/>
              <a:buNone/>
            </a:pPr>
            <a:r>
              <a:rPr lang="ru-RU" sz="4000" b="1" dirty="0" smtClean="0">
                <a:solidFill>
                  <a:srgbClr val="CC6600"/>
                </a:solidFill>
                <a:latin typeface="Comic Sans MS" pitchFamily="66" charset="0"/>
              </a:rPr>
              <a:t>пришедшие к нам из других языков.</a:t>
            </a:r>
          </a:p>
          <a:p>
            <a:endParaRPr lang="ru-RU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626" name="Rectangle 4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r>
              <a:rPr lang="ru-RU" sz="5200" b="1" dirty="0" smtClean="0">
                <a:solidFill>
                  <a:srgbClr val="FF0066"/>
                </a:solidFill>
                <a:latin typeface="Segoe Print" pitchFamily="2" charset="0"/>
              </a:rPr>
              <a:t>Двуязычные словари</a:t>
            </a:r>
          </a:p>
        </p:txBody>
      </p:sp>
      <p:pic>
        <p:nvPicPr>
          <p:cNvPr id="26627" name="Picture 16" descr="http://actuall.ru/images/cover_large/88000144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33115">
            <a:off x="491661" y="1947901"/>
            <a:ext cx="2509336" cy="352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http://biblio.by/media/catalog/product/cache/1/image/1200x1200/9df78eab33525d08d6e5fb8d27136e95/9/7/9785811251551-2014--.jpg"/>
          <p:cNvPicPr>
            <a:picLocks noChangeAspect="1" noChangeArrowheads="1"/>
          </p:cNvPicPr>
          <p:nvPr/>
        </p:nvPicPr>
        <p:blipFill>
          <a:blip r:embed="rId4" cstate="print"/>
          <a:srcRect l="12984" r="12506"/>
          <a:stretch>
            <a:fillRect/>
          </a:stretch>
        </p:blipFill>
        <p:spPr bwMode="auto">
          <a:xfrm>
            <a:off x="3428992" y="1916113"/>
            <a:ext cx="2428892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8" descr="http://static.ozone.ru/multimedia/1013159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7049">
            <a:off x="6227763" y="1785926"/>
            <a:ext cx="244475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2000">
    <p:pull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66"/>
                </a:solidFill>
                <a:latin typeface="Segoe Print" pitchFamily="2" charset="0"/>
              </a:rPr>
              <a:t>Онлайн</a:t>
            </a:r>
            <a:r>
              <a:rPr lang="ru-RU" b="1" dirty="0" smtClean="0">
                <a:solidFill>
                  <a:srgbClr val="FF0066"/>
                </a:solidFill>
                <a:latin typeface="Segoe Print" pitchFamily="2" charset="0"/>
              </a:rPr>
              <a:t> словари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571500"/>
            <a:ext cx="9753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(задание помощник  на стол и  показать на слайде). Ответы зачитываем+ на стол знатока.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626" name="Rectangle 4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r>
              <a:rPr lang="ru-RU" sz="5200" b="1" dirty="0" smtClean="0">
                <a:solidFill>
                  <a:srgbClr val="FF0066"/>
                </a:solidFill>
                <a:latin typeface="Segoe Print" pitchFamily="2" charset="0"/>
              </a:rPr>
              <a:t>Блиц-опрос</a:t>
            </a:r>
            <a:endParaRPr lang="ru-RU" sz="5200" b="1" dirty="0" smtClean="0">
              <a:solidFill>
                <a:srgbClr val="FF0066"/>
              </a:solidFill>
              <a:latin typeface="Segoe Print" pitchFamily="2" charset="0"/>
            </a:endParaRPr>
          </a:p>
        </p:txBody>
      </p:sp>
      <p:pic>
        <p:nvPicPr>
          <p:cNvPr id="7" name="Рисунок 6" descr="с 5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79512" y="5157192"/>
            <a:ext cx="1988096" cy="1491072"/>
          </a:xfrm>
          <a:prstGeom prst="rect">
            <a:avLst/>
          </a:prstGeom>
          <a:ln>
            <a:solidFill>
              <a:srgbClr val="00B0F0"/>
            </a:solidFill>
          </a:ln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1731585"/>
            <a:ext cx="856895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Какими были первые словари?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Кто автор «Толкового словаря живого великорусского языка»?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Как расположены слова в словарях?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Каких авторов толковых словарей вы знаете, кроме В.И. Даля?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2000">
    <p:pull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 5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35581">
            <a:off x="-74093" y="5191240"/>
            <a:ext cx="9144000" cy="110029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/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</a:br>
            <a:r>
              <a:rPr lang="ru-RU" sz="10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ДО ВСТРЕЧИ !!!</a:t>
            </a:r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7200" b="1" dirty="0">
              <a:ln>
                <a:solidFill>
                  <a:srgbClr val="FFFF00"/>
                </a:solidFill>
              </a:ln>
              <a:solidFill>
                <a:srgbClr val="3C2F89"/>
              </a:solidFill>
              <a:latin typeface="+mn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72132" y="274638"/>
            <a:ext cx="3571868" cy="62261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3399"/>
                </a:solidFill>
                <a:latin typeface="Comic Sans MS" pitchFamily="66" charset="0"/>
              </a:rPr>
              <a:t>ЭНЦИКЛОПЕДИИ СОДЕРЖАТ ОТОБРАННЫЕ В ОПРЕДЕЛЕННОЙ СИСТЕМЕ СВЕДЕНИЯ О РАЗЛИЧНЫХ ЯВЛЕНИЯХ ПРИРОДЫ И ОБЩЕСТВЕННОЙ ЖИЗНИ</a:t>
            </a:r>
            <a:endParaRPr lang="ru-RU" sz="2800" b="1" dirty="0">
              <a:solidFill>
                <a:srgbClr val="FF3399"/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спрар4.jpeg"/>
          <p:cNvPicPr>
            <a:picLocks noChangeAspect="1"/>
          </p:cNvPicPr>
          <p:nvPr/>
        </p:nvPicPr>
        <p:blipFill>
          <a:blip r:embed="rId3" cstate="print"/>
          <a:srcRect l="4606" t="3635" r="517" b="6348"/>
          <a:stretch>
            <a:fillRect/>
          </a:stretch>
        </p:blipFill>
        <p:spPr>
          <a:xfrm rot="20694855">
            <a:off x="647658" y="1471463"/>
            <a:ext cx="5251143" cy="4010822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274638"/>
            <a:ext cx="3429024" cy="6154758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FF3399"/>
                </a:solidFill>
                <a:latin typeface="Comic Sans MS" pitchFamily="66" charset="0"/>
              </a:rPr>
              <a:t>ПРЕДСТАВЛЕННАЯ ИНФОРМАЦИЯ  ДАЕТСЯ В СЖАТОМ ВИДЕ – В ВИДЕ СПРАВКИ. ИЗДАНИЯ, СОДЕРЖАТ КРАТКИЕ СВЕДЕНИЯ О НАУКЕ, ТЕХНИКЕ, ПРОИЗВОДСТВЕ И ЧЕЛОВЕЧЕСКОЙ ДЕЯТЕЛЬНО</a:t>
            </a:r>
            <a:r>
              <a:rPr lang="ru-RU" sz="2600" b="1" dirty="0" smtClean="0">
                <a:solidFill>
                  <a:srgbClr val="FF3399"/>
                </a:solidFill>
              </a:rPr>
              <a:t>СТИ</a:t>
            </a:r>
            <a:endParaRPr lang="ru-RU" sz="2600" b="1" dirty="0">
              <a:solidFill>
                <a:srgbClr val="FF3399"/>
              </a:solidFill>
            </a:endParaRPr>
          </a:p>
        </p:txBody>
      </p:sp>
      <p:pic>
        <p:nvPicPr>
          <p:cNvPr id="6" name="Рисунок 5" descr="5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2298" y="892456"/>
            <a:ext cx="6007567" cy="4929223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0"/>
            <a:ext cx="3143272" cy="657227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3399"/>
                </a:solidFill>
                <a:latin typeface="Comic Sans MS" pitchFamily="66" charset="0"/>
              </a:rPr>
              <a:t>СЛОВАРЬ</a:t>
            </a:r>
            <a:br>
              <a:rPr lang="ru-RU" sz="2800" b="1" dirty="0" smtClean="0">
                <a:solidFill>
                  <a:srgbClr val="FF3399"/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FF3399"/>
                </a:solidFill>
                <a:latin typeface="Comic Sans MS" pitchFamily="66" charset="0"/>
              </a:rPr>
              <a:t> – ЭТО СБОРНИК СЛОВ В АЛФАВИТНОМ ПОРЯДКЕ, С ПОЯСНЕНИЕМ, ТОЛКОВАНИЕМ ИЛИ ПЕРЕВОДОМ НА ДРУГОЙ ЯЗЫК</a:t>
            </a:r>
            <a:r>
              <a:rPr lang="ru-RU" sz="2800" b="1" dirty="0" smtClean="0">
                <a:solidFill>
                  <a:srgbClr val="FF66CC"/>
                </a:solidFill>
                <a:latin typeface="Comic Sans MS" pitchFamily="66" charset="0"/>
              </a:rPr>
              <a:t>.</a:t>
            </a:r>
            <a:endParaRPr lang="ru-RU" sz="2800" b="1" dirty="0">
              <a:solidFill>
                <a:srgbClr val="FF66CC"/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30958.jpg"/>
          <p:cNvPicPr>
            <a:picLocks noChangeAspect="1"/>
          </p:cNvPicPr>
          <p:nvPr/>
        </p:nvPicPr>
        <p:blipFill>
          <a:blip r:embed="rId4" cstate="print"/>
          <a:srcRect t="2775" r="2889" b="5857"/>
          <a:stretch>
            <a:fillRect/>
          </a:stretch>
        </p:blipFill>
        <p:spPr>
          <a:xfrm rot="448055">
            <a:off x="619249" y="577718"/>
            <a:ext cx="5012342" cy="5676297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rmAutofit fontScale="90000"/>
          </a:bodyPr>
          <a:lstStyle/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FF3399"/>
                </a:solidFill>
              </a:rPr>
              <a:t/>
            </a:r>
            <a:br>
              <a:rPr lang="ru-RU" sz="3200" dirty="0" smtClean="0">
                <a:solidFill>
                  <a:srgbClr val="FF3399"/>
                </a:solidFill>
              </a:rPr>
            </a:br>
            <a:r>
              <a:rPr lang="ru-RU" sz="3200" dirty="0" smtClean="0">
                <a:solidFill>
                  <a:srgbClr val="FF3399"/>
                </a:solidFill>
              </a:rPr>
              <a:t/>
            </a:r>
            <a:br>
              <a:rPr lang="ru-RU" sz="3200" dirty="0" smtClean="0">
                <a:solidFill>
                  <a:srgbClr val="FF3399"/>
                </a:solidFill>
              </a:rPr>
            </a:br>
            <a:r>
              <a:rPr lang="ru-RU" sz="3100" b="1" dirty="0" smtClean="0">
                <a:solidFill>
                  <a:srgbClr val="FF3399"/>
                </a:solidFill>
                <a:latin typeface="Comic Sans MS" pitchFamily="66" charset="0"/>
              </a:rPr>
              <a:t>ЕСЛИ ЗНАЕШЬ СЕКРЕТЫ СЛОВАРЯ, ТО МОЖНО УМЕНЬШИТЬ ВРЕМЯ ПОИСКА</a:t>
            </a:r>
            <a:r>
              <a:rPr lang="ru-RU" sz="3200" dirty="0" smtClean="0">
                <a:solidFill>
                  <a:srgbClr val="FF3399"/>
                </a:solidFill>
              </a:rPr>
              <a:t/>
            </a:r>
            <a:br>
              <a:rPr lang="ru-RU" sz="3200" dirty="0" smtClean="0">
                <a:solidFill>
                  <a:srgbClr val="FF3399"/>
                </a:solidFill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rgbClr val="3C2F89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2143116"/>
            <a:ext cx="4040188" cy="3714775"/>
          </a:xfrm>
        </p:spPr>
        <p:txBody>
          <a:bodyPr>
            <a:normAutofit fontScale="92500" lnSpcReduction="20000"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C00000"/>
                </a:solidFill>
              </a:rPr>
              <a:t>ВСЕ СЛОВА РАСПОЛОЖЕНЫ СТРОГО В АЛФАВИТНОМ ПОРЯДКЕ. ПОЭТОМУ СНАЧАЛА СЛОВА ИЩУТ ПО ПЕРВОЙ БУКВЕ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034" y="2714620"/>
            <a:ext cx="4040188" cy="3571900"/>
          </a:xfrm>
        </p:spPr>
        <p:txBody>
          <a:bodyPr/>
          <a:lstStyle/>
          <a:p>
            <a:pPr lvl="0" algn="ctr">
              <a:buNone/>
            </a:pPr>
            <a:endParaRPr lang="ru-RU" b="1" dirty="0" smtClean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 rot="21374443">
            <a:off x="1423157" y="824189"/>
            <a:ext cx="7200278" cy="1751278"/>
          </a:xfrm>
        </p:spPr>
        <p:txBody>
          <a:bodyPr>
            <a:normAutofit fontScale="55000" lnSpcReduction="20000"/>
          </a:bodyPr>
          <a:lstStyle/>
          <a:p>
            <a:endParaRPr lang="ru-RU" dirty="0" smtClean="0">
              <a:solidFill>
                <a:srgbClr val="3C2F89"/>
              </a:solidFill>
            </a:endParaRPr>
          </a:p>
          <a:p>
            <a:endParaRPr lang="ru-RU" dirty="0" smtClean="0">
              <a:solidFill>
                <a:srgbClr val="3C2F8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5100" dirty="0" smtClean="0">
                <a:solidFill>
                  <a:srgbClr val="3C2F89"/>
                </a:solidFill>
              </a:rPr>
              <a:t>НАВЕРХУ КАЖДОЙ СТРАНИЦЫ СЛОВАРЯ ЕСТЬ ПОДСКАЗКА ДЛЯ БЕГЛОГО ПРОСМОТРА: ЭТО МОЖЕТ БЫТЬ СЛОГ ИЛИ СЛОВО</a:t>
            </a:r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 rot="815985">
            <a:off x="4660364" y="3270806"/>
            <a:ext cx="4041775" cy="31010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8000"/>
                </a:solidFill>
              </a:rPr>
              <a:t>ДЛЯ БОЛЕЕ УДОБНОГО ПОИСКА СЛОВА ВЫДЕЛЕНЫ ЖИРНЫМ ШРИФТОМ</a:t>
            </a:r>
            <a:endParaRPr lang="ru-RU" sz="3200" dirty="0" smtClean="0">
              <a:solidFill>
                <a:srgbClr val="008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9742" t="36571" r="30547" b="10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439</Words>
  <Application>Microsoft Office PowerPoint</Application>
  <PresentationFormat>Экран (4:3)</PresentationFormat>
  <Paragraphs>140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 СИМВОЛ МУДРОСТИ И ЗНАНИЙ </vt:lpstr>
      <vt:lpstr>КТО?  ЧТО?</vt:lpstr>
      <vt:lpstr>КТО?  ЧТО?</vt:lpstr>
      <vt:lpstr>Слайд 4</vt:lpstr>
      <vt:lpstr>ЭНЦИКЛОПЕДИИ СОДЕРЖАТ ОТОБРАННЫЕ В ОПРЕДЕЛЕННОЙ СИСТЕМЕ СВЕДЕНИЯ О РАЗЛИЧНЫХ ЯВЛЕНИЯХ ПРИРОДЫ И ОБЩЕСТВЕННОЙ ЖИЗНИ</vt:lpstr>
      <vt:lpstr>ПРЕДСТАВЛЕННАЯ ИНФОРМАЦИЯ  ДАЕТСЯ В СЖАТОМ ВИДЕ – В ВИДЕ СПРАВКИ. ИЗДАНИЯ, СОДЕРЖАТ КРАТКИЕ СВЕДЕНИЯ О НАУКЕ, ТЕХНИКЕ, ПРОИЗВОДСТВЕ И ЧЕЛОВЕЧЕСКОЙ ДЕЯТЕЛЬНОСТИ</vt:lpstr>
      <vt:lpstr>СЛОВАРЬ  – ЭТО СБОРНИК СЛОВ В АЛФАВИТНОМ ПОРЯДКЕ, С ПОЯСНЕНИЕМ, ТОЛКОВАНИЕМ ИЛИ ПЕРЕВОДОМ НА ДРУГОЙ ЯЗЫК.</vt:lpstr>
      <vt:lpstr>  ЕСЛИ ЗНАЕШЬ СЕКРЕТЫ СЛОВАРЯ, ТО МОЖНО УМЕНЬШИТЬ ВРЕМЯ ПОИСКА 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Страна СЛОВАРИЯ</vt:lpstr>
      <vt:lpstr>ВЕДЫ - ЗНАНИЯ</vt:lpstr>
      <vt:lpstr>Город  ТОЛКОВАНИЯ</vt:lpstr>
      <vt:lpstr>Слайд 19</vt:lpstr>
      <vt:lpstr>Слайд 20</vt:lpstr>
      <vt:lpstr>Слайд 21</vt:lpstr>
      <vt:lpstr>Найдите слова в словаре и дайте им толкование</vt:lpstr>
      <vt:lpstr>Город ОРФОГРАФИИ</vt:lpstr>
      <vt:lpstr>ОРФОГРАФИ- ЧЕСКИЙ СЛОВАРЬ  </vt:lpstr>
      <vt:lpstr>Станция ЗАПОЛНЯЙКА</vt:lpstr>
      <vt:lpstr>Станция РАССТАВЛЯЙКА</vt:lpstr>
      <vt:lpstr>Город  СИМОНИМОВ и  АНТОНИМОВ</vt:lpstr>
      <vt:lpstr>Станция  СИМОНИМОВ</vt:lpstr>
      <vt:lpstr>Найдите синонимы среди слов  и исключите лишнее</vt:lpstr>
      <vt:lpstr>Подберите синонимы к следующим словам</vt:lpstr>
      <vt:lpstr>Станция  АНТОНИМОВ</vt:lpstr>
      <vt:lpstr>Подберите антонимы к следующим словам</vt:lpstr>
      <vt:lpstr>Город ОМОНИМОВ</vt:lpstr>
      <vt:lpstr>СЛОВАРЬ ОМОНИМОВ </vt:lpstr>
      <vt:lpstr>Слайд 35</vt:lpstr>
      <vt:lpstr>Город ФРАЗЕОЛОГИЯ</vt:lpstr>
      <vt:lpstr>ФРАЗЕОЛОГИЧЕСКИЙ СЛОВАРЬ</vt:lpstr>
      <vt:lpstr>Подберите следующие фразеологизмы</vt:lpstr>
      <vt:lpstr>Город ЗАГРАНИЧНЫЙ</vt:lpstr>
      <vt:lpstr>Словарь иностранных слов</vt:lpstr>
      <vt:lpstr>Двуязычные словари</vt:lpstr>
      <vt:lpstr>Онлайн словари</vt:lpstr>
      <vt:lpstr>Слайд 43</vt:lpstr>
      <vt:lpstr>Блиц-опрос</vt:lpstr>
      <vt:lpstr> ДО ВСТРЕЧИ !!!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СИМВОЛ МУДРОСТИ И ЗНАНИЙ</dc:title>
  <dc:creator>User</dc:creator>
  <cp:lastModifiedBy>Наталья</cp:lastModifiedBy>
  <cp:revision>125</cp:revision>
  <dcterms:modified xsi:type="dcterms:W3CDTF">2022-07-10T20:55:10Z</dcterms:modified>
</cp:coreProperties>
</file>