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7"/>
  </p:notesMasterIdLst>
  <p:sldIdLst>
    <p:sldId id="309" r:id="rId2"/>
    <p:sldId id="346" r:id="rId3"/>
    <p:sldId id="347" r:id="rId4"/>
    <p:sldId id="363" r:id="rId5"/>
    <p:sldId id="349" r:id="rId6"/>
    <p:sldId id="351" r:id="rId7"/>
    <p:sldId id="358" r:id="rId8"/>
    <p:sldId id="354" r:id="rId9"/>
    <p:sldId id="311" r:id="rId10"/>
    <p:sldId id="310" r:id="rId11"/>
    <p:sldId id="313" r:id="rId12"/>
    <p:sldId id="314" r:id="rId13"/>
    <p:sldId id="315" r:id="rId14"/>
    <p:sldId id="316" r:id="rId15"/>
    <p:sldId id="317" r:id="rId16"/>
    <p:sldId id="318" r:id="rId17"/>
    <p:sldId id="359" r:id="rId18"/>
    <p:sldId id="319" r:id="rId19"/>
    <p:sldId id="321" r:id="rId20"/>
    <p:sldId id="323" r:id="rId21"/>
    <p:sldId id="322" r:id="rId22"/>
    <p:sldId id="324" r:id="rId23"/>
    <p:sldId id="325" r:id="rId24"/>
    <p:sldId id="360" r:id="rId25"/>
    <p:sldId id="361" r:id="rId26"/>
    <p:sldId id="364" r:id="rId27"/>
    <p:sldId id="365" r:id="rId28"/>
    <p:sldId id="367" r:id="rId29"/>
    <p:sldId id="368" r:id="rId30"/>
    <p:sldId id="369" r:id="rId31"/>
    <p:sldId id="370" r:id="rId32"/>
    <p:sldId id="371" r:id="rId33"/>
    <p:sldId id="372" r:id="rId34"/>
    <p:sldId id="366" r:id="rId35"/>
    <p:sldId id="373" r:id="rId36"/>
    <p:sldId id="374" r:id="rId37"/>
    <p:sldId id="375" r:id="rId38"/>
    <p:sldId id="376" r:id="rId39"/>
    <p:sldId id="377" r:id="rId40"/>
    <p:sldId id="378" r:id="rId41"/>
    <p:sldId id="352" r:id="rId42"/>
    <p:sldId id="353" r:id="rId43"/>
    <p:sldId id="345" r:id="rId44"/>
    <p:sldId id="356" r:id="rId45"/>
    <p:sldId id="357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16335-80D3-463A-80E6-7C3E3B0B2330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D4252-3067-4936-A930-DCAE759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971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</a:t>
            </a:r>
            <a:r>
              <a:rPr lang="ru-RU" baseline="0" dirty="0"/>
              <a:t> правой верхней картинке - Енисей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A919C-65C1-4B95-9986-6C07A3E9CFD1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12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41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58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08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096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10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48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763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045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756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281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309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21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nRpO0LP2Z6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hyperlink" Target="https://www.youtube.com/watch?v=yz1nPkGrUn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2JbH82F_5WM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6uCNmJlzdeE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hyperlink" Target="https://www.youtube.com/watch?v=6FJogW7-lz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" Target="slide25.xml"/><Relationship Id="rId7" Type="http://schemas.openxmlformats.org/officeDocument/2006/relationships/slide" Target="slide41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1.xml"/><Relationship Id="rId7" Type="http://schemas.openxmlformats.org/officeDocument/2006/relationships/slide" Target="slide15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10" Type="http://schemas.openxmlformats.org/officeDocument/2006/relationships/image" Target="../media/image10.jpeg"/><Relationship Id="rId4" Type="http://schemas.openxmlformats.org/officeDocument/2006/relationships/slide" Target="slide12.xml"/><Relationship Id="rId9" Type="http://schemas.openxmlformats.org/officeDocument/2006/relationships/slide" Target="slide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\Pictures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63" y="-596816"/>
            <a:ext cx="10982326" cy="802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1" y="1340768"/>
            <a:ext cx="7992888" cy="1793167"/>
          </a:xfrm>
        </p:spPr>
        <p:txBody>
          <a:bodyPr>
            <a:normAutofit fontScale="90000"/>
          </a:bodyPr>
          <a:lstStyle/>
          <a:p>
            <a:pPr marL="182880" indent="0" algn="r">
              <a:buNone/>
            </a:pPr>
            <a:r>
              <a:rPr lang="ru-RU" sz="6000" b="1" dirty="0" smtClean="0"/>
              <a:t>«Природа – это книга, которую надо прочитать и правильно понять»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4546" y="3929066"/>
            <a:ext cx="6400800" cy="1752600"/>
          </a:xfrm>
        </p:spPr>
        <p:txBody>
          <a:bodyPr/>
          <a:lstStyle/>
          <a:p>
            <a:pPr algn="r"/>
            <a:r>
              <a:rPr lang="ru-RU" b="1" dirty="0" err="1">
                <a:solidFill>
                  <a:schemeClr val="tx1"/>
                </a:solidFill>
              </a:rPr>
              <a:t>Микаэл</a:t>
            </a:r>
            <a:r>
              <a:rPr lang="ru-RU" b="1" dirty="0">
                <a:solidFill>
                  <a:schemeClr val="tx1"/>
                </a:solidFill>
              </a:rPr>
              <a:t> Лазаревич </a:t>
            </a:r>
            <a:r>
              <a:rPr lang="ru-RU" b="1" dirty="0" err="1">
                <a:solidFill>
                  <a:schemeClr val="tx1"/>
                </a:solidFill>
              </a:rPr>
              <a:t>Налбандян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8640960" cy="3618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По страницам </a:t>
            </a: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рассказа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- 5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Что лежит в основе произведения?</a:t>
            </a:r>
            <a:b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</a:br>
            <a:endParaRPr lang="ru-RU" sz="48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8" name="Picture 2" descr="http://ru.static.z-dn.net/files/d34/f3f3c41827f7242f3100e9d22513ccbe.jpg">
            <a:hlinkClick r:id="rId2" action="ppaction://hlinksldjump"/>
            <a:hlinkHover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EEE5"/>
              </a:clrFrom>
              <a:clrTo>
                <a:srgbClr val="F2EEE5">
                  <a:alpha val="0"/>
                </a:srgbClr>
              </a:clrTo>
            </a:clrChange>
          </a:blip>
          <a:srcRect l="17505" t="10610" r="15170" b="8721"/>
          <a:stretch>
            <a:fillRect/>
          </a:stretch>
        </p:blipFill>
        <p:spPr bwMode="auto">
          <a:xfrm>
            <a:off x="7225239" y="3429000"/>
            <a:ext cx="1946162" cy="28803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15616" y="2780928"/>
            <a:ext cx="67070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повествование о приключениях героя </a:t>
            </a:r>
            <a:endParaRPr lang="ru-RU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тайге</a:t>
            </a:r>
          </a:p>
        </p:txBody>
      </p:sp>
    </p:spTree>
    <p:extLst>
      <p:ext uri="{BB962C8B-B14F-4D97-AF65-F5344CB8AC3E}">
        <p14:creationId xmlns:p14="http://schemas.microsoft.com/office/powerpoint/2010/main" val="184062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8640960" cy="2768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По страницам </a:t>
            </a: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рассказа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– 10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По какой причине </a:t>
            </a:r>
            <a:r>
              <a:rPr lang="ru-RU" sz="4800" b="1" dirty="0" err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Васютка</a:t>
            </a:r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бродил по лесу?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780928"/>
            <a:ext cx="67070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поисках кедровых орехов для рыбаков</a:t>
            </a:r>
          </a:p>
        </p:txBody>
      </p:sp>
      <p:pic>
        <p:nvPicPr>
          <p:cNvPr id="8" name="Picture 2" descr="http://ru.static.z-dn.net/files/d34/f3f3c41827f7242f3100e9d22513ccbe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EEE5"/>
              </a:clrFrom>
              <a:clrTo>
                <a:srgbClr val="F2EEE5">
                  <a:alpha val="0"/>
                </a:srgbClr>
              </a:clrTo>
            </a:clrChange>
          </a:blip>
          <a:srcRect l="17505" t="10610" r="15170" b="8721"/>
          <a:stretch>
            <a:fillRect/>
          </a:stretch>
        </p:blipFill>
        <p:spPr bwMode="auto">
          <a:xfrm>
            <a:off x="7225239" y="3429000"/>
            <a:ext cx="1946162" cy="288032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0804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8640960" cy="2768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По страницам </a:t>
            </a: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рассказа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– 15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Что давал рыбакам мальчик?</a:t>
            </a:r>
            <a:b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</a:br>
            <a:endParaRPr lang="ru-RU" sz="48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780928"/>
            <a:ext cx="6707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Орехи 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ru.static.z-dn.net/files/d34/f3f3c41827f7242f3100e9d22513ccbe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EEE5"/>
              </a:clrFrom>
              <a:clrTo>
                <a:srgbClr val="F2EEE5">
                  <a:alpha val="0"/>
                </a:srgbClr>
              </a:clrTo>
            </a:clrChange>
          </a:blip>
          <a:srcRect l="17505" t="10610" r="15170" b="8721"/>
          <a:stretch>
            <a:fillRect/>
          </a:stretch>
        </p:blipFill>
        <p:spPr bwMode="auto">
          <a:xfrm>
            <a:off x="6660232" y="2996952"/>
            <a:ext cx="1946162" cy="288032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6919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8640960" cy="3874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По страницам </a:t>
            </a: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рассказа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– 20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На какой реке ловят рыбу </a:t>
            </a:r>
            <a:endParaRPr lang="ru-RU" sz="4800" b="1" dirty="0" smtClean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в рассказе?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48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3214095"/>
            <a:ext cx="6707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Енисей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ru.static.z-dn.net/files/d34/f3f3c41827f7242f3100e9d22513ccbe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EEE5"/>
              </a:clrFrom>
              <a:clrTo>
                <a:srgbClr val="F2EEE5">
                  <a:alpha val="0"/>
                </a:srgbClr>
              </a:clrTo>
            </a:clrChange>
          </a:blip>
          <a:srcRect l="17505" t="10610" r="15170" b="8721"/>
          <a:stretch>
            <a:fillRect/>
          </a:stretch>
        </p:blipFill>
        <p:spPr bwMode="auto">
          <a:xfrm>
            <a:off x="6732240" y="3429000"/>
            <a:ext cx="1946162" cy="288032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6919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8640960" cy="3618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По страницам </a:t>
            </a: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рассказа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– 25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Что напугало мальчика в лесу ночью?</a:t>
            </a:r>
            <a:b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</a:br>
            <a:endParaRPr lang="ru-RU" sz="48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780928"/>
            <a:ext cx="67070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Огромные корни дерева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ru.static.z-dn.net/files/d34/f3f3c41827f7242f3100e9d22513ccbe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EEE5"/>
              </a:clrFrom>
              <a:clrTo>
                <a:srgbClr val="F2EEE5">
                  <a:alpha val="0"/>
                </a:srgbClr>
              </a:clrTo>
            </a:clrChange>
          </a:blip>
          <a:srcRect l="17505" t="10610" r="15170" b="8721"/>
          <a:stretch>
            <a:fillRect/>
          </a:stretch>
        </p:blipFill>
        <p:spPr bwMode="auto">
          <a:xfrm>
            <a:off x="6660232" y="3658091"/>
            <a:ext cx="1946162" cy="288032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6919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8640960" cy="2768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По страницам </a:t>
            </a: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рассказа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– 30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Чем </a:t>
            </a:r>
            <a:r>
              <a:rPr lang="ru-RU" sz="4800" b="1" dirty="0" err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Васютка</a:t>
            </a:r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привлёк внимание матросов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катера?</a:t>
            </a:r>
            <a:endParaRPr lang="ru-RU" sz="48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3704258"/>
            <a:ext cx="6707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Выстрелом из ружья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ru.static.z-dn.net/files/d34/f3f3c41827f7242f3100e9d22513ccbe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EEE5"/>
              </a:clrFrom>
              <a:clrTo>
                <a:srgbClr val="F2EEE5">
                  <a:alpha val="0"/>
                </a:srgbClr>
              </a:clrTo>
            </a:clrChange>
          </a:blip>
          <a:srcRect l="17505" t="10610" r="15170" b="8721"/>
          <a:stretch>
            <a:fillRect/>
          </a:stretch>
        </p:blipFill>
        <p:spPr bwMode="auto">
          <a:xfrm>
            <a:off x="7225239" y="3429000"/>
            <a:ext cx="1946162" cy="288032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6919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8640960" cy="2768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По страницам </a:t>
            </a: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рассказа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– 35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Какая находка на озере удивила мальчика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ru-RU" sz="48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3704258"/>
            <a:ext cx="6707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Речная рыба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ru.static.z-dn.net/files/d34/f3f3c41827f7242f3100e9d22513ccbe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EEE5"/>
              </a:clrFrom>
              <a:clrTo>
                <a:srgbClr val="F2EEE5">
                  <a:alpha val="0"/>
                </a:srgbClr>
              </a:clrTo>
            </a:clrChange>
          </a:blip>
          <a:srcRect l="17505" t="10610" r="15170" b="8721"/>
          <a:stretch>
            <a:fillRect/>
          </a:stretch>
        </p:blipFill>
        <p:spPr bwMode="auto">
          <a:xfrm>
            <a:off x="6849629" y="3459536"/>
            <a:ext cx="1946162" cy="288032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2776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300" b="1" dirty="0" err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Физминутка</a:t>
            </a:r>
            <a:r>
              <a:rPr lang="ru-RU" sz="43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5892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Встали,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посмотрели </a:t>
            </a:r>
            <a:r>
              <a:rPr lang="ru-RU" dirty="0"/>
              <a:t>по сторонам,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поикали </a:t>
            </a:r>
            <a:r>
              <a:rPr lang="ru-RU" dirty="0"/>
              <a:t>глухаря,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постреляли </a:t>
            </a:r>
            <a:r>
              <a:rPr lang="ru-RU" dirty="0"/>
              <a:t>глухаря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r>
              <a:rPr lang="ru-RU" dirty="0" smtClean="0"/>
              <a:t>потянулись </a:t>
            </a:r>
            <a:r>
              <a:rPr lang="ru-RU" dirty="0"/>
              <a:t>за шишками,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потрясли </a:t>
            </a:r>
            <a:r>
              <a:rPr lang="ru-RU" dirty="0"/>
              <a:t>дерево,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присели </a:t>
            </a:r>
            <a:r>
              <a:rPr lang="ru-RU" dirty="0"/>
              <a:t>на корточки,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собрали </a:t>
            </a:r>
            <a:r>
              <a:rPr lang="ru-RU" dirty="0"/>
              <a:t>шишки,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встали</a:t>
            </a:r>
            <a:r>
              <a:rPr lang="ru-RU" dirty="0"/>
              <a:t>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прогнали </a:t>
            </a:r>
            <a:r>
              <a:rPr lang="ru-RU" dirty="0"/>
              <a:t>комаров,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улыбнулись </a:t>
            </a:r>
            <a:r>
              <a:rPr lang="ru-RU" dirty="0"/>
              <a:t>друг другу,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сели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7956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908720"/>
            <a:ext cx="820891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3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2 </a:t>
            </a:r>
            <a:r>
              <a:rPr lang="ru-RU" sz="43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тур.</a:t>
            </a:r>
            <a:br>
              <a:rPr lang="ru-RU" sz="43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43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Путешествие </a:t>
            </a:r>
            <a:r>
              <a:rPr lang="ru-RU" sz="4300" b="1" dirty="0" err="1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Васютки</a:t>
            </a:r>
            <a:endParaRPr lang="ru-RU" sz="43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43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За правильный ответ каждая команда получает по 10 баллов</a:t>
            </a:r>
          </a:p>
        </p:txBody>
      </p:sp>
    </p:spTree>
    <p:extLst>
      <p:ext uri="{BB962C8B-B14F-4D97-AF65-F5344CB8AC3E}">
        <p14:creationId xmlns:p14="http://schemas.microsoft.com/office/powerpoint/2010/main" val="182524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8640960" cy="2768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Путешествие </a:t>
            </a:r>
            <a:r>
              <a:rPr lang="ru-RU" sz="4800" dirty="0" err="1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Васютки</a:t>
            </a: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 </a:t>
            </a:r>
            <a:endParaRPr lang="ru-RU" sz="4800" b="1" dirty="0" smtClean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1. Когда </a:t>
            </a:r>
            <a:r>
              <a:rPr lang="ru-RU" sz="4800" b="1" dirty="0" err="1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Васютка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понял, что заблудился?</a:t>
            </a:r>
            <a:endParaRPr lang="ru-RU" sz="48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3" y="3501008"/>
            <a:ext cx="47525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потерял </a:t>
            </a:r>
            <a:r>
              <a:rPr lang="ru-RU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затеси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DM\Desktop\НОВОЕ МОИ ДОКУМЕНТЫ\ВСЕ МОЕ ПО ПРОФ,ДЕЯТ\Инновационно-экспериментальная деятельность\Открытые уроки и мероприятия\Открытый урок Васюткино озеро\vasutkino-ozero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t="21760" r="34055" b="5181"/>
          <a:stretch/>
        </p:blipFill>
        <p:spPr bwMode="auto">
          <a:xfrm>
            <a:off x="755576" y="2996952"/>
            <a:ext cx="2163642" cy="256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30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692696"/>
            <a:ext cx="4834880" cy="452596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4800" b="1" dirty="0" err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Микаэ́л</a:t>
            </a:r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Лазаревич </a:t>
            </a:r>
            <a:r>
              <a:rPr lang="ru-RU" sz="4800" b="1" dirty="0" err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Налбандя́н</a:t>
            </a:r>
            <a:r>
              <a:rPr lang="ru-RU" sz="48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 </a:t>
            </a:r>
          </a:p>
          <a:p>
            <a:pPr marL="0" indent="0" algn="ctr">
              <a:buNone/>
            </a:pPr>
            <a:r>
              <a:rPr lang="ru-RU" sz="48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(1829-1866)</a:t>
            </a:r>
          </a:p>
          <a:p>
            <a:pPr marL="0" indent="0" algn="ctr">
              <a:buNone/>
            </a:pP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армянский</a:t>
            </a:r>
            <a:r>
              <a:rPr lang="ru-RU" sz="48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писатель, </a:t>
            </a:r>
            <a:r>
              <a:rPr lang="ru-RU" sz="48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поэт, литературовед, критик, публицист</a:t>
            </a: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, философ.</a:t>
            </a:r>
            <a:endParaRPr lang="ru-RU" dirty="0"/>
          </a:p>
        </p:txBody>
      </p:sp>
      <p:pic>
        <p:nvPicPr>
          <p:cNvPr id="7170" name="Picture 2" descr="C:\Users\ADM\Desktop\НОВОЕ МОИ ДОКУМЕНТЫ\ВСЕ МОЕ ПО ПРОФ,ДЕЯТ\Инновационно-экспериментальная деятельность\Открытые уроки и мероприятия\Открытый урок Васюткино озеро\Nalbandjan_Micha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0" y="764704"/>
            <a:ext cx="3380634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1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8640960" cy="2897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Путешествие </a:t>
            </a:r>
            <a:r>
              <a:rPr lang="ru-RU" sz="4800" dirty="0" err="1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Васютки</a:t>
            </a: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 </a:t>
            </a:r>
            <a:endParaRPr lang="ru-RU" sz="4800" b="1" dirty="0" smtClean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2. Что нашел </a:t>
            </a:r>
            <a:r>
              <a:rPr lang="ru-RU" sz="4800" b="1" dirty="0" err="1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Васютка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на второй день?</a:t>
            </a:r>
            <a:endParaRPr lang="ru-RU" sz="48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65606" y="3399383"/>
            <a:ext cx="6707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DM\Desktop\НОВОЕ МОИ ДОКУМЕНТЫ\ВСЕ МОЕ ПО ПРОФ,ДЕЯТ\Инновационно-экспериментальная деятельность\Открытые уроки и мероприятия\Открытый урок Васюткино озеро\vasutkino-ozero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t="21760" r="34055" b="5181"/>
          <a:stretch/>
        </p:blipFill>
        <p:spPr bwMode="auto">
          <a:xfrm>
            <a:off x="899592" y="3212975"/>
            <a:ext cx="2448272" cy="290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8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8640960" cy="2897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Путешествие </a:t>
            </a:r>
            <a:r>
              <a:rPr lang="ru-RU" sz="4800" dirty="0" err="1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Васютки</a:t>
            </a: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 </a:t>
            </a:r>
            <a:endParaRPr lang="ru-RU" sz="4800" b="1" dirty="0" smtClean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3. Что нашел мальчик у озера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на третий день?</a:t>
            </a:r>
            <a:endParaRPr lang="ru-RU" sz="48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85386" y="3389124"/>
            <a:ext cx="67070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Вытекающую из озера речку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DM\Desktop\НОВОЕ МОИ ДОКУМЕНТЫ\ВСЕ МОЕ ПО ПРОФ,ДЕЯТ\Инновационно-экспериментальная деятельность\Открытые уроки и мероприятия\Открытый урок Васюткино озеро\vasutkino-ozero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t="21760" r="34055" b="5181"/>
          <a:stretch/>
        </p:blipFill>
        <p:spPr bwMode="auto">
          <a:xfrm>
            <a:off x="532883" y="3321406"/>
            <a:ext cx="2163642" cy="256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8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8640960" cy="2768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Путешествие </a:t>
            </a:r>
            <a:r>
              <a:rPr lang="ru-RU" sz="4800" dirty="0" err="1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Васютки</a:t>
            </a: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 </a:t>
            </a:r>
            <a:endParaRPr lang="ru-RU" sz="4800" b="1" dirty="0" smtClean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4. Что увидел </a:t>
            </a:r>
            <a:r>
              <a:rPr lang="ru-RU" sz="4800" b="1" dirty="0" err="1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Васютка</a:t>
            </a:r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на четвертый день?</a:t>
            </a:r>
            <a:endParaRPr lang="ru-RU" sz="48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3645024"/>
            <a:ext cx="57709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Теплоход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DM\Desktop\НОВОЕ МОИ ДОКУМЕНТЫ\ВСЕ МОЕ ПО ПРОФ,ДЕЯТ\Инновационно-экспериментальная деятельность\Открытые уроки и мероприятия\Открытый урок Васюткино озеро\vasutkino-ozero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t="21760" r="34055" b="5181"/>
          <a:stretch/>
        </p:blipFill>
        <p:spPr bwMode="auto">
          <a:xfrm>
            <a:off x="1115616" y="3030883"/>
            <a:ext cx="2593989" cy="307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54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8640960" cy="1919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Путешествие </a:t>
            </a:r>
            <a:r>
              <a:rPr lang="ru-RU" sz="4800" dirty="0" err="1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Васютки</a:t>
            </a: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 </a:t>
            </a:r>
            <a:endParaRPr lang="ru-RU" sz="4800" b="1" dirty="0" smtClean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5. Кто спас </a:t>
            </a:r>
            <a:r>
              <a:rPr lang="ru-RU" sz="4800" b="1" dirty="0" err="1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Васютку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ru-RU" sz="48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3645024"/>
            <a:ext cx="57709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Рыбаки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DM\Desktop\НОВОЕ МОИ ДОКУМЕНТЫ\ВСЕ МОЕ ПО ПРОФ,ДЕЯТ\Инновационно-экспериментальная деятельность\Открытые уроки и мероприятия\Открытый урок Васюткино озеро\vasutkino-ozero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t="21760" r="34055" b="5181"/>
          <a:stretch/>
        </p:blipFill>
        <p:spPr bwMode="auto">
          <a:xfrm>
            <a:off x="899592" y="2780928"/>
            <a:ext cx="2665997" cy="316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47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451"/>
            <a:ext cx="6984776" cy="533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83568" y="5373216"/>
            <a:ext cx="8229600" cy="1396752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Тайга… Тайга… Без конца и края тянулась она во все стороны, молчаливая, равнодушная. С высоты она казалась огромным темным морем.</a:t>
            </a:r>
          </a:p>
        </p:txBody>
      </p:sp>
    </p:spTree>
    <p:extLst>
      <p:ext uri="{BB962C8B-B14F-4D97-AF65-F5344CB8AC3E}">
        <p14:creationId xmlns:p14="http://schemas.microsoft.com/office/powerpoint/2010/main" val="173060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538" y="764704"/>
            <a:ext cx="8229600" cy="5649491"/>
          </a:xfrm>
        </p:spPr>
        <p:txBody>
          <a:bodyPr/>
          <a:lstStyle/>
          <a:p>
            <a:r>
              <a:rPr lang="ru-RU" dirty="0"/>
              <a:t> Та-ак… Почти голая сторона у ели — значит, в ту сторону север, а где ветвей больше — юг.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28" y="2348880"/>
            <a:ext cx="842294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54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</a:t>
            </a:r>
            <a:r>
              <a:rPr lang="ru-RU" dirty="0" smtClean="0"/>
              <a:t>ыба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 descr="http://katyaburg.ru/sites/default/files/pictures/ribalka_ohota/lovlya_ersha_po_pervomu_ldu_video_foto_2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5720" y="1500174"/>
            <a:ext cx="2786082" cy="185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28" name="Picture 4" descr="http://www.fishing.ru.com/uploads/posts/2012-07/1341215940_1316334600_33.jpg"/>
          <p:cNvPicPr>
            <a:picLocks noChangeAspect="1" noChangeArrowheads="1"/>
          </p:cNvPicPr>
          <p:nvPr/>
        </p:nvPicPr>
        <p:blipFill>
          <a:blip r:embed="rId3" cstate="print"/>
          <a:srcRect l="14091" r="19480"/>
          <a:stretch>
            <a:fillRect/>
          </a:stretch>
        </p:blipFill>
        <p:spPr bwMode="auto">
          <a:xfrm>
            <a:off x="3286115" y="1500174"/>
            <a:ext cx="2270147" cy="185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30" name="Picture 6" descr="http://fishingday.org/wp-content/uploads/2015/05/25.jpg"/>
          <p:cNvPicPr>
            <a:picLocks noChangeAspect="1" noChangeArrowheads="1"/>
          </p:cNvPicPr>
          <p:nvPr/>
        </p:nvPicPr>
        <p:blipFill>
          <a:blip r:embed="rId4" cstate="print"/>
          <a:srcRect l="7836" t="5875" b="7963"/>
          <a:stretch>
            <a:fillRect/>
          </a:stretch>
        </p:blipFill>
        <p:spPr bwMode="auto">
          <a:xfrm>
            <a:off x="142334" y="3857628"/>
            <a:ext cx="4143914" cy="2214578"/>
          </a:xfrm>
          <a:prstGeom prst="rect">
            <a:avLst/>
          </a:prstGeom>
          <a:noFill/>
        </p:spPr>
      </p:pic>
      <p:pic>
        <p:nvPicPr>
          <p:cNvPr id="26634" name="Picture 10" descr="http://baikalfishing.ru/uploads/posts/2011-01/1296277358_coregonus20oxyrinchus2000005.jpg"/>
          <p:cNvPicPr>
            <a:picLocks noChangeAspect="1" noChangeArrowheads="1"/>
          </p:cNvPicPr>
          <p:nvPr/>
        </p:nvPicPr>
        <p:blipFill>
          <a:blip r:embed="rId5" cstate="print"/>
          <a:srcRect t="6250" b="7812"/>
          <a:stretch>
            <a:fillRect/>
          </a:stretch>
        </p:blipFill>
        <p:spPr bwMode="auto">
          <a:xfrm>
            <a:off x="4572000" y="3857628"/>
            <a:ext cx="3435927" cy="2214578"/>
          </a:xfrm>
          <a:prstGeom prst="rect">
            <a:avLst/>
          </a:prstGeom>
          <a:noFill/>
        </p:spPr>
      </p:pic>
      <p:pic>
        <p:nvPicPr>
          <p:cNvPr id="26636" name="Picture 12" descr="http://plotka.ru/wp-content/uploads/2013/08/osetr-3.jpg"/>
          <p:cNvPicPr>
            <a:picLocks noChangeAspect="1" noChangeArrowheads="1"/>
          </p:cNvPicPr>
          <p:nvPr/>
        </p:nvPicPr>
        <p:blipFill>
          <a:blip r:embed="rId6" cstate="print"/>
          <a:srcRect t="20313" r="14453" b="15624"/>
          <a:stretch>
            <a:fillRect/>
          </a:stretch>
        </p:blipFill>
        <p:spPr bwMode="auto">
          <a:xfrm>
            <a:off x="5715008" y="1500174"/>
            <a:ext cx="3307056" cy="18573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929058" y="335756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пескарь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85852" y="3345420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ёрш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12" y="335756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Сибирский осётр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43042" y="606006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стерлядь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0760" y="6072206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омуль</a:t>
            </a:r>
          </a:p>
        </p:txBody>
      </p:sp>
      <p:pic>
        <p:nvPicPr>
          <p:cNvPr id="26645" name="Picture 21"/>
          <p:cNvPicPr>
            <a:picLocks noChangeAspect="1" noChangeArrowheads="1"/>
          </p:cNvPicPr>
          <p:nvPr/>
        </p:nvPicPr>
        <p:blipFill>
          <a:blip r:embed="rId7" cstate="print"/>
          <a:srcRect l="14219" t="7143" r="5207"/>
          <a:stretch>
            <a:fillRect/>
          </a:stretch>
        </p:blipFill>
        <p:spPr bwMode="auto">
          <a:xfrm>
            <a:off x="5715008" y="1500174"/>
            <a:ext cx="121444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8879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6116" cy="685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2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0188961"/>
              </p:ext>
            </p:extLst>
          </p:nvPr>
        </p:nvGraphicFramePr>
        <p:xfrm>
          <a:off x="576347" y="2060848"/>
          <a:ext cx="8229600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kern="1200" dirty="0" smtClean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" action="ppaction://hlinksldjump"/>
                        </a:rPr>
                        <a:t>10</a:t>
                      </a:r>
                      <a:endParaRPr lang="ru-RU" sz="4000" b="1" kern="1200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kern="1200" dirty="0" smtClean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 action="ppaction://hlinksldjump"/>
                        </a:rPr>
                        <a:t>20</a:t>
                      </a:r>
                      <a:endParaRPr lang="ru-RU" sz="4000" b="1" kern="1200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kern="1200" dirty="0" smtClean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 action="ppaction://hlinksldjump"/>
                        </a:rPr>
                        <a:t>30</a:t>
                      </a:r>
                      <a:endParaRPr lang="ru-RU" sz="4000" b="1" kern="1200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kern="1200" dirty="0" smtClean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5" action="ppaction://hlinksldjump"/>
                        </a:rPr>
                        <a:t>40</a:t>
                      </a:r>
                      <a:endParaRPr lang="ru-RU" sz="4000" b="1" kern="1200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kern="1200" dirty="0" smtClean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6" action="ppaction://hlinksldjump"/>
                        </a:rPr>
                        <a:t>50</a:t>
                      </a:r>
                      <a:endParaRPr lang="ru-RU" sz="4000" b="1" kern="1200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58508" y="200834"/>
            <a:ext cx="820891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3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3 </a:t>
            </a:r>
            <a:r>
              <a:rPr lang="ru-RU" sz="43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тур.</a:t>
            </a:r>
            <a:br>
              <a:rPr lang="ru-RU" sz="43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43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Мир вокруг нас</a:t>
            </a:r>
            <a:endParaRPr lang="ru-RU" sz="43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l="4407" t="10506" r="11095" b="19475"/>
          <a:stretch/>
        </p:blipFill>
        <p:spPr>
          <a:xfrm>
            <a:off x="1907704" y="3257376"/>
            <a:ext cx="4824536" cy="291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5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8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Мир вокруг </a:t>
            </a: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нас -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10</a:t>
            </a:r>
            <a:endParaRPr lang="ru-RU" sz="48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428736"/>
            <a:ext cx="8229600" cy="51435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Что это за птица?</a:t>
            </a:r>
          </a:p>
        </p:txBody>
      </p:sp>
      <p:pic>
        <p:nvPicPr>
          <p:cNvPr id="5" name="Рисунок 4" descr="глухарь.jpg">
            <a:hlinkClick r:id="rId2" action="ppaction://hlinksldjump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51720" y="2420888"/>
            <a:ext cx="5075497" cy="32209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1720" y="5857892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www.youtube.com/watch?v=nRpO0LP2Z68</a:t>
            </a:r>
            <a:endParaRPr lang="ru-RU" dirty="0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325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 descr="C:\Users\ADM\Desktop\НОВОЕ МОИ ДОКУМЕНТЫ\ВСЕ МОЕ ПО ПРОФ,ДЕЯТ\Инновационно-экспериментальная деятельность\Открытые уроки и мероприятия\Открытый урок Васюткино озеро\534953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05580"/>
            <a:ext cx="8382262" cy="545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52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24936" cy="582594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Мир вокруг </a:t>
            </a: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нас -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20</a:t>
            </a:r>
            <a:endParaRPr lang="ru-RU" sz="48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35729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Дайте название рыбы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9180" y="5685868"/>
            <a:ext cx="63367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www.youtube.com/watch?v=yz1nPkGrUn4</a:t>
            </a:r>
            <a:endParaRPr lang="ru-RU" dirty="0" smtClean="0"/>
          </a:p>
          <a:p>
            <a:pPr algn="ctr"/>
            <a:endParaRPr lang="ru-RU" sz="1100" dirty="0"/>
          </a:p>
        </p:txBody>
      </p:sp>
      <p:pic>
        <p:nvPicPr>
          <p:cNvPr id="5123" name="Picture 3" descr="C:\Users\ADM\Desktop\НОВОЕ МОИ ДОКУМЕНТЫ\ВСЕ МОЕ ПО ПРОФ,ДЕЯТ\Инновационно-экспериментальная деятельность\Открытые уроки и мероприятия\Открытый урок Васюткино озеро\Без названия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08312"/>
            <a:ext cx="5775721" cy="30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44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Мир вокруг нас -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30</a:t>
            </a:r>
            <a:endParaRPr lang="ru-RU" sz="48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Что это за птица?</a:t>
            </a:r>
          </a:p>
        </p:txBody>
      </p:sp>
      <p:pic>
        <p:nvPicPr>
          <p:cNvPr id="5" name="Рисунок 4" descr="kedrovka_08.jpg">
            <a:hlinkClick r:id="rId2" action="ppaction://hlinksldjump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85918" y="2570406"/>
            <a:ext cx="5462103" cy="3287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6021288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www.youtube.com/watch?v=2JbH82F_5WM</a:t>
            </a:r>
            <a:endParaRPr lang="ru-RU" dirty="0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164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Мир вокруг нас -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40</a:t>
            </a:r>
            <a:endParaRPr lang="ru-RU" sz="48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Дайте название этой рыбе</a:t>
            </a:r>
          </a:p>
        </p:txBody>
      </p:sp>
      <p:pic>
        <p:nvPicPr>
          <p:cNvPr id="5" name="Рисунок 4" descr="1-8.jpg">
            <a:hlinkClick r:id="rId2" action="ppaction://hlinksldjump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63688" y="2492896"/>
            <a:ext cx="5940425" cy="3286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5877272"/>
            <a:ext cx="7331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www.youtube.com/watch?v=6uCNmJlzdeE</a:t>
            </a:r>
            <a:endParaRPr lang="ru-RU" dirty="0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16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Мир вокруг нас -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50</a:t>
            </a:r>
            <a:endParaRPr lang="ru-RU" sz="48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Как называется порода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уток</a:t>
            </a:r>
            <a:endParaRPr lang="ru-RU" sz="48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5892139"/>
            <a:ext cx="48609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www.youtube.com/watch?v=6FJogW7-lzU</a:t>
            </a:r>
            <a:endParaRPr lang="ru-RU" dirty="0" smtClean="0"/>
          </a:p>
          <a:p>
            <a:endParaRPr lang="ru-RU" sz="3600" dirty="0"/>
          </a:p>
        </p:txBody>
      </p:sp>
      <p:pic>
        <p:nvPicPr>
          <p:cNvPr id="4098" name="Picture 2" descr="C:\Users\ADM\Desktop\НОВОЕ МОИ ДОКУМЕНТЫ\ВСЕ МОЕ ПО ПРОФ,ДЕЯТ\Инновационно-экспериментальная деятельность\Открытые уроки и мероприятия\Открытый урок Васюткино озеро\gavia-immer_08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115" y="2276872"/>
            <a:ext cx="5258236" cy="349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3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1520" y="332656"/>
            <a:ext cx="4244280" cy="5793507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На районной карте появилось еще одно голубое пятнышко, с ноготь величиной, под словами: «</a:t>
            </a:r>
            <a:r>
              <a:rPr lang="ru-RU" dirty="0" err="1"/>
              <a:t>Васюткино</a:t>
            </a:r>
            <a:r>
              <a:rPr lang="ru-RU" dirty="0"/>
              <a:t> оз.». На краевой карте это пятнышко всего с булавочную головку, уже без названия. На карте же нашей страны озеро это сумеет найти разве сам </a:t>
            </a:r>
            <a:r>
              <a:rPr lang="ru-RU" dirty="0" err="1"/>
              <a:t>Васютка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Может, видели вы на физической карте в низовьях Енисея пятнышки, будто небрежный ученик брызнул с пера голубыми чернилами? Вот где-то среди этих </a:t>
            </a:r>
            <a:r>
              <a:rPr lang="ru-RU" dirty="0" err="1"/>
              <a:t>кляксочек</a:t>
            </a:r>
            <a:r>
              <a:rPr lang="ru-RU" dirty="0"/>
              <a:t> и есть та, которую именуют Васюткиным озером.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442849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17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2855812"/>
              </p:ext>
            </p:extLst>
          </p:nvPr>
        </p:nvGraphicFramePr>
        <p:xfrm>
          <a:off x="576347" y="2060848"/>
          <a:ext cx="8229600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kern="1200" dirty="0" smtClean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" action="ppaction://hlinksldjump"/>
                        </a:rPr>
                        <a:t>10</a:t>
                      </a:r>
                      <a:endParaRPr lang="ru-RU" sz="4000" b="1" kern="1200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kern="1200" dirty="0" smtClean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 action="ppaction://hlinksldjump"/>
                        </a:rPr>
                        <a:t>20</a:t>
                      </a:r>
                      <a:endParaRPr lang="ru-RU" sz="4000" b="1" kern="1200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kern="1200" dirty="0" smtClean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 action="ppaction://hlinksldjump"/>
                        </a:rPr>
                        <a:t>30</a:t>
                      </a:r>
                      <a:endParaRPr lang="ru-RU" sz="4000" b="1" kern="1200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kern="1200" dirty="0" smtClean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5" action="ppaction://hlinksldjump"/>
                        </a:rPr>
                        <a:t>40</a:t>
                      </a:r>
                      <a:endParaRPr lang="ru-RU" sz="4000" b="1" kern="1200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kern="1200" dirty="0" smtClean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6" action="ppaction://hlinksldjump"/>
                        </a:rPr>
                        <a:t>50</a:t>
                      </a:r>
                      <a:endParaRPr lang="ru-RU" sz="4000" b="1" kern="1200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58508" y="200834"/>
            <a:ext cx="820891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3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4</a:t>
            </a:r>
            <a:r>
              <a:rPr lang="ru-RU" sz="43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43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тур.</a:t>
            </a:r>
            <a:br>
              <a:rPr lang="ru-RU" sz="43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43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Законы тайги</a:t>
            </a:r>
            <a:endParaRPr lang="ru-RU" sz="43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6" name="Picture 2" descr="C:\Users\ADM\Desktop\НОВОЕ МОИ ДОКУМЕНТЫ\ВСЕ МОЕ ПО ПРОФ,ДЕЯТ\Инновационно-экспериментальная деятельность\Открытые уроки и мероприятия\Открытый урок Васюткино озеро\23.jpe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611" y="3429000"/>
            <a:ext cx="4559357" cy="253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4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8640960" cy="2547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Законы тайги -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10</a:t>
            </a:r>
          </a:p>
          <a:p>
            <a:pPr algn="ctr"/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О чем говорит старинный порядок, когда идёшь в лес?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1142" y="2924944"/>
            <a:ext cx="3960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Идёшь в лес – бери еду и спички!</a:t>
            </a:r>
          </a:p>
        </p:txBody>
      </p:sp>
      <p:pic>
        <p:nvPicPr>
          <p:cNvPr id="3074" name="Picture 2" descr="C:\Users\ADM\Desktop\НОВОЕ МОИ ДОКУМЕНТЫ\ВСЕ МОЕ ПО ПРОФ,ДЕЯТ\Инновационно-экспериментальная деятельность\Открытые уроки и мероприятия\Открытый урок Васюткино озеро\23.jpe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90" y="3212976"/>
            <a:ext cx="4559357" cy="253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87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8640960" cy="873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Законы тайги -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20</a:t>
            </a: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4800" b="1" dirty="0" smtClean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846" y="3848274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Проточное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\Desktop\НОВОЕ МОИ ДОКУМЕНТЫ\ВСЕ МОЕ ПО ПРОФ,ДЕЯТ\Инновационно-экспериментальная деятельность\Открытые уроки и мероприятия\Открытый урок Васюткино озеро\23.jpe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90" y="3212976"/>
            <a:ext cx="4559357" cy="253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920809"/>
            <a:ext cx="83384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Если в озере есть движение воды, значит, оно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…</a:t>
            </a:r>
            <a:endParaRPr lang="ru-RU" sz="48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32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8640960" cy="873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Законы тайги -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30</a:t>
            </a: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4800" b="1" dirty="0" smtClean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0968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месте костра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\Desktop\НОВОЕ МОИ ДОКУМЕНТЫ\ВСЕ МОЕ ПО ПРОФ,ДЕЯТ\Инновационно-экспериментальная деятельность\Открытые уроки и мероприятия\Открытый урок Васюткино озеро\23.jpe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90" y="3501008"/>
            <a:ext cx="4559357" cy="253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9063" y="902384"/>
            <a:ext cx="82663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Если приходится заночевать в тайге, то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где теплее спать?</a:t>
            </a:r>
            <a:endParaRPr lang="ru-RU" sz="4800" b="1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07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8640960" cy="873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Законы тайги -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40</a:t>
            </a: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4800" b="1" dirty="0" smtClean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789040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Наличия водоема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\Desktop\НОВОЕ МОИ ДОКУМЕНТЫ\ВСЕ МОЕ ПО ПРОФ,ДЕЯТ\Инновационно-экспериментальная деятельность\Открытые уроки и мероприятия\Открытый урок Васюткино озеро\23.jpe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28806"/>
            <a:ext cx="4559357" cy="253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9063" y="902384"/>
            <a:ext cx="82663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Полоска лиственного леса среди хвойных деревьев в тайге признак чего?</a:t>
            </a:r>
          </a:p>
        </p:txBody>
      </p:sp>
    </p:spTree>
    <p:extLst>
      <p:ext uri="{BB962C8B-B14F-4D97-AF65-F5344CB8AC3E}">
        <p14:creationId xmlns:p14="http://schemas.microsoft.com/office/powerpoint/2010/main" val="216841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www.vlboard.org/tayga.jpg"/>
          <p:cNvPicPr>
            <a:picLocks noChangeAspect="1" noChangeArrowheads="1"/>
          </p:cNvPicPr>
          <p:nvPr/>
        </p:nvPicPr>
        <p:blipFill>
          <a:blip r:embed="rId3" cstate="print"/>
          <a:srcRect r="10127"/>
          <a:stretch>
            <a:fillRect/>
          </a:stretch>
        </p:blipFill>
        <p:spPr bwMode="auto">
          <a:xfrm>
            <a:off x="0" y="0"/>
            <a:ext cx="5072066" cy="3762381"/>
          </a:xfrm>
          <a:prstGeom prst="rect">
            <a:avLst/>
          </a:prstGeom>
          <a:noFill/>
        </p:spPr>
      </p:pic>
      <p:pic>
        <p:nvPicPr>
          <p:cNvPr id="1028" name="Picture 4" descr="http://fotoham.ru/img/picture/Oct/12/2faf92c9ca9c80771a0f92042bcf88d8/5.jpg"/>
          <p:cNvPicPr>
            <a:picLocks noChangeAspect="1" noChangeArrowheads="1"/>
          </p:cNvPicPr>
          <p:nvPr/>
        </p:nvPicPr>
        <p:blipFill>
          <a:blip r:embed="rId4" cstate="print"/>
          <a:srcRect l="13068" r="6392"/>
          <a:stretch>
            <a:fillRect/>
          </a:stretch>
        </p:blipFill>
        <p:spPr bwMode="auto">
          <a:xfrm>
            <a:off x="-32" y="3714751"/>
            <a:ext cx="4500594" cy="3143249"/>
          </a:xfrm>
          <a:prstGeom prst="rect">
            <a:avLst/>
          </a:prstGeom>
          <a:noFill/>
        </p:spPr>
      </p:pic>
      <p:pic>
        <p:nvPicPr>
          <p:cNvPr id="1030" name="Picture 6" descr="http://strana.ru/media/images/original/original21208184.jpg"/>
          <p:cNvPicPr>
            <a:picLocks noChangeAspect="1" noChangeArrowheads="1"/>
          </p:cNvPicPr>
          <p:nvPr/>
        </p:nvPicPr>
        <p:blipFill>
          <a:blip r:embed="rId5" cstate="print"/>
          <a:srcRect l="19695" r="7493" b="362"/>
          <a:stretch>
            <a:fillRect/>
          </a:stretch>
        </p:blipFill>
        <p:spPr bwMode="auto">
          <a:xfrm>
            <a:off x="5072066" y="0"/>
            <a:ext cx="4071934" cy="3714752"/>
          </a:xfrm>
          <a:prstGeom prst="rect">
            <a:avLst/>
          </a:prstGeom>
          <a:noFill/>
        </p:spPr>
      </p:pic>
      <p:pic>
        <p:nvPicPr>
          <p:cNvPr id="1032" name="Picture 8" descr="http://pagetravel.ru/russia/36048_sho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3698284"/>
            <a:ext cx="4786314" cy="315971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121344" y="2786058"/>
            <a:ext cx="1980029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Тайга</a:t>
            </a:r>
          </a:p>
        </p:txBody>
      </p:sp>
    </p:spTree>
    <p:extLst>
      <p:ext uri="{BB962C8B-B14F-4D97-AF65-F5344CB8AC3E}">
        <p14:creationId xmlns:p14="http://schemas.microsoft.com/office/powerpoint/2010/main" val="1520649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8640960" cy="3286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Законы тайги - </a:t>
            </a: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50</a:t>
            </a:r>
          </a:p>
          <a:p>
            <a:pPr algn="ctr"/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Если почти голая сторона у ели – значит, в ту сторону…., а где ветвей больше -….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6150" y="4149080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Север, юг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\Desktop\НОВОЕ МОИ ДОКУМЕНТЫ\ВСЕ МОЕ ПО ПРОФ,ДЕЯТ\Инновационно-экспериментальная деятельность\Открытые уроки и мероприятия\Открытый урок Васюткино озеро\23.jpe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90" y="3501008"/>
            <a:ext cx="4559357" cy="253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66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\Pictures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63" y="-596816"/>
            <a:ext cx="10982326" cy="802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130425"/>
            <a:ext cx="8820472" cy="1470025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 </a:t>
            </a:r>
            <a:r>
              <a:rPr lang="ru-RU" sz="6000" b="1" dirty="0"/>
              <a:t>“Пути не открываются перед теми, </a:t>
            </a:r>
            <a:r>
              <a:rPr lang="ru-RU" sz="6000" b="1" dirty="0" smtClean="0"/>
              <a:t>кто </a:t>
            </a:r>
            <a:r>
              <a:rPr lang="ru-RU" sz="6000" b="1" dirty="0"/>
              <a:t>не борется</a:t>
            </a:r>
            <a:r>
              <a:rPr lang="ru-RU" sz="6000" b="1" dirty="0" smtClean="0"/>
              <a:t>”</a:t>
            </a:r>
            <a:r>
              <a:rPr lang="ru-RU" sz="6000" b="1" dirty="0"/>
              <a:t> </a:t>
            </a:r>
            <a:br>
              <a:rPr lang="ru-RU" sz="6000" b="1" dirty="0"/>
            </a:b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4077072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4000" b="1" dirty="0" smtClean="0">
                <a:solidFill>
                  <a:schemeClr val="tx1"/>
                </a:solidFill>
              </a:rPr>
              <a:t>Лу Синь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9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373932"/>
            <a:ext cx="5050904" cy="57913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41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Лу Синь</a:t>
            </a:r>
            <a:r>
              <a:rPr lang="ru-RU" sz="41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vi-VN" sz="41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настоящее имя Чжоу Шужэ́нь</a:t>
            </a:r>
            <a:r>
              <a:rPr lang="ru-RU" sz="41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) </a:t>
            </a:r>
          </a:p>
          <a:p>
            <a:pPr marL="0" indent="0" algn="ctr">
              <a:buNone/>
            </a:pPr>
            <a:r>
              <a:rPr lang="vi-VN" sz="40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1881 — 1936</a:t>
            </a:r>
            <a:endParaRPr lang="ru-RU" sz="4000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китайский </a:t>
            </a:r>
            <a:r>
              <a:rPr lang="ru-RU" sz="36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писатель, с</a:t>
            </a:r>
            <a:r>
              <a:rPr lang="vi-VN" sz="36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читается основоположником современной</a:t>
            </a:r>
            <a:r>
              <a:rPr lang="ru-RU" sz="36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китайской </a:t>
            </a:r>
            <a:r>
              <a:rPr lang="ru-RU" sz="36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литературы</a:t>
            </a:r>
            <a:endParaRPr lang="ru-RU" sz="4000" dirty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1266" name="Picture 2" descr="C:\Users\ADM\Desktop\НОВОЕ МОИ ДОКУМЕНТЫ\ВСЕ МОЕ ПО ПРОФ,ДЕЯТ\Инновационно-экспериментальная деятельность\Открытые уроки и мероприятия\Открытый урок Васюткино озеро\800px-LuXun1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168352" cy="422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" y="332656"/>
            <a:ext cx="8507288" cy="5832648"/>
          </a:xfrm>
        </p:spPr>
        <p:txBody>
          <a:bodyPr/>
          <a:lstStyle/>
          <a:p>
            <a:r>
              <a:rPr lang="ru-RU" sz="40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Природа - </a:t>
            </a:r>
            <a:r>
              <a:rPr lang="ru-RU" sz="40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мудрый………….. </a:t>
            </a:r>
          </a:p>
          <a:p>
            <a:pPr marL="0" indent="0">
              <a:buNone/>
            </a:pPr>
            <a:r>
              <a:rPr lang="ru-RU" sz="40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  иногда</a:t>
            </a:r>
            <a:r>
              <a:rPr lang="ru-RU" sz="40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 …...</a:t>
            </a:r>
          </a:p>
          <a:p>
            <a:r>
              <a:rPr lang="ru-RU" sz="40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Она ……… </a:t>
            </a:r>
            <a:r>
              <a:rPr lang="ru-RU" sz="40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…….за </a:t>
            </a:r>
            <a:r>
              <a:rPr lang="ru-RU" sz="40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легкомыслие и эгоизм, за пренебрежение законами и традициями.</a:t>
            </a:r>
          </a:p>
          <a:p>
            <a:r>
              <a:rPr lang="ru-RU" sz="40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Она же и </a:t>
            </a:r>
            <a:r>
              <a:rPr lang="ru-RU" sz="40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…….. .. ., помогает </a:t>
            </a:r>
            <a:r>
              <a:rPr lang="ru-RU" sz="40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людям выбраться из тайги, </a:t>
            </a:r>
            <a:r>
              <a:rPr lang="ru-RU" sz="40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… …</a:t>
            </a:r>
          </a:p>
          <a:p>
            <a:pPr marL="0" indent="0">
              <a:buNone/>
            </a:pPr>
            <a:r>
              <a:rPr lang="ru-RU" sz="40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4000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  человеку </a:t>
            </a:r>
            <a:r>
              <a:rPr lang="ru-RU" sz="4000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верный путь.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548680"/>
            <a:ext cx="3672408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н</a:t>
            </a:r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аставник, друг</a:t>
            </a:r>
            <a:endParaRPr lang="ru-RU"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1196752"/>
            <a:ext cx="1944216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судья</a:t>
            </a:r>
            <a:endParaRPr lang="ru-RU"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1916832"/>
            <a:ext cx="2808312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наказывает</a:t>
            </a:r>
            <a:endParaRPr lang="ru-RU"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99792" y="3933056"/>
            <a:ext cx="1944216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прощает</a:t>
            </a:r>
            <a:endParaRPr lang="ru-RU"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0072" y="4565137"/>
            <a:ext cx="2952328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указывает</a:t>
            </a:r>
            <a:endParaRPr lang="ru-RU"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666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 descr="C:\Users\ADM\Desktop\НОВОЕ МОИ ДОКУМЕНТЫ\ВСЕ МОЕ ПО ПРОФ,ДЕЯТ\Инновационно-экспериментальная деятельность\Открытые уроки и мероприятия\Открытый урок Васюткино озеро\Снимок яндекс 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2704" r="7678"/>
          <a:stretch/>
        </p:blipFill>
        <p:spPr bwMode="auto">
          <a:xfrm>
            <a:off x="2517732" y="1590804"/>
            <a:ext cx="4183693" cy="381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1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39552" y="1412776"/>
            <a:ext cx="7992888" cy="30151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 smtClean="0">
                <a:solidFill>
                  <a:srgbClr val="0070C0"/>
                </a:solidFill>
              </a:rPr>
              <a:t>МОЛОДЦЫ!!!</a:t>
            </a:r>
            <a:endParaRPr lang="ru-RU" sz="8000" b="1" dirty="0">
              <a:solidFill>
                <a:srgbClr val="0070C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36912"/>
            <a:ext cx="5193903" cy="3895427"/>
          </a:xfrm>
        </p:spPr>
      </p:pic>
    </p:spTree>
    <p:extLst>
      <p:ext uri="{BB962C8B-B14F-4D97-AF65-F5344CB8AC3E}">
        <p14:creationId xmlns:p14="http://schemas.microsoft.com/office/powerpoint/2010/main" val="184147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620688"/>
            <a:ext cx="4762872" cy="5505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Василий</a:t>
            </a:r>
            <a:r>
              <a:rPr lang="ru-RU" dirty="0"/>
              <a:t> -</a:t>
            </a:r>
            <a:r>
              <a:rPr lang="ru-RU" dirty="0" smtClean="0"/>
              <a:t> царский</a:t>
            </a:r>
            <a:r>
              <a:rPr lang="ru-RU" dirty="0"/>
              <a:t>, царственный. В детские годы Василий поражает необыкновенной взрослостью и серьезностью. Спокойный, он не хулиганит, не шумит, вроде бы послушно выслушает, но все равно сделает </a:t>
            </a:r>
            <a:r>
              <a:rPr lang="ru-RU" dirty="0" smtClean="0"/>
              <a:t>по-своему.</a:t>
            </a:r>
            <a:endParaRPr lang="ru-RU" dirty="0"/>
          </a:p>
        </p:txBody>
      </p:sp>
      <p:pic>
        <p:nvPicPr>
          <p:cNvPr id="10242" name="Picture 2" descr="C:\Users\ADM\Desktop\НОВОЕ МОИ ДОКУМЕНТЫ\ВСЕ МОЕ ПО ПРОФ,ДЕЯТ\Инновационно-экспериментальная деятельность\Открытые уроки и мероприятия\Открытый урок Васюткино озеро\img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0" t="2397" r="29967" b="4726"/>
          <a:stretch/>
        </p:blipFill>
        <p:spPr bwMode="auto">
          <a:xfrm>
            <a:off x="467544" y="764704"/>
            <a:ext cx="3383435" cy="460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9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Виктор Петрович Астафьев            </a:t>
            </a:r>
            <a:br>
              <a:rPr lang="ru-RU" b="1" dirty="0" smtClean="0"/>
            </a:br>
            <a:r>
              <a:rPr lang="ru-RU" b="1" dirty="0" smtClean="0"/>
              <a:t>   (1924 – 2001 г.г.)</a:t>
            </a:r>
            <a:endParaRPr lang="ru-RU" b="1" dirty="0"/>
          </a:p>
        </p:txBody>
      </p:sp>
      <p:pic>
        <p:nvPicPr>
          <p:cNvPr id="1026" name="Picture 2" descr="F:\портре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620688"/>
            <a:ext cx="3871536" cy="4525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105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>
                <a:latin typeface="+mj-lt"/>
                <a:ea typeface="+mj-ea"/>
                <a:cs typeface="+mj-cs"/>
              </a:rPr>
              <a:t>«</a:t>
            </a:r>
            <a:r>
              <a:rPr lang="ru-RU" sz="6000" b="1" dirty="0" smtClean="0">
                <a:latin typeface="+mj-lt"/>
                <a:ea typeface="+mj-ea"/>
                <a:cs typeface="+mj-cs"/>
              </a:rPr>
              <a:t>Формирование</a:t>
            </a:r>
          </a:p>
          <a:p>
            <a:pPr marL="0" indent="0" algn="ctr">
              <a:buNone/>
            </a:pPr>
            <a:r>
              <a:rPr lang="ru-RU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6000" b="1" dirty="0">
                <a:latin typeface="+mj-lt"/>
                <a:ea typeface="+mj-ea"/>
                <a:cs typeface="+mj-cs"/>
              </a:rPr>
              <a:t>характера </a:t>
            </a:r>
            <a:r>
              <a:rPr lang="ru-RU" sz="6000" b="1" dirty="0" err="1">
                <a:latin typeface="+mj-lt"/>
                <a:ea typeface="+mj-ea"/>
                <a:cs typeface="+mj-cs"/>
              </a:rPr>
              <a:t>Васютки</a:t>
            </a:r>
            <a:r>
              <a:rPr lang="ru-RU" sz="6000" b="1" dirty="0">
                <a:latin typeface="+mj-lt"/>
                <a:ea typeface="+mj-ea"/>
                <a:cs typeface="+mj-cs"/>
              </a:rPr>
              <a:t>, </a:t>
            </a:r>
            <a:endParaRPr lang="ru-RU" sz="6000" b="1" dirty="0" smtClean="0"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ru-RU" sz="6000" b="1" dirty="0" smtClean="0">
                <a:latin typeface="+mj-lt"/>
                <a:ea typeface="+mj-ea"/>
                <a:cs typeface="+mj-cs"/>
              </a:rPr>
              <a:t>его </a:t>
            </a:r>
            <a:r>
              <a:rPr lang="ru-RU" sz="6000" b="1" dirty="0">
                <a:latin typeface="+mj-lt"/>
                <a:ea typeface="+mj-ea"/>
                <a:cs typeface="+mj-cs"/>
              </a:rPr>
              <a:t>испытание тайгой»</a:t>
            </a:r>
            <a:endParaRPr lang="ru-RU" sz="60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7867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\Pictures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63" y="-581025"/>
            <a:ext cx="10982326" cy="802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16832"/>
            <a:ext cx="8229600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b="1" dirty="0" smtClean="0"/>
              <a:t>«Своя игра»</a:t>
            </a:r>
            <a:br>
              <a:rPr lang="ru-RU" sz="6000" b="1" dirty="0" smtClean="0"/>
            </a:br>
            <a:r>
              <a:rPr lang="ru-RU" sz="4800" dirty="0" smtClean="0"/>
              <a:t>по рассказу В.П. Астафьева </a:t>
            </a:r>
            <a:br>
              <a:rPr lang="ru-RU" sz="4800" dirty="0" smtClean="0"/>
            </a:br>
            <a:r>
              <a:rPr lang="ru-RU" sz="4800" dirty="0" smtClean="0"/>
              <a:t>«</a:t>
            </a:r>
            <a:r>
              <a:rPr lang="ru-RU" sz="4800" dirty="0" err="1" smtClean="0"/>
              <a:t>Васюткино</a:t>
            </a:r>
            <a:r>
              <a:rPr lang="ru-RU" sz="4800" dirty="0" smtClean="0"/>
              <a:t> озеро»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66624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498" y="980728"/>
            <a:ext cx="7920880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1 тур.</a:t>
            </a:r>
            <a:b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4800" b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По </a:t>
            </a:r>
            <a: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страницам рассказа</a:t>
            </a:r>
            <a:br>
              <a:rPr lang="ru-RU" sz="48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</a:b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2453398"/>
              </p:ext>
            </p:extLst>
          </p:nvPr>
        </p:nvGraphicFramePr>
        <p:xfrm>
          <a:off x="395534" y="2348880"/>
          <a:ext cx="8424941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3563"/>
                <a:gridCol w="1203563"/>
                <a:gridCol w="1203563"/>
                <a:gridCol w="1203563"/>
                <a:gridCol w="1203563"/>
                <a:gridCol w="1203563"/>
                <a:gridCol w="1203563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kern="1200" dirty="0" smtClean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" action="ppaction://hlinksldjump"/>
                        </a:rPr>
                        <a:t>5</a:t>
                      </a:r>
                      <a:endParaRPr lang="ru-RU" sz="4000" b="1" kern="1200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120" marR="7112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kern="1200" dirty="0" smtClean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 action="ppaction://hlinksldjump"/>
                        </a:rPr>
                        <a:t>10</a:t>
                      </a:r>
                      <a:endParaRPr lang="ru-RU" sz="4000" b="1" kern="1200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120" marR="7112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kern="1200" dirty="0" smtClean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 action="ppaction://hlinksldjump"/>
                        </a:rPr>
                        <a:t>15</a:t>
                      </a:r>
                      <a:endParaRPr lang="ru-RU" sz="4000" b="1" kern="1200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120" marR="7112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kern="1200" dirty="0" smtClean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5" action="ppaction://hlinksldjump"/>
                        </a:rPr>
                        <a:t>20</a:t>
                      </a:r>
                      <a:endParaRPr lang="ru-RU" sz="4000" b="1" kern="1200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120" marR="7112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kern="1200" dirty="0" smtClean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6" action="ppaction://hlinksldjump"/>
                        </a:rPr>
                        <a:t>25</a:t>
                      </a:r>
                      <a:endParaRPr lang="ru-RU" sz="4000" b="1" kern="1200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120" marR="7112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kern="1200" dirty="0" smtClean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7" action="ppaction://hlinksldjump"/>
                        </a:rPr>
                        <a:t>30</a:t>
                      </a:r>
                      <a:endParaRPr lang="ru-RU" sz="4000" b="1" kern="1200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120" marR="7112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kern="1200" dirty="0" smtClean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8" action="ppaction://hlinksldjump"/>
                        </a:rPr>
                        <a:t>35</a:t>
                      </a:r>
                      <a:endParaRPr lang="ru-RU" sz="4000" b="1" kern="1200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120" marR="71120"/>
                </a:tc>
              </a:tr>
            </a:tbl>
          </a:graphicData>
        </a:graphic>
      </p:graphicFrame>
      <p:pic>
        <p:nvPicPr>
          <p:cNvPr id="5" name="Picture 2" descr="http://ru.static.z-dn.net/files/d34/f3f3c41827f7242f3100e9d22513ccbe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2EEE5"/>
              </a:clrFrom>
              <a:clrTo>
                <a:srgbClr val="F2EEE5">
                  <a:alpha val="0"/>
                </a:srgbClr>
              </a:clrTo>
            </a:clrChange>
          </a:blip>
          <a:srcRect l="17505" t="10610" r="15170" b="8721"/>
          <a:stretch>
            <a:fillRect/>
          </a:stretch>
        </p:blipFill>
        <p:spPr bwMode="auto">
          <a:xfrm>
            <a:off x="6516216" y="3284984"/>
            <a:ext cx="1946162" cy="288032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5761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</TotalTime>
  <Words>607</Words>
  <Application>Microsoft Office PowerPoint</Application>
  <PresentationFormat>Экран (4:3)</PresentationFormat>
  <Paragraphs>149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«Природа – это книга, которую надо прочитать и правильно понять»  </vt:lpstr>
      <vt:lpstr>Презентация PowerPoint</vt:lpstr>
      <vt:lpstr>Презентация PowerPoint</vt:lpstr>
      <vt:lpstr>Презентация PowerPoint</vt:lpstr>
      <vt:lpstr>Презентация PowerPoint</vt:lpstr>
      <vt:lpstr>Виктор Петрович Астафьев                (1924 – 2001 г.г.)</vt:lpstr>
      <vt:lpstr>Презентация PowerPoint</vt:lpstr>
      <vt:lpstr>«Своя игра» по рассказу В.П. Астафьева  «Васюткино озеро»</vt:lpstr>
      <vt:lpstr>1 тур. По страницам рассказа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Физминутка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Рыба</vt:lpstr>
      <vt:lpstr>Презентация PowerPoint</vt:lpstr>
      <vt:lpstr>Презентация PowerPoint</vt:lpstr>
      <vt:lpstr>Мир вокруг нас - 10</vt:lpstr>
      <vt:lpstr>Мир вокруг нас - 20</vt:lpstr>
      <vt:lpstr>Мир вокруг нас - 30</vt:lpstr>
      <vt:lpstr>Мир вокруг нас - 40</vt:lpstr>
      <vt:lpstr>Мир вокруг нас - 50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 “Пути не открываются перед теми, кто не борется” 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Своя игра по рассказу В.П. Астафьева  «Васюткино озеро»</dc:title>
  <dc:creator>семья Емец</dc:creator>
  <cp:lastModifiedBy>ADM</cp:lastModifiedBy>
  <cp:revision>100</cp:revision>
  <dcterms:created xsi:type="dcterms:W3CDTF">2021-03-23T12:14:36Z</dcterms:created>
  <dcterms:modified xsi:type="dcterms:W3CDTF">2023-03-09T17:06:25Z</dcterms:modified>
</cp:coreProperties>
</file>