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0" r:id="rId3"/>
    <p:sldId id="261" r:id="rId4"/>
    <p:sldId id="326" r:id="rId5"/>
    <p:sldId id="329" r:id="rId6"/>
    <p:sldId id="294" r:id="rId7"/>
    <p:sldId id="336" r:id="rId8"/>
    <p:sldId id="334" r:id="rId9"/>
    <p:sldId id="335" r:id="rId10"/>
    <p:sldId id="308" r:id="rId11"/>
    <p:sldId id="349" r:id="rId12"/>
    <p:sldId id="338" r:id="rId13"/>
    <p:sldId id="350" r:id="rId14"/>
    <p:sldId id="309" r:id="rId15"/>
    <p:sldId id="351" r:id="rId16"/>
    <p:sldId id="267" r:id="rId17"/>
    <p:sldId id="300" r:id="rId18"/>
    <p:sldId id="352" r:id="rId19"/>
    <p:sldId id="340" r:id="rId20"/>
    <p:sldId id="331" r:id="rId21"/>
    <p:sldId id="348" r:id="rId22"/>
    <p:sldId id="304" r:id="rId23"/>
    <p:sldId id="280" r:id="rId24"/>
    <p:sldId id="279" r:id="rId25"/>
    <p:sldId id="316" r:id="rId26"/>
    <p:sldId id="315" r:id="rId27"/>
    <p:sldId id="285" r:id="rId28"/>
    <p:sldId id="30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9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1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4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3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7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3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1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4F8D6-76DA-44B3-8143-8578D5593E2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AE4D-A326-4D8F-BB1E-220FA18C2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1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918" y="229201"/>
            <a:ext cx="7699375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6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altLang="ru-RU" sz="165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16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- детский сад «Сказка» г. Усмани Липецкой области</a:t>
            </a:r>
            <a:endParaRPr lang="ru-RU" altLang="ru-RU" sz="165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6953" y="4695196"/>
            <a:ext cx="47602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воспитатель </a:t>
            </a:r>
            <a:endParaRPr lang="ru-RU" alt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Козлова Ольга Александровна </a:t>
            </a:r>
            <a:endParaRPr lang="ru-RU" alt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2209" y="990724"/>
            <a:ext cx="68707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Познавательно–исследовательский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rgbClr val="1F4E7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32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в детском саду</a:t>
            </a:r>
            <a:r>
              <a:rPr lang="ru-RU" altLang="ru-RU" sz="3200" b="1" dirty="0">
                <a:solidFill>
                  <a:srgbClr val="1F4E7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ru-RU" sz="3200" b="1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2" descr="C:\Users\Admin\Pictures\Козлова ОА\Фото04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8" y="2603512"/>
            <a:ext cx="3159003" cy="42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375212" y="3288915"/>
            <a:ext cx="4383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«Воде дана волшебная власть </a:t>
            </a:r>
          </a:p>
          <a:p>
            <a:pPr algn="r">
              <a:spcBef>
                <a:spcPct val="0"/>
              </a:spcBef>
            </a:pPr>
            <a:r>
              <a:rPr lang="ru-RU" alt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 соком жизни на земле»</a:t>
            </a:r>
            <a:endParaRPr lang="ru-RU" altLang="ru-RU" sz="2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Леонардо да Винчи</a:t>
            </a:r>
            <a:endParaRPr lang="ru-RU" alt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188" y="412750"/>
            <a:ext cx="8207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Беседа: «Значение воды в жизни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человека и мире природы»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 descr="C:\Users\Admin\Pictures\Козлова ОА\20170330_0958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1"/>
          <a:stretch/>
        </p:blipFill>
        <p:spPr bwMode="auto">
          <a:xfrm>
            <a:off x="1757549" y="1062318"/>
            <a:ext cx="4886943" cy="557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4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r="12353" b="2206"/>
          <a:stretch/>
        </p:blipFill>
        <p:spPr>
          <a:xfrm>
            <a:off x="3167205" y="2622176"/>
            <a:ext cx="4446503" cy="3737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9" y="590410"/>
            <a:ext cx="2925444" cy="39005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59246" y="1338262"/>
            <a:ext cx="39544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«Лёд – твёрдая вода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87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52419" y="259361"/>
            <a:ext cx="743557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22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 природе своей – </a:t>
            </a:r>
            <a:r>
              <a:rPr lang="ru-RU" altLang="ru-RU" sz="2200" b="1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исследователи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Исследовательское </a:t>
            </a:r>
            <a:r>
              <a:rPr lang="ru-RU" altLang="ru-RU" sz="1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для дошкольника – главный источник для получения представлений о мире.</a:t>
            </a:r>
            <a:endParaRPr lang="ru-RU" altLang="ru-RU" sz="1800" b="1" dirty="0">
              <a:solidFill>
                <a:srgbClr val="1F4E79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задача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помочь детям в проведении этих исследований, сделать их полезными.</a:t>
            </a:r>
            <a:endParaRPr lang="ru-RU" altLang="ru-RU" sz="1800" dirty="0">
              <a:solidFill>
                <a:srgbClr val="1F4E79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Умозаключения детей основываются на собственном практическом опыте, а не на словесной информации, которую они получают от педагога. Чтобы дети лучше усвоили свойства воды, мы провели вместе с ними много опытов по изучению свойств воды, в которых дети практически узнали, что вода не имеет формы, вкуса, запаха и цвета.</a:t>
            </a:r>
            <a:endParaRPr lang="ru-RU" altLang="ru-RU" sz="1800" dirty="0">
              <a:solidFill>
                <a:srgbClr val="1F4E79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Представления о свойствах воды дети закрепляли на интегрированных занятиях, </a:t>
            </a: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 с воспитателями, в играх–драматизациях: </a:t>
            </a:r>
            <a:r>
              <a:rPr lang="ru-RU" altLang="ru-RU" sz="1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спряталась вода</a:t>
            </a:r>
            <a:r>
              <a:rPr lang="ru-RU" altLang="ru-RU" sz="1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1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Айболита</a:t>
            </a:r>
            <a:r>
              <a:rPr lang="ru-RU" altLang="ru-RU" sz="1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1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- начало всех начал</a:t>
            </a:r>
            <a:r>
              <a:rPr lang="ru-RU" altLang="ru-RU" sz="1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1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используется вода для лечения</a:t>
            </a:r>
            <a:r>
              <a:rPr lang="ru-RU" altLang="ru-RU" sz="1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итоговом празднике  </a:t>
            </a:r>
            <a:r>
              <a:rPr lang="ru-RU" altLang="ru-RU" sz="1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Земли».</a:t>
            </a:r>
            <a:endParaRPr lang="ru-RU" altLang="ru-RU" sz="1800" b="1" dirty="0">
              <a:solidFill>
                <a:srgbClr val="1F4E79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Admin\Pictures\Козлова ОА\20161208_111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39" y="4367396"/>
            <a:ext cx="3710538" cy="243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85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b="12196"/>
          <a:stretch/>
        </p:blipFill>
        <p:spPr>
          <a:xfrm>
            <a:off x="124718" y="626799"/>
            <a:ext cx="3931252" cy="2922155"/>
          </a:xfrm>
          <a:prstGeom prst="rect">
            <a:avLst/>
          </a:prstGeom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23202" y="147189"/>
            <a:ext cx="3571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i="1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опытов</a:t>
            </a:r>
            <a:endParaRPr lang="ru-RU" altLang="ru-RU" b="1" i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C:\Users\Admin\Pictures\Козлова ОА\20170330_094517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423" y="3739010"/>
            <a:ext cx="4237272" cy="2928935"/>
          </a:xfrm>
          <a:prstGeom prst="rect">
            <a:avLst/>
          </a:prstGeom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4055970" y="3013075"/>
            <a:ext cx="35147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«Вода жидкая, может течь»</a:t>
            </a:r>
          </a:p>
        </p:txBody>
      </p:sp>
    </p:spTree>
    <p:extLst>
      <p:ext uri="{BB962C8B-B14F-4D97-AF65-F5344CB8AC3E}">
        <p14:creationId xmlns:p14="http://schemas.microsoft.com/office/powerpoint/2010/main" val="34282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18564"/>
            <a:ext cx="6979024" cy="61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808196" y="411091"/>
            <a:ext cx="254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«Свойства воды»</a:t>
            </a:r>
            <a:endParaRPr lang="ru-RU" altLang="ru-RU" sz="2400" b="1" i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P2256492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"/>
          <a:stretch>
            <a:fillRect/>
          </a:stretch>
        </p:blipFill>
        <p:spPr bwMode="auto">
          <a:xfrm>
            <a:off x="232997" y="1162071"/>
            <a:ext cx="7312917" cy="530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/>
          <a:stretch/>
        </p:blipFill>
        <p:spPr>
          <a:xfrm rot="5400000">
            <a:off x="-394671" y="1565172"/>
            <a:ext cx="5009515" cy="3973936"/>
          </a:xfrm>
          <a:prstGeom prst="rect">
            <a:avLst/>
          </a:prstGeom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4216116" y="1286361"/>
            <a:ext cx="3341131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воды нет запаха»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Предлагаем детям понюхать воду и сказать, чем она пахнет или совсем не пахнет. Для сравнения предлагаем понюхать воду, в которую добавили ароматические вещества (соль для ванн). Однако вода из водопроводного крана может иметь запах, так как её очищают специальными веществами, чтобы она была безопасной для нашего здоровья.</a:t>
            </a:r>
            <a:endParaRPr lang="ru-RU" altLang="ru-RU" sz="2000" dirty="0">
              <a:solidFill>
                <a:srgbClr val="1F4E7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/>
          <a:stretch/>
        </p:blipFill>
        <p:spPr>
          <a:xfrm rot="5400000">
            <a:off x="3352061" y="1841661"/>
            <a:ext cx="4750436" cy="36599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8390" y="814447"/>
            <a:ext cx="3684588" cy="52324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 воды нет вкуса»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детям попробовать через соломинку воду. Есть ли у неё вкус? Дать им для сравнения попробовать молоко или сок. Если они не убедились, пусть ещё раз попробуют воду. (Дети часто слышат от взрослых, что вода очень вкусная. У них формируется неверное представление.    </a:t>
            </a:r>
          </a:p>
          <a:p>
            <a:pPr algn="just" eaLnBrk="1" hangingPunct="1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Объяснить, что когда человек очень хочет пить, то с удовольствием пьёт воду, и, чтобы выразить своё удовольствие, говорит: «Какая вкусная вода», хотя на самом деле её вкуса не чувствует.)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097950" y="1131255"/>
            <a:ext cx="28138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Развлечение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Земли»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1" descr="C:\Users\Admin\Pictures\2019 Скворечники\День пти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3"/>
          <a:stretch>
            <a:fillRect/>
          </a:stretch>
        </p:blipFill>
        <p:spPr bwMode="auto">
          <a:xfrm>
            <a:off x="1406964" y="3776382"/>
            <a:ext cx="5741484" cy="300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dmin\Desktop\foto_29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5724" r="11356"/>
          <a:stretch>
            <a:fillRect/>
          </a:stretch>
        </p:blipFill>
        <p:spPr bwMode="auto">
          <a:xfrm>
            <a:off x="428674" y="138895"/>
            <a:ext cx="3244659" cy="355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21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 flipH="1">
            <a:off x="4692142" y="1260496"/>
            <a:ext cx="27560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Праздник </a:t>
            </a:r>
            <a:endParaRPr lang="ru-RU" sz="3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Птиц»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6" descr="C:\Users\Admin\Pictures\Птицы\20180330_0934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5" y="191412"/>
            <a:ext cx="4316149" cy="323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 descr="C:\Users\Admin\Pictures\2019 Скворечники\IMG_04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8"/>
          <a:stretch/>
        </p:blipFill>
        <p:spPr bwMode="auto">
          <a:xfrm>
            <a:off x="3039035" y="3497365"/>
            <a:ext cx="4409188" cy="329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1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65631" y="2406505"/>
            <a:ext cx="3363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  <a:endParaRPr lang="ru-RU" sz="3200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240741" y="2926536"/>
            <a:ext cx="43433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название проекта</a:t>
            </a: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познавательно–исследовательский проект </a:t>
            </a:r>
            <a:r>
              <a:rPr lang="ru-RU" altLang="ru-RU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«Вода в детском саду»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</a:t>
            </a: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 высшей квалификационной категории Козлова О.А.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познавательно–исследовательский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</a:t>
            </a: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бессрочный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дети, родители, педагоги ОУ.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54248" y="455590"/>
            <a:ext cx="722989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– это не столько место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воспитания и обучения,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естественное жизненное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пространство,</a:t>
            </a: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учатся строить свои отношения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взрослыми и сверстниками»…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Л.И. </a:t>
            </a:r>
            <a:r>
              <a:rPr lang="ru-RU" altLang="ru-RU" sz="1800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Божович</a:t>
            </a:r>
            <a:endParaRPr lang="ru-RU" alt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6" descr="C:\Users\Admin\Pictures\Козлова ОА\20170330_095738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53" y="2406505"/>
            <a:ext cx="3139888" cy="41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9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335" y="658334"/>
            <a:ext cx="7453313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проектной деятельности стало для детей способом удовлетворения познавательной активности, средством выражения и развития творческих способностей.</a:t>
            </a:r>
          </a:p>
          <a:p>
            <a:pPr algn="just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получили не только новые знания, но и приобрели навыки бережного отношения к использованию воды. </a:t>
            </a:r>
          </a:p>
          <a:p>
            <a:pPr algn="just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интересом проводили лабораторные опыты. Узнали о свойствах, признаках, значении воды в нашей жизни. Совместная проектная деятельность помогла родителям освоить некоторые педагогические приемы, необходимые в семейном воспитании; объективно оценить возможности своих детей и сотрудничать с ними как с равноправными партнерами.</a:t>
            </a:r>
          </a:p>
          <a:p>
            <a:pPr algn="just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начала формироваться готовность самостоятельно решать задачи экологического значения 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ситуациях, а также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мыслительно–поисковая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и речевая активность.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11572" y="8546"/>
            <a:ext cx="2319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73" y="4577156"/>
            <a:ext cx="1834896" cy="2218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6"/>
          <a:stretch/>
        </p:blipFill>
        <p:spPr>
          <a:xfrm>
            <a:off x="733612" y="4661670"/>
            <a:ext cx="3220782" cy="210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2364441" y="173449"/>
            <a:ext cx="373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«Водой можно рисовать»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4" y="633824"/>
            <a:ext cx="3858847" cy="2894135"/>
          </a:xfrm>
          <a:prstGeom prst="rect">
            <a:avLst/>
          </a:prstGeom>
        </p:spPr>
      </p:pic>
      <p:pic>
        <p:nvPicPr>
          <p:cNvPr id="6" name="Рисунок 3" descr="C:\Users\Admin\Pictures\Козлова ОА\Кондрашкин Степан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1887" b="-1"/>
          <a:stretch/>
        </p:blipFill>
        <p:spPr bwMode="auto">
          <a:xfrm>
            <a:off x="3279923" y="3691204"/>
            <a:ext cx="4150511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 descr="C:\Users\Admin\Pictures\Козлова ОА\Панкин Макар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2845"/>
          <a:stretch/>
        </p:blipFill>
        <p:spPr bwMode="auto">
          <a:xfrm>
            <a:off x="351247" y="3793857"/>
            <a:ext cx="243461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 descr="C:\Users\Admin\Pictures\Козлова ОА\20161208_1122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704" y="633824"/>
            <a:ext cx="2360893" cy="294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8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2012" y="479331"/>
            <a:ext cx="70059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победители</a:t>
            </a:r>
          </a:p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олимпиад по экологии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skazka.ddousman.ru/files/images/n2/20201214_092422_mfnr_res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/>
          <a:stretch/>
        </p:blipFill>
        <p:spPr bwMode="auto">
          <a:xfrm>
            <a:off x="746123" y="1818599"/>
            <a:ext cx="6631155" cy="477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8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3363165" y="371475"/>
            <a:ext cx="3573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4" name="Рисунок 1" descr="C:\Users\Admin\Downloads\IMG-20190423-WA0000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/>
          <a:stretch>
            <a:fillRect/>
          </a:stretch>
        </p:blipFill>
        <p:spPr bwMode="auto">
          <a:xfrm>
            <a:off x="167111" y="187529"/>
            <a:ext cx="249872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 descr="C:\Users\Admin\Desktop\Козлова ОА\IMG_0684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5" b="15221"/>
          <a:stretch>
            <a:fillRect/>
          </a:stretch>
        </p:blipFill>
        <p:spPr bwMode="auto">
          <a:xfrm>
            <a:off x="2828890" y="1211263"/>
            <a:ext cx="4668907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 descr="C:\Users\Admin\Desktop\Козлова ОА\IMG_0683.JPG"/>
          <p:cNvPicPr>
            <a:picLocks noChangeAspect="1" noChangeArrowheads="1"/>
          </p:cNvPicPr>
          <p:nvPr/>
        </p:nvPicPr>
        <p:blipFill rotWithShape="1"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b="5446"/>
          <a:stretch/>
        </p:blipFill>
        <p:spPr bwMode="auto">
          <a:xfrm>
            <a:off x="3047805" y="3973514"/>
            <a:ext cx="4449992" cy="251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4" y="3727419"/>
            <a:ext cx="2462502" cy="30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9929" r="1065" b="3279"/>
          <a:stretch/>
        </p:blipFill>
        <p:spPr>
          <a:xfrm>
            <a:off x="175026" y="3843521"/>
            <a:ext cx="4005649" cy="2761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5777"/>
          <a:stretch/>
        </p:blipFill>
        <p:spPr>
          <a:xfrm>
            <a:off x="118611" y="105016"/>
            <a:ext cx="4233033" cy="2968691"/>
          </a:xfrm>
          <a:prstGeom prst="rect">
            <a:avLst/>
          </a:prstGeom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540286" y="471645"/>
            <a:ext cx="294490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развивающей среды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опытов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44" y="3178723"/>
            <a:ext cx="3322191" cy="247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4" name="Рисунок 2" descr="C:\Users\Admin\Pictures\Фото Опыты и гололед\IMG_1726.JPG"/>
          <p:cNvPicPr>
            <a:picLocks noChangeAspect="1" noChangeArrowheads="1"/>
          </p:cNvPicPr>
          <p:nvPr/>
        </p:nvPicPr>
        <p:blipFill rotWithShape="1"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17220"/>
          <a:stretch/>
        </p:blipFill>
        <p:spPr bwMode="auto">
          <a:xfrm>
            <a:off x="282388" y="252885"/>
            <a:ext cx="4155142" cy="27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 descr="C:\Users\Admin\Pictures\Фото Опыты и гололед\IMG_16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634" y="3078665"/>
            <a:ext cx="3756714" cy="246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751796" y="572003"/>
            <a:ext cx="294490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развивающей среды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опытов</a:t>
            </a:r>
          </a:p>
        </p:txBody>
      </p:sp>
      <p:pic>
        <p:nvPicPr>
          <p:cNvPr id="7" name="Рисунок 5" descr="C:\Users\Admin\Desktop\Конкурс Выгодского\Новая папка\20210121_1018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6769" r="4448" b="2454"/>
          <a:stretch>
            <a:fillRect/>
          </a:stretch>
        </p:blipFill>
        <p:spPr bwMode="auto">
          <a:xfrm>
            <a:off x="142412" y="4287964"/>
            <a:ext cx="3555530" cy="239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1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7" y="3895665"/>
            <a:ext cx="3573071" cy="2679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7" y="1145415"/>
            <a:ext cx="3573071" cy="2419406"/>
          </a:xfrm>
          <a:prstGeom prst="rect">
            <a:avLst/>
          </a:prstGeom>
        </p:spPr>
      </p:pic>
      <p:pic>
        <p:nvPicPr>
          <p:cNvPr id="6" name="Рисунок 7" descr="C:\Users\Admin\Desktop\Конкурс Выгодского\Новая папка\20210121_101907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1" b="9203"/>
          <a:stretch>
            <a:fillRect/>
          </a:stretch>
        </p:blipFill>
        <p:spPr bwMode="auto">
          <a:xfrm>
            <a:off x="3930808" y="4101353"/>
            <a:ext cx="3680143" cy="23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1693862" y="95664"/>
            <a:ext cx="51641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развивающей среды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опытов</a:t>
            </a:r>
          </a:p>
        </p:txBody>
      </p:sp>
      <p:pic>
        <p:nvPicPr>
          <p:cNvPr id="11" name="Рисунок 6" descr="C:\Users\Admin\Desktop\Конкурс Выгодского\Новая папка\20210121_101807.jpg"/>
          <p:cNvPicPr>
            <a:picLocks noChangeAspect="1" noChangeArrowheads="1"/>
          </p:cNvPicPr>
          <p:nvPr/>
        </p:nvPicPr>
        <p:blipFill>
          <a:blip r:embed="rId6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08" y="1075291"/>
            <a:ext cx="3599545" cy="25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25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2770095" y="211655"/>
            <a:ext cx="2864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  <a:endParaRPr lang="ru-RU" alt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63070" y="812931"/>
            <a:ext cx="6844554" cy="2318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фильтрации воды.</a:t>
            </a:r>
          </a:p>
          <a:p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воды в природе.</a:t>
            </a:r>
          </a:p>
          <a:p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воде.</a:t>
            </a:r>
          </a:p>
          <a:p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Круговорот воды в природе.</a:t>
            </a:r>
          </a:p>
          <a:p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живой и неживой природы.</a:t>
            </a: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user\Desktop\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r="-1"/>
          <a:stretch/>
        </p:blipFill>
        <p:spPr bwMode="auto">
          <a:xfrm>
            <a:off x="1727946" y="3366797"/>
            <a:ext cx="4625789" cy="34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07" y="0"/>
            <a:ext cx="9139943" cy="6858000"/>
          </a:xfrm>
          <a:prstGeom prst="rect">
            <a:avLst/>
          </a:prstGeom>
        </p:spPr>
      </p:pic>
      <p:pic>
        <p:nvPicPr>
          <p:cNvPr id="7" name="Рисунок 6" descr="https://sadluchik0615.caduk.ru/images/tibl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"/>
          <a:stretch/>
        </p:blipFill>
        <p:spPr bwMode="auto">
          <a:xfrm>
            <a:off x="981636" y="3792071"/>
            <a:ext cx="5526742" cy="30659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14301" y="296558"/>
            <a:ext cx="7261411" cy="360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Вода!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тебя нет ни вкуса, ни цвета, ни запаха. Тебя невозможно описать, тобой наслаждаются, не ведая, что ты такое! Нельзя сказать, что ты необходима для жизни: ты – сама жизнь. Ты наполняешь нас радостью, которую не объяснишь нашими чувствами… Ты самое большое богатство на свете…» </a:t>
            </a:r>
          </a:p>
          <a:p>
            <a:pPr algn="r">
              <a:lnSpc>
                <a:spcPts val="18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Антуан де Сент-Экзюпери</a:t>
            </a:r>
          </a:p>
        </p:txBody>
      </p:sp>
    </p:spTree>
    <p:extLst>
      <p:ext uri="{BB962C8B-B14F-4D97-AF65-F5344CB8AC3E}">
        <p14:creationId xmlns:p14="http://schemas.microsoft.com/office/powerpoint/2010/main" val="42590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40447" y="1007841"/>
            <a:ext cx="7349565" cy="55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75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Пресной воды на Земле недостаточно! Катастрофическое ухудшение экологической обстановки стоит в ряду самых актуальных проблем современности. Очень важно научить детей, – наше будущее поколение, – бережному отношению к воде. В дошкольном детстве закладываются основы личности, в том числе позитивное отношение к природе, окружающему миру.</a:t>
            </a:r>
            <a:endParaRPr lang="ru-RU" altLang="ru-RU" sz="1750" dirty="0">
              <a:solidFill>
                <a:srgbClr val="1F4E79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75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Детский сад является первым звеном системы непрерывного экологического образования. </a:t>
            </a:r>
            <a:r>
              <a:rPr lang="ru-RU" altLang="ru-RU" sz="17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был разработан для детей старшего дошкольного возраста познавательно–исследовательский проект «Вода в детском саду». Проект </a:t>
            </a: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воспитывает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дошкольного возраста </a:t>
            </a: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малой Родине, </a:t>
            </a: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трудолюбие, любознательность, желание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открывать что-то новое, исследовать, экспериментировать. Работая над проектом, дети узнали, где в природе встречается вода. </a:t>
            </a:r>
            <a:endParaRPr lang="ru-RU" altLang="ru-RU" sz="1800" dirty="0" smtClean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мы используем воду (пьем, моем руки, купаемся, стираем вещи, варим еду, поливаем растения и т.п</a:t>
            </a: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природе бывает пресной и соленой. Вода нужна птицам, растениям, животным и человеку. </a:t>
            </a:r>
            <a:endParaRPr lang="ru-RU" sz="1800" dirty="0"/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</a:t>
            </a: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покрывает большую часть нашей планеты – это океаны, моря, озера болота, реки. </a:t>
            </a:r>
            <a:endParaRPr lang="ru-RU" altLang="ru-RU" sz="1800" dirty="0">
              <a:solidFill>
                <a:srgbClr val="1F4E79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84295" y="357875"/>
            <a:ext cx="45028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6614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5" r="3167" b="10860"/>
          <a:stretch/>
        </p:blipFill>
        <p:spPr>
          <a:xfrm>
            <a:off x="174812" y="1466844"/>
            <a:ext cx="7261412" cy="4343400"/>
          </a:xfrm>
          <a:prstGeom prst="rect">
            <a:avLst/>
          </a:prstGeom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068606" y="471812"/>
            <a:ext cx="419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i="1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в жизни человека»</a:t>
            </a:r>
            <a:endParaRPr lang="ru-RU" altLang="ru-RU" b="1" i="1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36563"/>
            <a:ext cx="8027894" cy="52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предлагает реализацию ряда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принципов</a:t>
            </a:r>
            <a:endParaRPr lang="ru-RU" sz="2800" dirty="0"/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228508" y="958850"/>
            <a:ext cx="73152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2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 и сотворчества</a:t>
            </a:r>
            <a:r>
              <a:rPr lang="ru-RU" altLang="ru-RU" sz="22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единение взрослого и ребёнка, как равноправных партнёров, обеспечивает возможность саморазвития каждого, диалогичность взаимодействия межличностных отношений.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2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Учёта возрастных особенностей</a:t>
            </a:r>
            <a:r>
              <a:rPr lang="ru-RU" altLang="ru-RU" sz="22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рассматривать различные проблемы на доступном уровне, а затем возвращаются к ранее изученному материалу на новом, более высоком уровне.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altLang="ru-RU" sz="2200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altLang="ru-RU" sz="2200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создании условий для постановки и решения проблем, введение детей в мир истории через её раскрытие проблемы путём повышения активности, инициативы детей.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2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</a:t>
            </a:r>
            <a:r>
              <a:rPr lang="ru-RU" altLang="ru-RU" sz="22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через максимальное включение в образовательный процесс экологической культуры города Усмани.</a:t>
            </a:r>
          </a:p>
        </p:txBody>
      </p:sp>
    </p:spTree>
    <p:extLst>
      <p:ext uri="{BB962C8B-B14F-4D97-AF65-F5344CB8AC3E}">
        <p14:creationId xmlns:p14="http://schemas.microsoft.com/office/powerpoint/2010/main" val="301387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5" y="900953"/>
            <a:ext cx="7259838" cy="52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8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3327" y="323057"/>
            <a:ext cx="30520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3200" dirty="0"/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21163" y="901592"/>
            <a:ext cx="73691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фотографий, слайдов, картинок (где в природе существует вода?); беседы, наблюдения, познавательные игры, интегрированные занятия, способствующие реализации цели проекта, экологические экспертизы, </a:t>
            </a:r>
            <a:r>
              <a:rPr lang="ru-RU" altLang="ru-RU" sz="22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экологическо-исследовательские </a:t>
            </a:r>
            <a:r>
              <a:rPr lang="ru-RU" altLang="ru-RU" sz="2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опыты, эксперименты, игры-путешествия, </a:t>
            </a:r>
            <a:r>
              <a:rPr lang="ru-RU" altLang="ru-RU" sz="22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игры–драматизации</a:t>
            </a:r>
            <a:r>
              <a:rPr lang="ru-RU" altLang="ru-RU" sz="2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праздники и развлечения.</a:t>
            </a:r>
            <a:endParaRPr lang="ru-RU" altLang="ru-RU" sz="2200" dirty="0">
              <a:solidFill>
                <a:srgbClr val="1F4E79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9"/>
          <a:stretch/>
        </p:blipFill>
        <p:spPr>
          <a:xfrm>
            <a:off x="3909502" y="3779888"/>
            <a:ext cx="3568650" cy="27628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9" y="3779889"/>
            <a:ext cx="3697941" cy="26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1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1569" y="314778"/>
            <a:ext cx="2743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3200" dirty="0"/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214966" y="876755"/>
            <a:ext cx="72882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экологическую воспитанность дошкольников, активизировать </a:t>
            </a:r>
            <a:r>
              <a:rPr lang="ru-RU" altLang="ru-RU" sz="21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мыслительно-поисковую </a:t>
            </a:r>
            <a:r>
              <a:rPr lang="ru-RU" altLang="ru-RU" sz="21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детей.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Показать значение воды в жизни живых существ и человека.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Прививать навыки бережного отношения к расходованию воды.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Познакомить детей со свойствами воды.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Обобщить представления детей </a:t>
            </a:r>
            <a:r>
              <a:rPr lang="ru-RU" altLang="ru-RU" sz="2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агрегатном состоянии воды в разные времена года.</a:t>
            </a:r>
          </a:p>
        </p:txBody>
      </p:sp>
      <p:pic>
        <p:nvPicPr>
          <p:cNvPr id="6" name="Рисунок 6" descr="C:\Users\Admin\Pictures\Козлова ОА\20170330_0947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r="8628"/>
          <a:stretch/>
        </p:blipFill>
        <p:spPr bwMode="auto">
          <a:xfrm>
            <a:off x="1499113" y="3554410"/>
            <a:ext cx="5177118" cy="317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5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5165" y="270106"/>
            <a:ext cx="3064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3200" dirty="0"/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47918" y="854456"/>
            <a:ext cx="738243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Привлекать внимание дошкольников к богатствам природы;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прививать любовь к родной природе, родникам - источникам чистейшей воды; подводить к пониманию её хрупкой красоты, формировать бережное отношение к использованию водных ресурсов;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привлекать родителей к совместной деятельности (опыты по очистке воды в домашних условиях, экскурсии на родник, изготовление пособий, поделок, рисунков и т.д.);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продолжать расширять знания детей об условиях перехода воды из жидкого состояния в лед, превращение ее в снег, в твердое состояние. Дать элементарное представление о превращении воды в пар (ее переходе в газообразное состояние</a:t>
            </a:r>
            <a:r>
              <a:rPr lang="ru-RU" altLang="ru-RU" sz="1800" dirty="0" smtClean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1800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17" y="3881165"/>
            <a:ext cx="2731008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1199</Words>
  <Application>Microsoft Office PowerPoint</Application>
  <PresentationFormat>Экран (4:3)</PresentationFormat>
  <Paragraphs>86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Петрова</dc:creator>
  <cp:lastModifiedBy>Светлана Петрова</cp:lastModifiedBy>
  <cp:revision>92</cp:revision>
  <dcterms:created xsi:type="dcterms:W3CDTF">2021-01-20T16:50:02Z</dcterms:created>
  <dcterms:modified xsi:type="dcterms:W3CDTF">2021-01-26T07:50:59Z</dcterms:modified>
</cp:coreProperties>
</file>