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7" r:id="rId16"/>
    <p:sldId id="276" r:id="rId17"/>
    <p:sldId id="275" r:id="rId18"/>
    <p:sldId id="274" r:id="rId19"/>
    <p:sldId id="273" r:id="rId20"/>
    <p:sldId id="272" r:id="rId21"/>
    <p:sldId id="271" r:id="rId22"/>
    <p:sldId id="26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B5F66-4D05-40B3-B593-0CE517970114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761B08-C4E6-41D7-B8EB-FC0F544E0B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B5F66-4D05-40B3-B593-0CE517970114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761B08-C4E6-41D7-B8EB-FC0F544E0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B5F66-4D05-40B3-B593-0CE517970114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761B08-C4E6-41D7-B8EB-FC0F544E0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B5F66-4D05-40B3-B593-0CE517970114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761B08-C4E6-41D7-B8EB-FC0F544E0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B5F66-4D05-40B3-B593-0CE517970114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761B08-C4E6-41D7-B8EB-FC0F544E0B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B5F66-4D05-40B3-B593-0CE517970114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761B08-C4E6-41D7-B8EB-FC0F544E0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B5F66-4D05-40B3-B593-0CE517970114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761B08-C4E6-41D7-B8EB-FC0F544E0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B5F66-4D05-40B3-B593-0CE517970114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761B08-C4E6-41D7-B8EB-FC0F544E0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B5F66-4D05-40B3-B593-0CE517970114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761B08-C4E6-41D7-B8EB-FC0F544E0B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B5F66-4D05-40B3-B593-0CE517970114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761B08-C4E6-41D7-B8EB-FC0F544E0B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BB5F66-4D05-40B3-B593-0CE517970114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761B08-C4E6-41D7-B8EB-FC0F544E0B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EBB5F66-4D05-40B3-B593-0CE517970114}" type="datetimeFigureOut">
              <a:rPr lang="ru-RU" smtClean="0"/>
              <a:pPr/>
              <a:t>31.01.2018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F761B08-C4E6-41D7-B8EB-FC0F544E0B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501150"/>
          </a:xfrm>
        </p:spPr>
        <p:txBody>
          <a:bodyPr/>
          <a:lstStyle/>
          <a:p>
            <a:pPr algn="ctr"/>
            <a:r>
              <a:rPr lang="ru-RU" dirty="0" smtClean="0"/>
              <a:t>ГИМНАСТИКА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 Какой кувырок изображён на рисунке?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084168" y="3645024"/>
            <a:ext cx="230425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/>
              <a:t>кувырок назад</a:t>
            </a:r>
            <a:endParaRPr lang="ru-RU" dirty="0"/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1763688" y="3717032"/>
            <a:ext cx="223224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/>
              <a:t>кувырок вперёд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139952" y="4581128"/>
            <a:ext cx="201622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/>
              <a:t>перекат вперёд, назад</a:t>
            </a:r>
          </a:p>
          <a:p>
            <a:pPr algn="ctr"/>
            <a:r>
              <a:rPr lang="ru-RU" altLang="ru-RU" dirty="0" smtClean="0"/>
              <a:t> </a:t>
            </a:r>
            <a:endParaRPr lang="ru-RU" altLang="ru-RU" dirty="0"/>
          </a:p>
        </p:txBody>
      </p:sp>
      <p:pic>
        <p:nvPicPr>
          <p:cNvPr id="7" name="Picture 4" descr="Image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43608" y="1628800"/>
            <a:ext cx="7884368" cy="169164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10.Какую команду должен подать учитель, если ученики допустили ошибку при выполнении предыдущей команды?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835696" y="2204864"/>
            <a:ext cx="2160240" cy="11521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«Вольно!»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3923928" y="4293096"/>
            <a:ext cx="2160240" cy="11521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«Отставить!»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228184" y="2276872"/>
            <a:ext cx="2160240" cy="11521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«Класс, стой!»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987824" y="2420888"/>
            <a:ext cx="3384376" cy="1800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Верно!</a:t>
            </a:r>
            <a:endParaRPr lang="ru-RU" dirty="0"/>
          </a:p>
        </p:txBody>
      </p:sp>
      <p:sp>
        <p:nvSpPr>
          <p:cNvPr id="5" name="Стрелка вправо с вырезом 4">
            <a:hlinkClick r:id="rId2" action="ppaction://hlinksldjump"/>
          </p:cNvPr>
          <p:cNvSpPr/>
          <p:nvPr/>
        </p:nvSpPr>
        <p:spPr>
          <a:xfrm>
            <a:off x="7020272" y="5949280"/>
            <a:ext cx="1512168" cy="648072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987824" y="2420888"/>
            <a:ext cx="3384376" cy="1800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Верно!</a:t>
            </a:r>
            <a:endParaRPr lang="ru-RU" dirty="0"/>
          </a:p>
        </p:txBody>
      </p:sp>
      <p:sp>
        <p:nvSpPr>
          <p:cNvPr id="5" name="Стрелка вправо с вырезом 4">
            <a:hlinkClick r:id="rId2" action="ppaction://hlinksldjump"/>
          </p:cNvPr>
          <p:cNvSpPr/>
          <p:nvPr/>
        </p:nvSpPr>
        <p:spPr>
          <a:xfrm>
            <a:off x="7020272" y="5949280"/>
            <a:ext cx="1512168" cy="648072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987824" y="2420888"/>
            <a:ext cx="3384376" cy="1800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Верно!</a:t>
            </a:r>
            <a:endParaRPr lang="ru-RU" dirty="0"/>
          </a:p>
        </p:txBody>
      </p:sp>
      <p:sp>
        <p:nvSpPr>
          <p:cNvPr id="5" name="Стрелка вправо с вырезом 4">
            <a:hlinkClick r:id="" action="ppaction://noaction"/>
          </p:cNvPr>
          <p:cNvSpPr/>
          <p:nvPr/>
        </p:nvSpPr>
        <p:spPr>
          <a:xfrm>
            <a:off x="7020272" y="5949280"/>
            <a:ext cx="1512168" cy="648072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987824" y="2420888"/>
            <a:ext cx="3384376" cy="1800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Верно!</a:t>
            </a:r>
            <a:endParaRPr lang="ru-RU" dirty="0"/>
          </a:p>
        </p:txBody>
      </p:sp>
      <p:sp>
        <p:nvSpPr>
          <p:cNvPr id="5" name="Стрелка вправо с вырезом 4">
            <a:hlinkClick r:id="rId2" action="ppaction://hlinksldjump"/>
          </p:cNvPr>
          <p:cNvSpPr/>
          <p:nvPr/>
        </p:nvSpPr>
        <p:spPr>
          <a:xfrm>
            <a:off x="7020272" y="5949280"/>
            <a:ext cx="1512168" cy="648072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987824" y="2420888"/>
            <a:ext cx="3384376" cy="1800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Верно!</a:t>
            </a:r>
            <a:endParaRPr lang="ru-RU" dirty="0"/>
          </a:p>
        </p:txBody>
      </p:sp>
      <p:sp>
        <p:nvSpPr>
          <p:cNvPr id="5" name="Стрелка вправо с вырезом 4">
            <a:hlinkClick r:id="" action="ppaction://noaction"/>
          </p:cNvPr>
          <p:cNvSpPr/>
          <p:nvPr/>
        </p:nvSpPr>
        <p:spPr>
          <a:xfrm>
            <a:off x="7020272" y="5949280"/>
            <a:ext cx="1512168" cy="648072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987824" y="2420888"/>
            <a:ext cx="3384376" cy="1800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Верно!</a:t>
            </a:r>
            <a:endParaRPr lang="ru-RU" dirty="0"/>
          </a:p>
        </p:txBody>
      </p:sp>
      <p:sp>
        <p:nvSpPr>
          <p:cNvPr id="5" name="Стрелка вправо с вырезом 4">
            <a:hlinkClick r:id="" action="ppaction://noaction"/>
          </p:cNvPr>
          <p:cNvSpPr/>
          <p:nvPr/>
        </p:nvSpPr>
        <p:spPr>
          <a:xfrm>
            <a:off x="7020272" y="5949280"/>
            <a:ext cx="1512168" cy="648072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987824" y="2420888"/>
            <a:ext cx="3384376" cy="1800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Верно!</a:t>
            </a:r>
            <a:endParaRPr lang="ru-RU" dirty="0"/>
          </a:p>
        </p:txBody>
      </p:sp>
      <p:sp>
        <p:nvSpPr>
          <p:cNvPr id="5" name="Стрелка вправо с вырезом 4">
            <a:hlinkClick r:id="rId2" action="ppaction://hlinksldjump"/>
          </p:cNvPr>
          <p:cNvSpPr/>
          <p:nvPr/>
        </p:nvSpPr>
        <p:spPr>
          <a:xfrm>
            <a:off x="7020272" y="5949280"/>
            <a:ext cx="1512168" cy="648072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987824" y="2420888"/>
            <a:ext cx="3384376" cy="1800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Верно!</a:t>
            </a:r>
            <a:endParaRPr lang="ru-RU" dirty="0"/>
          </a:p>
        </p:txBody>
      </p:sp>
      <p:sp>
        <p:nvSpPr>
          <p:cNvPr id="5" name="Стрелка вправо с вырезом 4">
            <a:hlinkClick r:id="rId2" action="ppaction://hlinksldjump"/>
          </p:cNvPr>
          <p:cNvSpPr/>
          <p:nvPr/>
        </p:nvSpPr>
        <p:spPr>
          <a:xfrm>
            <a:off x="7020272" y="5949280"/>
            <a:ext cx="1512168" cy="648072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cdn01.ru/files/users/images/70/2e/702e1fc94bca9077ed949a3f355960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268760"/>
            <a:ext cx="4209678" cy="31613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386024" cy="115699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1. Как осуществляется порядок выполнения сложных физических упражнений на гимнастических снарядах?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вал 3">
            <a:hlinkClick r:id="rId3" action="ppaction://hlinksldjump"/>
          </p:cNvPr>
          <p:cNvSpPr/>
          <p:nvPr/>
        </p:nvSpPr>
        <p:spPr>
          <a:xfrm>
            <a:off x="1403648" y="4941168"/>
            <a:ext cx="25202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только с учителем</a:t>
            </a:r>
          </a:p>
        </p:txBody>
      </p:sp>
      <p:sp>
        <p:nvSpPr>
          <p:cNvPr id="5" name="Овал 4">
            <a:hlinkClick r:id="rId4" action="ppaction://hlinksldjump"/>
          </p:cNvPr>
          <p:cNvSpPr/>
          <p:nvPr/>
        </p:nvSpPr>
        <p:spPr>
          <a:xfrm>
            <a:off x="6084168" y="4797152"/>
            <a:ext cx="259228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страховщиком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>
            <a:hlinkClick r:id="rId4" action="ppaction://hlinksldjump"/>
          </p:cNvPr>
          <p:cNvSpPr/>
          <p:nvPr/>
        </p:nvSpPr>
        <p:spPr>
          <a:xfrm>
            <a:off x="6444208" y="2204864"/>
            <a:ext cx="237626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самостоятельно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987824" y="2420888"/>
            <a:ext cx="3384376" cy="18002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Верно!</a:t>
            </a:r>
            <a:endParaRPr lang="ru-RU" dirty="0"/>
          </a:p>
        </p:txBody>
      </p:sp>
      <p:sp>
        <p:nvSpPr>
          <p:cNvPr id="5" name="Стрелка вправо с вырезом 4">
            <a:hlinkClick r:id="" action="ppaction://noaction"/>
          </p:cNvPr>
          <p:cNvSpPr/>
          <p:nvPr/>
        </p:nvSpPr>
        <p:spPr>
          <a:xfrm>
            <a:off x="7020272" y="5949280"/>
            <a:ext cx="1512168" cy="648072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987824" y="2420888"/>
            <a:ext cx="3384376" cy="1800200"/>
          </a:xfrm>
          <a:prstGeom prst="roundRect">
            <a:avLst/>
          </a:prstGeom>
          <a:ln w="76200">
            <a:solidFill>
              <a:srgbClr val="00B05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 пройден!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решение 3"/>
          <p:cNvSpPr/>
          <p:nvPr/>
        </p:nvSpPr>
        <p:spPr>
          <a:xfrm>
            <a:off x="2699792" y="1628800"/>
            <a:ext cx="4104456" cy="2160240"/>
          </a:xfrm>
          <a:prstGeom prst="flowChartDecis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Неверно!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7668344" y="5805264"/>
            <a:ext cx="1080120" cy="720080"/>
          </a:xfrm>
          <a:prstGeom prst="actionButtonRetur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7386024" cy="72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2. Как выполняется комплекс изученных физических упражнений на гимнастических снарядах?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1403648" y="4653136"/>
            <a:ext cx="230425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 тремя страхующими</a:t>
            </a:r>
          </a:p>
        </p:txBody>
      </p:sp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6084168" y="4797152"/>
            <a:ext cx="259228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/>
              <a:t>со страхующим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1403648" y="1844824"/>
            <a:ext cx="237626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самостоятельно</a:t>
            </a:r>
            <a:endParaRPr lang="ru-RU" sz="1600" dirty="0"/>
          </a:p>
        </p:txBody>
      </p:sp>
      <p:pic>
        <p:nvPicPr>
          <p:cNvPr id="15362" name="Picture 2" descr="http://sportgymnastics.narod.ru/photo-gymnastic/ammunition/IMG_449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628800"/>
            <a:ext cx="3729370" cy="249867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7386024" cy="7200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3. При выполнении физических упражнений потоком (один за другим) ученику необходимо: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1115616" y="3789040"/>
            <a:ext cx="2592288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соблюдать достаточные интервал и дистанцию, чтобы не было столкновений</a:t>
            </a:r>
          </a:p>
        </p:txBody>
      </p:sp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6084168" y="4365104"/>
            <a:ext cx="259228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выполнять упражнение быстро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>
            <a:hlinkClick r:id="rId3" action="ppaction://hlinksldjump"/>
          </p:cNvPr>
          <p:cNvSpPr/>
          <p:nvPr/>
        </p:nvSpPr>
        <p:spPr>
          <a:xfrm>
            <a:off x="1043608" y="1412776"/>
            <a:ext cx="273630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выполнять упражнение произвольно (когда захочется)</a:t>
            </a:r>
          </a:p>
        </p:txBody>
      </p:sp>
      <p:pic>
        <p:nvPicPr>
          <p:cNvPr id="10242" name="Picture 2" descr="http://dainovamedia.ru/uploads/posts/2016-05/1462486697_6d81de9dfbb4c540f94654fd34f2e97e-501x33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196752"/>
            <a:ext cx="4129180" cy="27363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7386024" cy="72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4. При появлении во время занятий боли в руках, покраснения кожи или потёртостей на ладонях, а также при плохом самочувствии ученик должен: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5652120" y="4221088"/>
            <a:ext cx="2592288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уйти с занятия к врачу</a:t>
            </a:r>
          </a:p>
        </p:txBody>
      </p:sp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5436096" y="1844824"/>
            <a:ext cx="259228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прекратить занятия и сообщить об этом учителю</a:t>
            </a:r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1619672" y="2492896"/>
            <a:ext cx="273630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продолжить занятия со страховкой</a:t>
            </a:r>
          </a:p>
        </p:txBody>
      </p:sp>
      <p:pic>
        <p:nvPicPr>
          <p:cNvPr id="16386" name="Picture 2" descr="http://sportgym.by/wp-content/uploads/2015/12/12072015160955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4293096"/>
            <a:ext cx="3238778" cy="2160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7386024" cy="7200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5. Способ держания спортивного снаряда в процессе выполнения  упражнения называется: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6228184" y="4437112"/>
            <a:ext cx="2592288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вис</a:t>
            </a:r>
            <a:endParaRPr lang="ru-RU" sz="2400" dirty="0"/>
          </a:p>
        </p:txBody>
      </p:sp>
      <p:sp>
        <p:nvSpPr>
          <p:cNvPr id="6" name="Овал 5">
            <a:hlinkClick r:id="rId3" action="ppaction://hlinksldjump"/>
          </p:cNvPr>
          <p:cNvSpPr/>
          <p:nvPr/>
        </p:nvSpPr>
        <p:spPr>
          <a:xfrm>
            <a:off x="1043608" y="4797152"/>
            <a:ext cx="273630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хват</a:t>
            </a:r>
            <a:endParaRPr lang="ru-RU" sz="2800" dirty="0"/>
          </a:p>
        </p:txBody>
      </p:sp>
      <p:pic>
        <p:nvPicPr>
          <p:cNvPr id="18434" name="Picture 2" descr="https://ds04.infourok.ru/uploads/ex/0f73/00026cea-d6c6ca2d/hello_html_m56c18b7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2060848"/>
            <a:ext cx="7056784" cy="20955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Овал 4">
            <a:hlinkClick r:id="rId2" action="ppaction://hlinksldjump"/>
          </p:cNvPr>
          <p:cNvSpPr/>
          <p:nvPr/>
        </p:nvSpPr>
        <p:spPr>
          <a:xfrm>
            <a:off x="3563888" y="3717032"/>
            <a:ext cx="259228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упор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gua.convdocs.org/tw_files2/urls_4/16/d-15260/15260_html_m3c4d3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96752"/>
            <a:ext cx="7272808" cy="31683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7386024" cy="7200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Положение тела, при котором плечи располагаются ниже точек опоры называется: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>
            <a:hlinkClick r:id="rId3" action="ppaction://hlinksldjump"/>
          </p:cNvPr>
          <p:cNvSpPr/>
          <p:nvPr/>
        </p:nvSpPr>
        <p:spPr>
          <a:xfrm>
            <a:off x="6228184" y="4437112"/>
            <a:ext cx="2592288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вис</a:t>
            </a:r>
            <a:endParaRPr lang="ru-RU" sz="2400" dirty="0"/>
          </a:p>
        </p:txBody>
      </p:sp>
      <p:sp>
        <p:nvSpPr>
          <p:cNvPr id="6" name="Овал 5">
            <a:hlinkClick r:id="rId4" action="ppaction://hlinksldjump"/>
          </p:cNvPr>
          <p:cNvSpPr/>
          <p:nvPr/>
        </p:nvSpPr>
        <p:spPr>
          <a:xfrm>
            <a:off x="1043608" y="4797152"/>
            <a:ext cx="273630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хват</a:t>
            </a:r>
            <a:endParaRPr lang="ru-RU" sz="2800" dirty="0"/>
          </a:p>
        </p:txBody>
      </p:sp>
      <p:sp>
        <p:nvSpPr>
          <p:cNvPr id="5" name="Овал 4">
            <a:hlinkClick r:id="rId4" action="ppaction://hlinksldjump"/>
          </p:cNvPr>
          <p:cNvSpPr/>
          <p:nvPr/>
        </p:nvSpPr>
        <p:spPr>
          <a:xfrm>
            <a:off x="3635896" y="4869160"/>
            <a:ext cx="259228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упор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https://ds04.infourok.ru/uploads/ex/0d07/00010aee-4acf6595/hello_html_m4d7234f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1123" y="908720"/>
            <a:ext cx="7942877" cy="27363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7386024" cy="72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7. Положение тела, при котором плечи располагаются выше точек опоры называется: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228184" y="4437112"/>
            <a:ext cx="2592288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вис</a:t>
            </a:r>
            <a:endParaRPr lang="ru-RU" sz="2400" dirty="0"/>
          </a:p>
        </p:txBody>
      </p:sp>
      <p:sp>
        <p:nvSpPr>
          <p:cNvPr id="6" name="Овал 5"/>
          <p:cNvSpPr/>
          <p:nvPr/>
        </p:nvSpPr>
        <p:spPr>
          <a:xfrm>
            <a:off x="1043608" y="4797152"/>
            <a:ext cx="2736304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хват</a:t>
            </a:r>
            <a:endParaRPr lang="ru-RU" sz="2800" dirty="0"/>
          </a:p>
        </p:txBody>
      </p:sp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3491880" y="3933056"/>
            <a:ext cx="2592288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упор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8.Как называется вид строя изображённый на рисунке?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Image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0750" r="18167" b="3082"/>
          <a:stretch>
            <a:fillRect/>
          </a:stretch>
        </p:blipFill>
        <p:spPr>
          <a:xfrm>
            <a:off x="1907704" y="1268760"/>
            <a:ext cx="6264696" cy="3491747"/>
          </a:xfrm>
          <a:noFill/>
        </p:spPr>
      </p:pic>
      <p:sp>
        <p:nvSpPr>
          <p:cNvPr id="5" name="Овал 4"/>
          <p:cNvSpPr/>
          <p:nvPr/>
        </p:nvSpPr>
        <p:spPr>
          <a:xfrm>
            <a:off x="1187624" y="5013176"/>
            <a:ext cx="216024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/>
              <a:t>колонна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7092280" y="4941168"/>
            <a:ext cx="187220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/>
              <a:t> линия</a:t>
            </a:r>
            <a:endParaRPr lang="ru-RU" dirty="0"/>
          </a:p>
        </p:txBody>
      </p:sp>
      <p:sp>
        <p:nvSpPr>
          <p:cNvPr id="7" name="Овал 6">
            <a:hlinkClick r:id="rId3" action="ppaction://hlinksldjump"/>
          </p:cNvPr>
          <p:cNvSpPr/>
          <p:nvPr/>
        </p:nvSpPr>
        <p:spPr>
          <a:xfrm>
            <a:off x="4139952" y="5085184"/>
            <a:ext cx="187220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dirty="0" smtClean="0"/>
              <a:t>шеренга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130</TotalTime>
  <Words>158</Words>
  <Application>Microsoft Office PowerPoint</Application>
  <PresentationFormat>Экран (4:3)</PresentationFormat>
  <Paragraphs>62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Corbel</vt:lpstr>
      <vt:lpstr>Gill Sans MT</vt:lpstr>
      <vt:lpstr>Times New Roman</vt:lpstr>
      <vt:lpstr>Verdana</vt:lpstr>
      <vt:lpstr>Wingdings 2</vt:lpstr>
      <vt:lpstr>Солнцестояние</vt:lpstr>
      <vt:lpstr>ГИМНАСТИКА</vt:lpstr>
      <vt:lpstr>1. Как осуществляется порядок выполнения сложных физических упражнений на гимнастических снарядах? </vt:lpstr>
      <vt:lpstr>   2. Как выполняется комплекс изученных физических упражнений на гимнастических снарядах?  </vt:lpstr>
      <vt:lpstr>   3. При выполнении физических упражнений потоком (один за другим) ученику необходимо:  </vt:lpstr>
      <vt:lpstr>     4. При появлении во время занятий боли в руках, покраснения кожи или потёртостей на ладонях, а также при плохом самочувствии ученик должен:   </vt:lpstr>
      <vt:lpstr>     5. Способ держания спортивного снаряда в процессе выполнения  упражнения называется:    </vt:lpstr>
      <vt:lpstr>      6. Положение тела, при котором плечи располагаются ниже точек опоры называется:     </vt:lpstr>
      <vt:lpstr>     7. Положение тела, при котором плечи располагаются выше точек опоры называется:     </vt:lpstr>
      <vt:lpstr>8.Как называется вид строя изображённый на рисунке?</vt:lpstr>
      <vt:lpstr>9. Какой кувырок изображён на рисунке?</vt:lpstr>
      <vt:lpstr>10.Какую команду должен подать учитель, если ученики допустили ошибку при выполнении предыдущей команды?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 Гольникова</dc:creator>
  <cp:lastModifiedBy>User</cp:lastModifiedBy>
  <cp:revision>15</cp:revision>
  <dcterms:created xsi:type="dcterms:W3CDTF">2017-12-10T10:01:07Z</dcterms:created>
  <dcterms:modified xsi:type="dcterms:W3CDTF">2018-01-31T11:02:40Z</dcterms:modified>
</cp:coreProperties>
</file>