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23"/>
  </p:notesMasterIdLst>
  <p:sldIdLst>
    <p:sldId id="256" r:id="rId2"/>
    <p:sldId id="287" r:id="rId3"/>
    <p:sldId id="288" r:id="rId4"/>
    <p:sldId id="266" r:id="rId5"/>
    <p:sldId id="257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305" r:id="rId16"/>
    <p:sldId id="298" r:id="rId17"/>
    <p:sldId id="306" r:id="rId18"/>
    <p:sldId id="299" r:id="rId19"/>
    <p:sldId id="307" r:id="rId20"/>
    <p:sldId id="308" r:id="rId21"/>
    <p:sldId id="27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4A57110-EC5F-4842-BA43-F7280ED74516}">
          <p14:sldIdLst>
            <p14:sldId id="256"/>
            <p14:sldId id="287"/>
            <p14:sldId id="288"/>
            <p14:sldId id="266"/>
            <p14:sldId id="257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305"/>
            <p14:sldId id="298"/>
            <p14:sldId id="306"/>
            <p14:sldId id="299"/>
            <p14:sldId id="307"/>
            <p14:sldId id="308"/>
          </p14:sldIdLst>
        </p14:section>
        <p14:section name="Раздел без заголовка" id="{AD9CA1C0-1257-4327-AE4A-B8CE19A06255}">
          <p14:sldIdLst>
            <p14:sldId id="2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лександр Данильчук" initials="АД" lastIdx="2" clrIdx="0">
    <p:extLst>
      <p:ext uri="{19B8F6BF-5375-455C-9EA6-DF929625EA0E}">
        <p15:presenceInfo xmlns:p15="http://schemas.microsoft.com/office/powerpoint/2012/main" userId="642b5a9f28eff01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2B8AF4-254F-4309-8C8C-414867CEB784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1F6EB7-B652-46C8-BBA3-14E485AC817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BA15B-8146-4351-8390-BC747962AEC0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F34174C-BF17-4072-B710-8B18C9EE26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00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BA15B-8146-4351-8390-BC747962AEC0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F34174C-BF17-4072-B710-8B18C9EE26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352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BA15B-8146-4351-8390-BC747962AEC0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F34174C-BF17-4072-B710-8B18C9EE26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852802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BA15B-8146-4351-8390-BC747962AEC0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F34174C-BF17-4072-B710-8B18C9EE26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436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BA15B-8146-4351-8390-BC747962AEC0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F34174C-BF17-4072-B710-8B18C9EE26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778994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BA15B-8146-4351-8390-BC747962AEC0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F34174C-BF17-4072-B710-8B18C9EE26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7194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BA15B-8146-4351-8390-BC747962AEC0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4174C-BF17-4072-B710-8B18C9EE26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0067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BA15B-8146-4351-8390-BC747962AEC0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4174C-BF17-4072-B710-8B18C9EE26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06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BA15B-8146-4351-8390-BC747962AEC0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4174C-BF17-4072-B710-8B18C9EE26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628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BA15B-8146-4351-8390-BC747962AEC0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F34174C-BF17-4072-B710-8B18C9EE26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451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BA15B-8146-4351-8390-BC747962AEC0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F34174C-BF17-4072-B710-8B18C9EE26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5504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BA15B-8146-4351-8390-BC747962AEC0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F34174C-BF17-4072-B710-8B18C9EE26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4535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BA15B-8146-4351-8390-BC747962AEC0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4174C-BF17-4072-B710-8B18C9EE26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886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BA15B-8146-4351-8390-BC747962AEC0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4174C-BF17-4072-B710-8B18C9EE26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504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BA15B-8146-4351-8390-BC747962AEC0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4174C-BF17-4072-B710-8B18C9EE26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6354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BA15B-8146-4351-8390-BC747962AEC0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F34174C-BF17-4072-B710-8B18C9EE26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122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BA15B-8146-4351-8390-BC747962AEC0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F34174C-BF17-4072-B710-8B18C9EE26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28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  <p:sldLayoutId id="2147483960" r:id="rId12"/>
    <p:sldLayoutId id="2147483961" r:id="rId13"/>
    <p:sldLayoutId id="2147483962" r:id="rId14"/>
    <p:sldLayoutId id="2147483963" r:id="rId15"/>
    <p:sldLayoutId id="21474839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slide" Target="slide18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4.xml"/><Relationship Id="rId4" Type="http://schemas.openxmlformats.org/officeDocument/2006/relationships/slide" Target="slide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26E56E-A69D-43B5-899E-51892A73C8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2520" y="977152"/>
            <a:ext cx="9966960" cy="2652009"/>
          </a:xfrm>
        </p:spPr>
        <p:txBody>
          <a:bodyPr>
            <a:normAutofit/>
          </a:bodyPr>
          <a:lstStyle/>
          <a:p>
            <a:pPr algn="ctr"/>
            <a:r>
              <a:rPr lang="ru-RU" sz="2700" b="0" i="0" dirty="0">
                <a:solidFill>
                  <a:schemeClr val="accent3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  <a:t>Электронное иллюстрированное пособие для детей </a:t>
            </a:r>
            <a:r>
              <a:rPr lang="en-US" sz="2700" dirty="0" smtClean="0">
                <a:solidFill>
                  <a:schemeClr val="accent3">
                    <a:lumMod val="75000"/>
                  </a:schemeClr>
                </a:solidFill>
                <a:latin typeface="Roboto" panose="02000000000000000000" pitchFamily="2" charset="0"/>
              </a:rPr>
              <a:t>3-</a:t>
            </a:r>
            <a:r>
              <a:rPr lang="ru-RU" sz="2700" dirty="0" smtClean="0">
                <a:solidFill>
                  <a:schemeClr val="accent3">
                    <a:lumMod val="75000"/>
                  </a:schemeClr>
                </a:solidFill>
                <a:latin typeface="Roboto" panose="02000000000000000000" pitchFamily="2" charset="0"/>
              </a:rPr>
              <a:t>5</a:t>
            </a:r>
            <a:r>
              <a:rPr lang="ru-RU" sz="2700" b="0" i="0" dirty="0" smtClean="0">
                <a:solidFill>
                  <a:schemeClr val="accent3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700" b="0" i="0" dirty="0">
                <a:solidFill>
                  <a:schemeClr val="accent3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  <a:t>лет по литературному </a:t>
            </a:r>
            <a:r>
              <a:rPr lang="ru-RU" sz="2700" b="0" i="0" dirty="0" smtClean="0">
                <a:solidFill>
                  <a:schemeClr val="accent3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  <a:t>произведению</a:t>
            </a:r>
            <a:br>
              <a:rPr lang="ru-RU" sz="2700" b="0" i="0" dirty="0" smtClean="0">
                <a:solidFill>
                  <a:schemeClr val="accent3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</a:br>
            <a:r>
              <a:rPr lang="ru-RU" sz="2700" b="0" i="0" dirty="0" smtClean="0">
                <a:solidFill>
                  <a:schemeClr val="accent3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  <a:t>Русская </a:t>
            </a:r>
            <a:r>
              <a:rPr lang="ru-RU" sz="2700" b="0" i="0" dirty="0">
                <a:solidFill>
                  <a:schemeClr val="accent3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  <a:t>народная сказка </a:t>
            </a:r>
            <a:r>
              <a:rPr lang="ru-RU" b="0" i="0" dirty="0" smtClean="0">
                <a:solidFill>
                  <a:schemeClr val="accent3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  <a:t>«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Roboto" panose="02000000000000000000" pitchFamily="2" charset="0"/>
              </a:rPr>
              <a:t>К</a:t>
            </a:r>
            <a:r>
              <a:rPr lang="ru-RU" b="0" dirty="0" smtClean="0">
                <a:solidFill>
                  <a:schemeClr val="accent3">
                    <a:lumMod val="75000"/>
                  </a:schemeClr>
                </a:solidFill>
                <a:latin typeface="Roboto" panose="02000000000000000000" pitchFamily="2" charset="0"/>
              </a:rPr>
              <a:t>ОЛОБОК</a:t>
            </a:r>
            <a:r>
              <a:rPr lang="ru-RU" b="0" i="0" dirty="0" smtClean="0">
                <a:solidFill>
                  <a:schemeClr val="accent3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  <a:t>»</a:t>
            </a:r>
            <a:endParaRPr lang="ru-RU" sz="27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2DEDCF-B258-435D-A9C1-F99AA1BFDE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6816" y="398155"/>
            <a:ext cx="8767860" cy="639614"/>
          </a:xfrm>
        </p:spPr>
        <p:txBody>
          <a:bodyPr>
            <a:noAutofit/>
          </a:bodyPr>
          <a:lstStyle/>
          <a:p>
            <a:pPr algn="ctr"/>
            <a:r>
              <a:rPr lang="ru-RU" sz="2400" b="0" i="0" dirty="0">
                <a:solidFill>
                  <a:schemeClr val="accent3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  <a:t>Государственно</a:t>
            </a:r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Roboto" panose="02000000000000000000" pitchFamily="2" charset="0"/>
              </a:rPr>
              <a:t>е </a:t>
            </a:r>
            <a:r>
              <a:rPr lang="ru-RU" sz="2400" b="0" i="0" dirty="0">
                <a:solidFill>
                  <a:schemeClr val="accent3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  <a:t>бюджетное общеобразовательное учреждение Школа № 2120 </a:t>
            </a:r>
            <a:endParaRPr lang="ru-RU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229E2789-8F4B-4BAB-833D-666B1FCAA373}"/>
              </a:ext>
            </a:extLst>
          </p:cNvPr>
          <p:cNvSpPr txBox="1">
            <a:spLocks/>
          </p:cNvSpPr>
          <p:nvPr/>
        </p:nvSpPr>
        <p:spPr>
          <a:xfrm>
            <a:off x="7137780" y="4393318"/>
            <a:ext cx="4573206" cy="2034778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ru-RU" sz="4500" b="0" i="0" dirty="0">
                <a:solidFill>
                  <a:schemeClr val="accent3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  <a:t>Старший воспитатель: </a:t>
            </a:r>
            <a:br>
              <a:rPr lang="ru-RU" sz="4500" b="0" i="0" dirty="0">
                <a:solidFill>
                  <a:schemeClr val="accent3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</a:br>
            <a:r>
              <a:rPr lang="ru-RU" sz="4500" b="0" i="0" dirty="0" err="1">
                <a:solidFill>
                  <a:schemeClr val="accent3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  <a:t>Клокова</a:t>
            </a:r>
            <a:r>
              <a:rPr lang="ru-RU" sz="4500" b="0" i="0" dirty="0">
                <a:solidFill>
                  <a:schemeClr val="accent3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  <a:t> Елена Анатольевна </a:t>
            </a:r>
            <a:br>
              <a:rPr lang="ru-RU" sz="4500" b="0" i="0" dirty="0">
                <a:solidFill>
                  <a:schemeClr val="accent3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</a:br>
            <a:r>
              <a:rPr lang="ru-RU" sz="4500" b="0" i="0" dirty="0">
                <a:solidFill>
                  <a:schemeClr val="accent3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  <a:t>Воспитатели: </a:t>
            </a:r>
            <a:br>
              <a:rPr lang="ru-RU" sz="4500" b="0" i="0" dirty="0">
                <a:solidFill>
                  <a:schemeClr val="accent3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</a:br>
            <a:r>
              <a:rPr lang="ru-RU" sz="4500" dirty="0" smtClean="0">
                <a:solidFill>
                  <a:schemeClr val="accent3">
                    <a:lumMod val="75000"/>
                  </a:schemeClr>
                </a:solidFill>
                <a:latin typeface="Roboto" panose="02000000000000000000" pitchFamily="2" charset="0"/>
              </a:rPr>
              <a:t>Гаврилова Ирина </a:t>
            </a:r>
            <a:r>
              <a:rPr lang="ru-RU" sz="4500" dirty="0" smtClean="0">
                <a:solidFill>
                  <a:schemeClr val="accent3">
                    <a:lumMod val="75000"/>
                  </a:schemeClr>
                </a:solidFill>
                <a:latin typeface="Roboto" panose="02000000000000000000" pitchFamily="2" charset="0"/>
              </a:rPr>
              <a:t>Владимиро</a:t>
            </a:r>
            <a:r>
              <a:rPr lang="ru-RU" sz="4500" b="0" i="0" dirty="0" smtClean="0">
                <a:solidFill>
                  <a:schemeClr val="accent3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  <a:t>вна</a:t>
            </a:r>
            <a:endParaRPr lang="en-US" sz="4500" b="0" i="0" dirty="0" smtClean="0">
              <a:solidFill>
                <a:schemeClr val="accent3">
                  <a:lumMod val="75000"/>
                </a:schemeClr>
              </a:solidFill>
              <a:effectLst/>
              <a:latin typeface="Roboto" panose="02000000000000000000" pitchFamily="2" charset="0"/>
            </a:endParaRP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ru-RU" sz="4500" dirty="0" smtClean="0">
                <a:solidFill>
                  <a:schemeClr val="accent3">
                    <a:lumMod val="75000"/>
                  </a:schemeClr>
                </a:solidFill>
                <a:latin typeface="Roboto" panose="02000000000000000000" pitchFamily="2" charset="0"/>
              </a:rPr>
              <a:t>Катан </a:t>
            </a:r>
            <a:r>
              <a:rPr lang="ru-RU" sz="4500" dirty="0">
                <a:solidFill>
                  <a:schemeClr val="accent3">
                    <a:lumMod val="75000"/>
                  </a:schemeClr>
                </a:solidFill>
                <a:latin typeface="Roboto" panose="02000000000000000000" pitchFamily="2" charset="0"/>
              </a:rPr>
              <a:t>Евгения Александровна</a:t>
            </a:r>
            <a:r>
              <a:rPr lang="ru-RU" sz="4500" b="0" i="0" dirty="0" smtClean="0">
                <a:solidFill>
                  <a:schemeClr val="accent3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4500" b="0" i="0" dirty="0">
                <a:solidFill>
                  <a:schemeClr val="accent3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  <a:t/>
            </a:r>
            <a:br>
              <a:rPr lang="ru-RU" sz="4500" b="0" i="0" dirty="0">
                <a:solidFill>
                  <a:schemeClr val="accent3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</a:br>
            <a:r>
              <a:rPr lang="ru-RU" sz="4500" b="0" i="0" dirty="0">
                <a:solidFill>
                  <a:schemeClr val="accent3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  <a:t>Рубцова Елена </a:t>
            </a:r>
            <a:r>
              <a:rPr lang="ru-RU" sz="4500" b="0" i="0" dirty="0" smtClean="0">
                <a:solidFill>
                  <a:schemeClr val="accent3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  <a:t>Владимировна</a:t>
            </a:r>
            <a:endParaRPr lang="ru-RU" sz="4500" dirty="0" smtClean="0">
              <a:solidFill>
                <a:schemeClr val="accent3">
                  <a:lumMod val="75000"/>
                </a:schemeClr>
              </a:solidFill>
              <a:latin typeface="Roboto" panose="02000000000000000000" pitchFamily="2" charset="0"/>
            </a:endParaRP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ru-RU" b="0" i="0" dirty="0">
                <a:solidFill>
                  <a:schemeClr val="accent3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  <a:t/>
            </a:r>
            <a:br>
              <a:rPr lang="ru-RU" b="0" i="0" dirty="0">
                <a:solidFill>
                  <a:schemeClr val="accent3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</a:b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38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0313" y="354287"/>
            <a:ext cx="8911687" cy="1280890"/>
          </a:xfrm>
        </p:spPr>
        <p:txBody>
          <a:bodyPr>
            <a:normAutofit fontScale="90000"/>
          </a:bodyPr>
          <a:lstStyle/>
          <a:p>
            <a:pPr algn="r"/>
            <a:r>
              <a:rPr lang="ru-RU" sz="3100" dirty="0">
                <a:solidFill>
                  <a:schemeClr val="accent3">
                    <a:lumMod val="75000"/>
                  </a:schemeClr>
                </a:solidFill>
              </a:rPr>
              <a:t>Катится колобок, а навстречу ему медведь:</a:t>
            </a:r>
            <a:br>
              <a:rPr lang="ru-RU" sz="31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100" dirty="0">
                <a:solidFill>
                  <a:schemeClr val="accent3">
                    <a:lumMod val="75000"/>
                  </a:schemeClr>
                </a:solidFill>
              </a:rPr>
              <a:t>— Колобок, колобок! Я тебя съем.</a:t>
            </a:r>
            <a:br>
              <a:rPr lang="ru-RU" sz="31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100" dirty="0">
                <a:solidFill>
                  <a:schemeClr val="accent3">
                    <a:lumMod val="75000"/>
                  </a:schemeClr>
                </a:solidFill>
              </a:rPr>
              <a:t>— Где тебе, косолапому, съесть меня!</a:t>
            </a:r>
            <a:br>
              <a:rPr lang="ru-RU" sz="31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100" i="1" dirty="0">
                <a:solidFill>
                  <a:schemeClr val="accent3">
                    <a:lumMod val="75000"/>
                  </a:schemeClr>
                </a:solidFill>
              </a:rPr>
              <a:t>Я по коробу </a:t>
            </a:r>
            <a:r>
              <a:rPr lang="ru-RU" sz="3100" i="1" dirty="0" err="1">
                <a:solidFill>
                  <a:schemeClr val="accent3">
                    <a:lumMod val="75000"/>
                  </a:schemeClr>
                </a:solidFill>
              </a:rPr>
              <a:t>скребен</a:t>
            </a:r>
            <a:r>
              <a:rPr lang="ru-RU" sz="3100" i="1" dirty="0">
                <a:solidFill>
                  <a:schemeClr val="accent3">
                    <a:lumMod val="75000"/>
                  </a:schemeClr>
                </a:solidFill>
              </a:rPr>
              <a:t>,</a:t>
            </a:r>
            <a:br>
              <a:rPr lang="ru-RU" sz="3100" i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100" i="1" dirty="0">
                <a:solidFill>
                  <a:schemeClr val="accent3">
                    <a:lumMod val="75000"/>
                  </a:schemeClr>
                </a:solidFill>
              </a:rPr>
              <a:t>По сусеку метен,</a:t>
            </a:r>
            <a:br>
              <a:rPr lang="ru-RU" sz="3100" i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100" i="1" dirty="0">
                <a:solidFill>
                  <a:schemeClr val="accent3">
                    <a:lumMod val="75000"/>
                  </a:schemeClr>
                </a:solidFill>
              </a:rPr>
              <a:t>На сметане </a:t>
            </a:r>
            <a:r>
              <a:rPr lang="ru-RU" sz="3100" i="1" dirty="0" err="1">
                <a:solidFill>
                  <a:schemeClr val="accent3">
                    <a:lumMod val="75000"/>
                  </a:schemeClr>
                </a:solidFill>
              </a:rPr>
              <a:t>мешон</a:t>
            </a:r>
            <a:r>
              <a:rPr lang="ru-RU" sz="3100" i="1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3100" i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100" i="1" dirty="0">
                <a:solidFill>
                  <a:schemeClr val="accent3">
                    <a:lumMod val="75000"/>
                  </a:schemeClr>
                </a:solidFill>
              </a:rPr>
              <a:t>Да в масле </a:t>
            </a:r>
            <a:r>
              <a:rPr lang="ru-RU" sz="3100" i="1" dirty="0" err="1">
                <a:solidFill>
                  <a:schemeClr val="accent3">
                    <a:lumMod val="75000"/>
                  </a:schemeClr>
                </a:solidFill>
              </a:rPr>
              <a:t>пряжон</a:t>
            </a:r>
            <a:r>
              <a:rPr lang="ru-RU" sz="3100" i="1" dirty="0">
                <a:solidFill>
                  <a:schemeClr val="accent3">
                    <a:lumMod val="75000"/>
                  </a:schemeClr>
                </a:solidFill>
              </a:rPr>
              <a:t>,</a:t>
            </a:r>
            <a:br>
              <a:rPr lang="ru-RU" sz="3100" i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100" i="1" dirty="0">
                <a:solidFill>
                  <a:schemeClr val="accent3">
                    <a:lumMod val="75000"/>
                  </a:schemeClr>
                </a:solidFill>
              </a:rPr>
              <a:t>На окошке </a:t>
            </a:r>
            <a:r>
              <a:rPr lang="ru-RU" sz="3100" i="1" dirty="0" err="1">
                <a:solidFill>
                  <a:schemeClr val="accent3">
                    <a:lumMod val="75000"/>
                  </a:schemeClr>
                </a:solidFill>
              </a:rPr>
              <a:t>стужон</a:t>
            </a:r>
            <a:r>
              <a:rPr lang="ru-RU" sz="3100" i="1" dirty="0">
                <a:solidFill>
                  <a:schemeClr val="accent3">
                    <a:lumMod val="75000"/>
                  </a:schemeClr>
                </a:solidFill>
              </a:rPr>
              <a:t>;</a:t>
            </a:r>
            <a:br>
              <a:rPr lang="ru-RU" sz="3100" i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100" i="1" dirty="0">
                <a:solidFill>
                  <a:schemeClr val="accent3">
                    <a:lumMod val="75000"/>
                  </a:schemeClr>
                </a:solidFill>
              </a:rPr>
              <a:t>Я от дедушки ушел,</a:t>
            </a:r>
            <a:br>
              <a:rPr lang="ru-RU" sz="3100" i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100" i="1" dirty="0">
                <a:solidFill>
                  <a:schemeClr val="accent3">
                    <a:lumMod val="75000"/>
                  </a:schemeClr>
                </a:solidFill>
              </a:rPr>
              <a:t>Я от бабушки ушел,</a:t>
            </a:r>
            <a:br>
              <a:rPr lang="ru-RU" sz="3100" i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100" i="1" dirty="0">
                <a:solidFill>
                  <a:schemeClr val="accent3">
                    <a:lumMod val="75000"/>
                  </a:schemeClr>
                </a:solidFill>
              </a:rPr>
              <a:t>Я от зайца ушел,</a:t>
            </a:r>
            <a:br>
              <a:rPr lang="ru-RU" sz="3100" i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100" i="1" dirty="0">
                <a:solidFill>
                  <a:schemeClr val="accent3">
                    <a:lumMod val="75000"/>
                  </a:schemeClr>
                </a:solidFill>
              </a:rPr>
              <a:t>Я от волка ушел,</a:t>
            </a:r>
            <a:br>
              <a:rPr lang="ru-RU" sz="3100" i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100" i="1" dirty="0">
                <a:solidFill>
                  <a:schemeClr val="accent3">
                    <a:lumMod val="75000"/>
                  </a:schemeClr>
                </a:solidFill>
              </a:rPr>
              <a:t>От тебя, медведь, не хитро уйти!</a:t>
            </a:r>
            <a:br>
              <a:rPr lang="ru-RU" sz="3100" i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100" dirty="0">
                <a:solidFill>
                  <a:schemeClr val="accent3">
                    <a:lumMod val="75000"/>
                  </a:schemeClr>
                </a:solidFill>
              </a:rPr>
              <a:t>И опять укатился; только медведь его и видел!..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109" y="1635177"/>
            <a:ext cx="4126760" cy="4260371"/>
          </a:xfrm>
        </p:spPr>
      </p:pic>
    </p:spTree>
    <p:extLst>
      <p:ext uri="{BB962C8B-B14F-4D97-AF65-F5344CB8AC3E}">
        <p14:creationId xmlns:p14="http://schemas.microsoft.com/office/powerpoint/2010/main" val="280400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0313" y="384267"/>
            <a:ext cx="8911687" cy="1280890"/>
          </a:xfrm>
        </p:spPr>
        <p:txBody>
          <a:bodyPr>
            <a:noAutofit/>
          </a:bodyPr>
          <a:lstStyle/>
          <a:p>
            <a:pPr algn="r"/>
            <a:r>
              <a:rPr lang="ru-RU" sz="2400" dirty="0">
                <a:solidFill>
                  <a:schemeClr val="accent3">
                    <a:lumMod val="75000"/>
                  </a:schemeClr>
                </a:solidFill>
              </a:rPr>
              <a:t>Катится, катится колобок, а навстречу ему лиса:</a:t>
            </a:r>
            <a:br>
              <a:rPr lang="ru-RU" sz="24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3">
                    <a:lumMod val="75000"/>
                  </a:schemeClr>
                </a:solidFill>
              </a:rPr>
              <a:t>— Здравствуй, колобок! Какой ты хорошенький!</a:t>
            </a:r>
            <a:br>
              <a:rPr lang="ru-RU" sz="24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3">
                    <a:lumMod val="75000"/>
                  </a:schemeClr>
                </a:solidFill>
              </a:rPr>
              <a:t>А колобок запел:</a:t>
            </a:r>
            <a:br>
              <a:rPr lang="ru-RU" sz="24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400" i="1" dirty="0">
                <a:solidFill>
                  <a:schemeClr val="accent3">
                    <a:lumMod val="75000"/>
                  </a:schemeClr>
                </a:solidFill>
              </a:rPr>
              <a:t>Я по коробу </a:t>
            </a:r>
            <a:r>
              <a:rPr lang="ru-RU" sz="2400" i="1" dirty="0" err="1">
                <a:solidFill>
                  <a:schemeClr val="accent3">
                    <a:lumMod val="75000"/>
                  </a:schemeClr>
                </a:solidFill>
              </a:rPr>
              <a:t>скребен</a:t>
            </a:r>
            <a:r>
              <a:rPr lang="ru-RU" sz="2400" i="1" dirty="0">
                <a:solidFill>
                  <a:schemeClr val="accent3">
                    <a:lumMod val="75000"/>
                  </a:schemeClr>
                </a:solidFill>
              </a:rPr>
              <a:t>,</a:t>
            </a:r>
            <a:br>
              <a:rPr lang="ru-RU" sz="2400" i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400" i="1" dirty="0">
                <a:solidFill>
                  <a:schemeClr val="accent3">
                    <a:lumMod val="75000"/>
                  </a:schemeClr>
                </a:solidFill>
              </a:rPr>
              <a:t>По сусеку метен,</a:t>
            </a:r>
            <a:br>
              <a:rPr lang="ru-RU" sz="2400" i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400" i="1" dirty="0">
                <a:solidFill>
                  <a:schemeClr val="accent3">
                    <a:lumMod val="75000"/>
                  </a:schemeClr>
                </a:solidFill>
              </a:rPr>
              <a:t>На сметане </a:t>
            </a:r>
            <a:r>
              <a:rPr lang="ru-RU" sz="2400" i="1" dirty="0" err="1">
                <a:solidFill>
                  <a:schemeClr val="accent3">
                    <a:lumMod val="75000"/>
                  </a:schemeClr>
                </a:solidFill>
              </a:rPr>
              <a:t>мешон</a:t>
            </a:r>
            <a:r>
              <a:rPr lang="ru-RU" sz="2400" i="1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2400" i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400" i="1" dirty="0">
                <a:solidFill>
                  <a:schemeClr val="accent3">
                    <a:lumMod val="75000"/>
                  </a:schemeClr>
                </a:solidFill>
              </a:rPr>
              <a:t>Да в масле </a:t>
            </a:r>
            <a:r>
              <a:rPr lang="ru-RU" sz="2400" i="1" dirty="0" err="1">
                <a:solidFill>
                  <a:schemeClr val="accent3">
                    <a:lumMod val="75000"/>
                  </a:schemeClr>
                </a:solidFill>
              </a:rPr>
              <a:t>пряжон</a:t>
            </a:r>
            <a:r>
              <a:rPr lang="ru-RU" sz="2400" i="1" dirty="0">
                <a:solidFill>
                  <a:schemeClr val="accent3">
                    <a:lumMod val="75000"/>
                  </a:schemeClr>
                </a:solidFill>
              </a:rPr>
              <a:t>,</a:t>
            </a:r>
            <a:br>
              <a:rPr lang="ru-RU" sz="2400" i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400" i="1" dirty="0">
                <a:solidFill>
                  <a:schemeClr val="accent3">
                    <a:lumMod val="75000"/>
                  </a:schemeClr>
                </a:solidFill>
              </a:rPr>
              <a:t>На окошке </a:t>
            </a:r>
            <a:r>
              <a:rPr lang="ru-RU" sz="2400" i="1" dirty="0" err="1">
                <a:solidFill>
                  <a:schemeClr val="accent3">
                    <a:lumMod val="75000"/>
                  </a:schemeClr>
                </a:solidFill>
              </a:rPr>
              <a:t>стужон</a:t>
            </a:r>
            <a:r>
              <a:rPr lang="ru-RU" sz="2400" i="1" dirty="0">
                <a:solidFill>
                  <a:schemeClr val="accent3">
                    <a:lumMod val="75000"/>
                  </a:schemeClr>
                </a:solidFill>
              </a:rPr>
              <a:t>;</a:t>
            </a:r>
            <a:br>
              <a:rPr lang="ru-RU" sz="2400" i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400" i="1" dirty="0">
                <a:solidFill>
                  <a:schemeClr val="accent3">
                    <a:lumMod val="75000"/>
                  </a:schemeClr>
                </a:solidFill>
              </a:rPr>
              <a:t>Я от дедушки ушел,</a:t>
            </a:r>
            <a:br>
              <a:rPr lang="ru-RU" sz="2400" i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400" i="1" dirty="0">
                <a:solidFill>
                  <a:schemeClr val="accent3">
                    <a:lumMod val="75000"/>
                  </a:schemeClr>
                </a:solidFill>
              </a:rPr>
              <a:t>Я от бабушки ушел,</a:t>
            </a:r>
            <a:br>
              <a:rPr lang="ru-RU" sz="2400" i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400" i="1" dirty="0">
                <a:solidFill>
                  <a:schemeClr val="accent3">
                    <a:lumMod val="75000"/>
                  </a:schemeClr>
                </a:solidFill>
              </a:rPr>
              <a:t>Я от зайца ушел,</a:t>
            </a:r>
            <a:br>
              <a:rPr lang="ru-RU" sz="2400" i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400" i="1" dirty="0">
                <a:solidFill>
                  <a:schemeClr val="accent3">
                    <a:lumMod val="75000"/>
                  </a:schemeClr>
                </a:solidFill>
              </a:rPr>
              <a:t>Я от волка ушел,</a:t>
            </a:r>
            <a:br>
              <a:rPr lang="ru-RU" sz="2400" i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400" i="1" dirty="0">
                <a:solidFill>
                  <a:schemeClr val="accent3">
                    <a:lumMod val="75000"/>
                  </a:schemeClr>
                </a:solidFill>
              </a:rPr>
              <a:t>От медведя ушел,</a:t>
            </a:r>
            <a:br>
              <a:rPr lang="ru-RU" sz="2400" i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400" i="1" dirty="0">
                <a:solidFill>
                  <a:schemeClr val="accent3">
                    <a:lumMod val="75000"/>
                  </a:schemeClr>
                </a:solidFill>
              </a:rPr>
              <a:t>От тебя, лиса, и подавно уйду!</a:t>
            </a:r>
            <a:br>
              <a:rPr lang="ru-RU" sz="2400" i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3">
                    <a:lumMod val="75000"/>
                  </a:schemeClr>
                </a:solidFill>
              </a:rPr>
              <a:t>— Какая славная песенка! — сказала лиса. — Но ведь я, колобок, стара стала, плохо слышу; сядь-ка на мою мордочку да пропой еще разок </a:t>
            </a:r>
            <a:r>
              <a:rPr lang="ru-RU" sz="2400" dirty="0" err="1">
                <a:solidFill>
                  <a:schemeClr val="accent3">
                    <a:lumMod val="75000"/>
                  </a:schemeClr>
                </a:solidFill>
              </a:rPr>
              <a:t>погромче</a:t>
            </a:r>
            <a:r>
              <a:rPr lang="ru-RU" sz="2400" dirty="0">
                <a:solidFill>
                  <a:schemeClr val="accent3">
                    <a:lumMod val="75000"/>
                  </a:schemeClr>
                </a:solidFill>
              </a:rPr>
              <a:t>.</a:t>
            </a:r>
            <a:br>
              <a:rPr lang="ru-RU" sz="2400" dirty="0">
                <a:solidFill>
                  <a:schemeClr val="accent3">
                    <a:lumMod val="75000"/>
                  </a:schemeClr>
                </a:solidFill>
              </a:rPr>
            </a:br>
            <a:endParaRPr lang="ru-RU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391" y="1174614"/>
            <a:ext cx="4323720" cy="4341767"/>
          </a:xfrm>
        </p:spPr>
      </p:pic>
    </p:spTree>
    <p:extLst>
      <p:ext uri="{BB962C8B-B14F-4D97-AF65-F5344CB8AC3E}">
        <p14:creationId xmlns:p14="http://schemas.microsoft.com/office/powerpoint/2010/main" val="390188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2202" y="144425"/>
            <a:ext cx="8911687" cy="1280890"/>
          </a:xfrm>
        </p:spPr>
        <p:txBody>
          <a:bodyPr>
            <a:noAutofit/>
          </a:bodyPr>
          <a:lstStyle/>
          <a:p>
            <a:pPr algn="r"/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Колобок вскочил лисе на мордочку и запел ту же песню.</a:t>
            </a:r>
            <a:br>
              <a:rPr lang="ru-RU" sz="28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— 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Спасибо, колобок! Славная песенка, еще 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		        бы 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послушала! Сядь-ка на мой язычок да 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					пропой 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в последний разок, — сказала лиса и высунула свой язык.</a:t>
            </a:r>
            <a:br>
              <a:rPr lang="ru-RU" sz="28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				Колобок 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прыг ей на язык, а лиса — </a:t>
            </a:r>
            <a:r>
              <a:rPr lang="ru-RU" sz="2800" dirty="0" err="1">
                <a:solidFill>
                  <a:schemeClr val="accent3">
                    <a:lumMod val="75000"/>
                  </a:schemeClr>
                </a:solidFill>
              </a:rPr>
              <a:t>ам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 его! — и скушала</a:t>
            </a:r>
            <a:br>
              <a:rPr lang="ru-RU" sz="2800" dirty="0">
                <a:solidFill>
                  <a:schemeClr val="accent3">
                    <a:lumMod val="75000"/>
                  </a:schemeClr>
                </a:solidFill>
              </a:rPr>
            </a:br>
            <a:endParaRPr lang="ru-RU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86" y="1984029"/>
            <a:ext cx="3962432" cy="4483805"/>
          </a:xfrm>
        </p:spPr>
      </p:pic>
      <p:sp>
        <p:nvSpPr>
          <p:cNvPr id="5" name="Стрелка: вправо 8">
            <a:hlinkClick r:id="rId3" action="ppaction://hlinksldjump"/>
            <a:extLst>
              <a:ext uri="{FF2B5EF4-FFF2-40B4-BE49-F238E27FC236}">
                <a16:creationId xmlns:a16="http://schemas.microsoft.com/office/drawing/2014/main" id="{B344C35D-F00C-4383-8E76-3C8684154EED}"/>
              </a:ext>
            </a:extLst>
          </p:cNvPr>
          <p:cNvSpPr/>
          <p:nvPr/>
        </p:nvSpPr>
        <p:spPr>
          <a:xfrm>
            <a:off x="6310484" y="4836258"/>
            <a:ext cx="3514165" cy="1631576"/>
          </a:xfrm>
          <a:prstGeom prst="righ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 начало</a:t>
            </a:r>
          </a:p>
        </p:txBody>
      </p:sp>
    </p:spTree>
    <p:extLst>
      <p:ext uri="{BB962C8B-B14F-4D97-AF65-F5344CB8AC3E}">
        <p14:creationId xmlns:p14="http://schemas.microsoft.com/office/powerpoint/2010/main" val="10054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Найдите тень Колобка?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034" y="1219585"/>
            <a:ext cx="9293578" cy="5414818"/>
          </a:xfrm>
        </p:spPr>
      </p:pic>
      <p:sp>
        <p:nvSpPr>
          <p:cNvPr id="5" name="Управляющая кнопка: в конец 4">
            <a:hlinkClick r:id="" action="ppaction://hlinkshowjump?jump=lastslide" highlightClick="1"/>
          </p:cNvPr>
          <p:cNvSpPr/>
          <p:nvPr/>
        </p:nvSpPr>
        <p:spPr>
          <a:xfrm>
            <a:off x="2968052" y="2053652"/>
            <a:ext cx="1678899" cy="2293496"/>
          </a:xfrm>
          <a:prstGeom prst="actionButtonEnd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в конец 5">
            <a:hlinkClick r:id="" action="ppaction://hlinkshowjump?jump=lastslide" highlightClick="1"/>
          </p:cNvPr>
          <p:cNvSpPr/>
          <p:nvPr/>
        </p:nvSpPr>
        <p:spPr>
          <a:xfrm>
            <a:off x="5403969" y="1904999"/>
            <a:ext cx="2975533" cy="1078043"/>
          </a:xfrm>
          <a:prstGeom prst="actionButtonEnd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в конец 6">
            <a:hlinkClick r:id="" action="ppaction://hlinkshowjump?jump=lastslide" highlightClick="1"/>
          </p:cNvPr>
          <p:cNvSpPr/>
          <p:nvPr/>
        </p:nvSpPr>
        <p:spPr>
          <a:xfrm>
            <a:off x="9136520" y="1998690"/>
            <a:ext cx="1678899" cy="2293496"/>
          </a:xfrm>
          <a:prstGeom prst="actionButtonEnd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в конец 7">
            <a:hlinkClick r:id="" action="ppaction://hlinkshowjump?jump=lastslide" highlightClick="1"/>
          </p:cNvPr>
          <p:cNvSpPr/>
          <p:nvPr/>
        </p:nvSpPr>
        <p:spPr>
          <a:xfrm>
            <a:off x="2968051" y="4736893"/>
            <a:ext cx="2938073" cy="1347244"/>
          </a:xfrm>
          <a:prstGeom prst="actionButtonEnd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в конец 8">
            <a:hlinkClick r:id="" action="ppaction://hlinkshowjump?jump=lastslide" highlightClick="1"/>
          </p:cNvPr>
          <p:cNvSpPr/>
          <p:nvPr/>
        </p:nvSpPr>
        <p:spPr>
          <a:xfrm>
            <a:off x="7877346" y="4512039"/>
            <a:ext cx="3215375" cy="1857156"/>
          </a:xfrm>
          <a:prstGeom prst="actionButtonEnd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звук 10">
            <a:hlinkClick r:id="" action="ppaction://hlinkshowjump?jump=nextslide" highlightClick="1">
              <a:snd r:embed="rId3" name="applause.wav"/>
            </a:hlinkClick>
          </p:cNvPr>
          <p:cNvSpPr/>
          <p:nvPr/>
        </p:nvSpPr>
        <p:spPr>
          <a:xfrm>
            <a:off x="6370527" y="5078355"/>
            <a:ext cx="1042416" cy="1042416"/>
          </a:xfrm>
          <a:prstGeom prst="actionButtonSound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в конец 11">
            <a:hlinkClick r:id="" action="ppaction://hlinkshowjump?jump=lastslide" highlightClick="1"/>
          </p:cNvPr>
          <p:cNvSpPr/>
          <p:nvPr/>
        </p:nvSpPr>
        <p:spPr>
          <a:xfrm>
            <a:off x="5774806" y="3282015"/>
            <a:ext cx="2233857" cy="1380759"/>
          </a:xfrm>
          <a:prstGeom prst="actionButtonEnd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86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Кого на картинке не было в сказке «Колобок»?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105" y="1905000"/>
            <a:ext cx="9054594" cy="4714164"/>
          </a:xfrm>
        </p:spPr>
      </p:pic>
      <p:sp>
        <p:nvSpPr>
          <p:cNvPr id="6" name="Управляющая кнопка: в конец 5">
            <a:hlinkClick r:id="" action="ppaction://hlinkshowjump?jump=nextslide" highlightClick="1"/>
          </p:cNvPr>
          <p:cNvSpPr/>
          <p:nvPr/>
        </p:nvSpPr>
        <p:spPr>
          <a:xfrm>
            <a:off x="3252865" y="2458386"/>
            <a:ext cx="1678899" cy="2293496"/>
          </a:xfrm>
          <a:prstGeom prst="actionButtonEnd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в конец 6">
            <a:hlinkClick r:id="" action="ppaction://hlinkshowjump?jump=nextslide" highlightClick="1"/>
          </p:cNvPr>
          <p:cNvSpPr/>
          <p:nvPr/>
        </p:nvSpPr>
        <p:spPr>
          <a:xfrm>
            <a:off x="8244589" y="2458386"/>
            <a:ext cx="1678899" cy="2293496"/>
          </a:xfrm>
          <a:prstGeom prst="actionButtonEnd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в конец 7">
            <a:hlinkClick r:id="" action="ppaction://hlinkshowjump?jump=nextslide" highlightClick="1"/>
          </p:cNvPr>
          <p:cNvSpPr/>
          <p:nvPr/>
        </p:nvSpPr>
        <p:spPr>
          <a:xfrm>
            <a:off x="8278594" y="4751882"/>
            <a:ext cx="1678899" cy="1867282"/>
          </a:xfrm>
          <a:prstGeom prst="actionButtonEnd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звук 8">
            <a:hlinkClick r:id="rId3" action="ppaction://hlinksldjump" highlightClick="1">
              <a:snd r:embed="rId4" name="applause.wav"/>
            </a:hlinkClick>
          </p:cNvPr>
          <p:cNvSpPr/>
          <p:nvPr/>
        </p:nvSpPr>
        <p:spPr>
          <a:xfrm>
            <a:off x="3691726" y="4751882"/>
            <a:ext cx="1629782" cy="1867282"/>
          </a:xfrm>
          <a:prstGeom prst="actionButtonSound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11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44045C-1B00-493C-8241-056893F67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600636"/>
            <a:ext cx="9875520" cy="1356360"/>
          </a:xfrm>
        </p:spPr>
        <p:txBody>
          <a:bodyPr/>
          <a:lstStyle/>
          <a:p>
            <a:r>
              <a:rPr lang="ru-RU" dirty="0"/>
              <a:t>Не верно, попробуй еще раз.</a:t>
            </a:r>
          </a:p>
        </p:txBody>
      </p:sp>
      <p:sp>
        <p:nvSpPr>
          <p:cNvPr id="5" name="Овал 4">
            <a:hlinkClick r:id="rId2" action="ppaction://hlinksldjump"/>
            <a:extLst>
              <a:ext uri="{FF2B5EF4-FFF2-40B4-BE49-F238E27FC236}">
                <a16:creationId xmlns:a16="http://schemas.microsoft.com/office/drawing/2014/main" id="{48388C5E-585C-49E0-9FFD-5DF3EAD25FCC}"/>
              </a:ext>
            </a:extLst>
          </p:cNvPr>
          <p:cNvSpPr/>
          <p:nvPr/>
        </p:nvSpPr>
        <p:spPr>
          <a:xfrm>
            <a:off x="6947646" y="1708879"/>
            <a:ext cx="4175056" cy="3526510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Попробовать ещё раз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79D68EF-CB77-4A9A-9027-E5AD279700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94" t="5813" r="27942" b="7353"/>
          <a:stretch/>
        </p:blipFill>
        <p:spPr>
          <a:xfrm>
            <a:off x="2051553" y="2133600"/>
            <a:ext cx="3380370" cy="348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15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На какую фигуру похож Колобок?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872" y="1388721"/>
            <a:ext cx="7452125" cy="4956530"/>
          </a:xfrm>
        </p:spPr>
      </p:pic>
      <p:sp>
        <p:nvSpPr>
          <p:cNvPr id="5" name="Управляющая кнопка: звук 4">
            <a:hlinkClick r:id="rId3" action="ppaction://hlinksldjump" highlightClick="1">
              <a:snd r:embed="rId4" name="applause.wav"/>
            </a:hlinkClick>
          </p:cNvPr>
          <p:cNvSpPr/>
          <p:nvPr/>
        </p:nvSpPr>
        <p:spPr>
          <a:xfrm>
            <a:off x="4681077" y="4586990"/>
            <a:ext cx="1135107" cy="787990"/>
          </a:xfrm>
          <a:prstGeom prst="actionButtonSound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в конец 5">
            <a:hlinkClick r:id="" action="ppaction://hlinkshowjump?jump=nextslide" highlightClick="1"/>
          </p:cNvPr>
          <p:cNvSpPr/>
          <p:nvPr/>
        </p:nvSpPr>
        <p:spPr>
          <a:xfrm>
            <a:off x="3717561" y="2968052"/>
            <a:ext cx="1199214" cy="1049312"/>
          </a:xfrm>
          <a:prstGeom prst="actionButtonEnd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в конец 6">
            <a:hlinkClick r:id="" action="ppaction://hlinkshowjump?jump=nextslide" highlightClick="1"/>
          </p:cNvPr>
          <p:cNvSpPr/>
          <p:nvPr/>
        </p:nvSpPr>
        <p:spPr>
          <a:xfrm>
            <a:off x="6444132" y="4795813"/>
            <a:ext cx="1214203" cy="1158333"/>
          </a:xfrm>
          <a:prstGeom prst="actionButtonEnd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в конец 7">
            <a:hlinkClick r:id="" action="ppaction://hlinkshowjump?jump=nextslide" highlightClick="1"/>
          </p:cNvPr>
          <p:cNvSpPr/>
          <p:nvPr/>
        </p:nvSpPr>
        <p:spPr>
          <a:xfrm>
            <a:off x="8648505" y="4586990"/>
            <a:ext cx="1034322" cy="839449"/>
          </a:xfrm>
          <a:prstGeom prst="actionButtonEnd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в конец 8">
            <a:hlinkClick r:id="" action="ppaction://hlinkshowjump?jump=nextslide" highlightClick="1"/>
          </p:cNvPr>
          <p:cNvSpPr/>
          <p:nvPr/>
        </p:nvSpPr>
        <p:spPr>
          <a:xfrm>
            <a:off x="9039069" y="2758814"/>
            <a:ext cx="1019332" cy="974361"/>
          </a:xfrm>
          <a:prstGeom prst="actionButtonEnd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48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44045C-1B00-493C-8241-056893F67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600636"/>
            <a:ext cx="9875520" cy="1356360"/>
          </a:xfrm>
        </p:spPr>
        <p:txBody>
          <a:bodyPr/>
          <a:lstStyle/>
          <a:p>
            <a:r>
              <a:rPr lang="ru-RU" dirty="0"/>
              <a:t>Не верно, попробуй еще раз.</a:t>
            </a:r>
          </a:p>
        </p:txBody>
      </p:sp>
      <p:sp>
        <p:nvSpPr>
          <p:cNvPr id="5" name="Овал 4">
            <a:hlinkClick r:id="rId2" action="ppaction://hlinksldjump"/>
            <a:extLst>
              <a:ext uri="{FF2B5EF4-FFF2-40B4-BE49-F238E27FC236}">
                <a16:creationId xmlns:a16="http://schemas.microsoft.com/office/drawing/2014/main" id="{48388C5E-585C-49E0-9FFD-5DF3EAD25FCC}"/>
              </a:ext>
            </a:extLst>
          </p:cNvPr>
          <p:cNvSpPr/>
          <p:nvPr/>
        </p:nvSpPr>
        <p:spPr>
          <a:xfrm>
            <a:off x="6947646" y="1708879"/>
            <a:ext cx="4175056" cy="3526510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Попробовать ещё раз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79D68EF-CB77-4A9A-9027-E5AD279700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94" t="5813" r="27942" b="7353"/>
          <a:stretch/>
        </p:blipFill>
        <p:spPr>
          <a:xfrm>
            <a:off x="2051553" y="2133600"/>
            <a:ext cx="3380370" cy="348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24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Какого цвета был Колобок?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876" y="2133600"/>
            <a:ext cx="5830074" cy="3778250"/>
          </a:xfrm>
        </p:spPr>
      </p:pic>
      <p:sp>
        <p:nvSpPr>
          <p:cNvPr id="5" name="Управляющая кнопка: в конец 4">
            <a:hlinkClick r:id="" action="ppaction://hlinkshowjump?jump=nextslide" highlightClick="1"/>
          </p:cNvPr>
          <p:cNvSpPr/>
          <p:nvPr/>
        </p:nvSpPr>
        <p:spPr>
          <a:xfrm>
            <a:off x="4946755" y="2973413"/>
            <a:ext cx="1199214" cy="1049312"/>
          </a:xfrm>
          <a:prstGeom prst="actionButtonEnd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в конец 5">
            <a:hlinkClick r:id="" action="ppaction://hlinkshowjump?jump=nextslide" highlightClick="1"/>
          </p:cNvPr>
          <p:cNvSpPr/>
          <p:nvPr/>
        </p:nvSpPr>
        <p:spPr>
          <a:xfrm>
            <a:off x="6580683" y="2973413"/>
            <a:ext cx="1199214" cy="1049312"/>
          </a:xfrm>
          <a:prstGeom prst="actionButtonEnd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в конец 6">
            <a:hlinkClick r:id="" action="ppaction://hlinkshowjump?jump=nextslide" highlightClick="1"/>
          </p:cNvPr>
          <p:cNvSpPr/>
          <p:nvPr/>
        </p:nvSpPr>
        <p:spPr>
          <a:xfrm>
            <a:off x="8109679" y="2993764"/>
            <a:ext cx="1199214" cy="1049312"/>
          </a:xfrm>
          <a:prstGeom prst="actionButtonEnd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в конец 7">
            <a:hlinkClick r:id="" action="ppaction://hlinkshowjump?jump=nextslide" highlightClick="1"/>
          </p:cNvPr>
          <p:cNvSpPr/>
          <p:nvPr/>
        </p:nvSpPr>
        <p:spPr>
          <a:xfrm>
            <a:off x="4906576" y="4251325"/>
            <a:ext cx="1199214" cy="1049312"/>
          </a:xfrm>
          <a:prstGeom prst="actionButtonEnd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в конец 8">
            <a:hlinkClick r:id="" action="ppaction://hlinkshowjump?jump=nextslide" highlightClick="1"/>
          </p:cNvPr>
          <p:cNvSpPr/>
          <p:nvPr/>
        </p:nvSpPr>
        <p:spPr>
          <a:xfrm>
            <a:off x="8129461" y="4292027"/>
            <a:ext cx="1199214" cy="1049312"/>
          </a:xfrm>
          <a:prstGeom prst="actionButtonEnd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в конец 10">
            <a:hlinkClick r:id="rId3" action="ppaction://hlinksldjump" highlightClick="1">
              <a:snd r:embed="rId4" name="applause.wav"/>
            </a:hlinkClick>
          </p:cNvPr>
          <p:cNvSpPr/>
          <p:nvPr/>
        </p:nvSpPr>
        <p:spPr>
          <a:xfrm>
            <a:off x="6580683" y="4251325"/>
            <a:ext cx="1199214" cy="1049312"/>
          </a:xfrm>
          <a:prstGeom prst="actionButtonEnd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02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44045C-1B00-493C-8241-056893F67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600636"/>
            <a:ext cx="9875520" cy="1356360"/>
          </a:xfrm>
        </p:spPr>
        <p:txBody>
          <a:bodyPr/>
          <a:lstStyle/>
          <a:p>
            <a:r>
              <a:rPr lang="ru-RU" dirty="0"/>
              <a:t>Не верно, попробуй еще раз.</a:t>
            </a:r>
          </a:p>
        </p:txBody>
      </p:sp>
      <p:sp>
        <p:nvSpPr>
          <p:cNvPr id="5" name="Овал 4">
            <a:hlinkClick r:id="rId2" action="ppaction://hlinksldjump"/>
            <a:extLst>
              <a:ext uri="{FF2B5EF4-FFF2-40B4-BE49-F238E27FC236}">
                <a16:creationId xmlns:a16="http://schemas.microsoft.com/office/drawing/2014/main" id="{48388C5E-585C-49E0-9FFD-5DF3EAD25FCC}"/>
              </a:ext>
            </a:extLst>
          </p:cNvPr>
          <p:cNvSpPr/>
          <p:nvPr/>
        </p:nvSpPr>
        <p:spPr>
          <a:xfrm>
            <a:off x="6947646" y="1708879"/>
            <a:ext cx="4175056" cy="3526510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Попробовать ещё раз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79D68EF-CB77-4A9A-9027-E5AD279700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94" t="5813" r="27942" b="7353"/>
          <a:stretch/>
        </p:blipFill>
        <p:spPr>
          <a:xfrm>
            <a:off x="2051553" y="2133600"/>
            <a:ext cx="3380370" cy="348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8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A095FC-CD7E-428B-B67E-8A3ACF216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049" y="624109"/>
            <a:ext cx="10576564" cy="1354815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Актуальность литературного произведения: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141DFA-E290-4E7A-85BD-56E961045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209800"/>
            <a:ext cx="9872871" cy="4038600"/>
          </a:xfrm>
        </p:spPr>
        <p:txBody>
          <a:bodyPr>
            <a:noAutofit/>
          </a:bodyPr>
          <a:lstStyle/>
          <a:p>
            <a:r>
              <a:rPr lang="ru-RU" sz="2400" dirty="0"/>
              <a:t>Сказка - необходимый элемент в жизни каждого ребёнка. Познакомив детей с волшебным миром </a:t>
            </a:r>
            <a:r>
              <a:rPr lang="ru-RU" sz="2400" b="1" dirty="0"/>
              <a:t>сказок</a:t>
            </a:r>
            <a:r>
              <a:rPr lang="ru-RU" sz="2400" dirty="0"/>
              <a:t>, мы, несомненно, прививаем им любовь к слову и интерес к </a:t>
            </a:r>
            <a:r>
              <a:rPr lang="ru-RU" sz="2400" b="1" dirty="0"/>
              <a:t>сказкам</a:t>
            </a:r>
            <a:r>
              <a:rPr lang="ru-RU" sz="2400" dirty="0"/>
              <a:t>. </a:t>
            </a:r>
          </a:p>
          <a:p>
            <a:r>
              <a:rPr lang="ru-RU" sz="2400" dirty="0"/>
              <a:t>Сказка «Колобок» – одна из самых любимых сказок у детей младшего возраста. Сказка несёт в себе кроме чисто развлекательного характера, еще и познавательный, исследовательский и творческие элементы. Восприятие текста произведения становится более действенным, если его и прочитали, и рассмотрели иллюстрации, а также, если в сказку поиграли. </a:t>
            </a:r>
          </a:p>
          <a:p>
            <a:pPr marL="45720" indent="0" algn="just">
              <a:buNone/>
            </a:pPr>
            <a:endParaRPr lang="ru-RU" sz="2400" dirty="0">
              <a:solidFill>
                <a:schemeClr val="accent3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2678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44045C-1B00-493C-8241-056893F67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997" y="1364105"/>
            <a:ext cx="10526343" cy="4856813"/>
          </a:xfrm>
        </p:spPr>
        <p:txBody>
          <a:bodyPr>
            <a:prstTxWarp prst="textDeflateBottom">
              <a:avLst/>
            </a:prstTxWarp>
            <a:normAutofit/>
          </a:bodyPr>
          <a:lstStyle/>
          <a:p>
            <a:r>
              <a:rPr lang="ru-RU" sz="4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УМНИЦА !!!</a:t>
            </a:r>
            <a:endParaRPr lang="ru-RU" sz="4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6" name="Стрелка: вправо 5">
            <a:hlinkClick r:id="rId2" action="ppaction://hlinksldjump"/>
            <a:extLst>
              <a:ext uri="{FF2B5EF4-FFF2-40B4-BE49-F238E27FC236}">
                <a16:creationId xmlns:a16="http://schemas.microsoft.com/office/drawing/2014/main" id="{224ED8E6-2728-4170-9E02-89E4FC0E3CFB}"/>
              </a:ext>
            </a:extLst>
          </p:cNvPr>
          <p:cNvSpPr/>
          <p:nvPr/>
        </p:nvSpPr>
        <p:spPr>
          <a:xfrm>
            <a:off x="8860489" y="5674071"/>
            <a:ext cx="2653553" cy="1093694"/>
          </a:xfrm>
          <a:prstGeom prst="righ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 начало</a:t>
            </a:r>
          </a:p>
        </p:txBody>
      </p:sp>
    </p:spTree>
    <p:extLst>
      <p:ext uri="{BB962C8B-B14F-4D97-AF65-F5344CB8AC3E}">
        <p14:creationId xmlns:p14="http://schemas.microsoft.com/office/powerpoint/2010/main" val="172022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44045C-1B00-493C-8241-056893F67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600636"/>
            <a:ext cx="9875520" cy="1356360"/>
          </a:xfrm>
        </p:spPr>
        <p:txBody>
          <a:bodyPr/>
          <a:lstStyle/>
          <a:p>
            <a:r>
              <a:rPr lang="ru-RU" dirty="0"/>
              <a:t>Не верно, попробуй еще раз.</a:t>
            </a:r>
          </a:p>
        </p:txBody>
      </p:sp>
      <p:sp>
        <p:nvSpPr>
          <p:cNvPr id="5" name="Овал 4">
            <a:hlinkClick r:id="rId2" action="ppaction://hlinksldjump"/>
            <a:extLst>
              <a:ext uri="{FF2B5EF4-FFF2-40B4-BE49-F238E27FC236}">
                <a16:creationId xmlns:a16="http://schemas.microsoft.com/office/drawing/2014/main" id="{48388C5E-585C-49E0-9FFD-5DF3EAD25FCC}"/>
              </a:ext>
            </a:extLst>
          </p:cNvPr>
          <p:cNvSpPr/>
          <p:nvPr/>
        </p:nvSpPr>
        <p:spPr>
          <a:xfrm>
            <a:off x="6947646" y="1708879"/>
            <a:ext cx="4175056" cy="3526510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Попробовать ещё раз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79D68EF-CB77-4A9A-9027-E5AD279700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94" t="5813" r="27942" b="7353"/>
          <a:stretch/>
        </p:blipFill>
        <p:spPr>
          <a:xfrm>
            <a:off x="2051553" y="2133600"/>
            <a:ext cx="3380370" cy="348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3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36E0FF-4CE2-4EE0-BDEE-9AB266811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375" y="457200"/>
            <a:ext cx="9875520" cy="1356360"/>
          </a:xfrm>
        </p:spPr>
        <p:txBody>
          <a:bodyPr/>
          <a:lstStyle/>
          <a:p>
            <a:pPr algn="ctr"/>
            <a:r>
              <a:rPr lang="ru-RU" sz="4000" dirty="0"/>
              <a:t>Цели и </a:t>
            </a:r>
            <a:r>
              <a:rPr lang="ru-RU" sz="4000" dirty="0" smtClean="0"/>
              <a:t>Задачи:</a:t>
            </a:r>
            <a:endParaRPr lang="ru-RU" sz="4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6EAFF1-795B-4ADA-B9D8-B61BA7C2F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694329"/>
            <a:ext cx="10101471" cy="440167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dirty="0"/>
              <a:t>  </a:t>
            </a:r>
            <a:r>
              <a:rPr lang="ru-RU" dirty="0" smtClean="0"/>
              <a:t>Познакомить </a:t>
            </a:r>
            <a:r>
              <a:rPr lang="ru-RU" dirty="0"/>
              <a:t>с русской народной сказкой «Колобок».</a:t>
            </a:r>
          </a:p>
          <a:p>
            <a:r>
              <a:rPr lang="ru-RU" dirty="0"/>
              <a:t> </a:t>
            </a:r>
            <a:r>
              <a:rPr lang="ru-RU" dirty="0" smtClean="0"/>
              <a:t> Учить </a:t>
            </a:r>
            <a:r>
              <a:rPr lang="ru-RU" dirty="0"/>
              <a:t>детей внимательно слушать воспитателя; </a:t>
            </a:r>
          </a:p>
          <a:p>
            <a:r>
              <a:rPr lang="ru-RU" dirty="0"/>
              <a:t> </a:t>
            </a:r>
            <a:r>
              <a:rPr lang="ru-RU" dirty="0" smtClean="0"/>
              <a:t>Понимать </a:t>
            </a:r>
            <a:r>
              <a:rPr lang="ru-RU" dirty="0"/>
              <a:t>и употреблять в своей речи слова, обозначающие эмоциональные   </a:t>
            </a:r>
          </a:p>
          <a:p>
            <a:pPr marL="0" indent="0">
              <a:buNone/>
            </a:pPr>
            <a:r>
              <a:rPr lang="ru-RU" dirty="0" smtClean="0"/>
              <a:t>      </a:t>
            </a:r>
            <a:r>
              <a:rPr lang="ru-RU" dirty="0"/>
              <a:t>состояния (весёлый, печальный);</a:t>
            </a:r>
          </a:p>
          <a:p>
            <a:r>
              <a:rPr lang="ru-RU" dirty="0"/>
              <a:t> </a:t>
            </a:r>
            <a:r>
              <a:rPr lang="ru-RU" dirty="0" smtClean="0"/>
              <a:t>Развивать </a:t>
            </a:r>
            <a:r>
              <a:rPr lang="ru-RU" dirty="0"/>
              <a:t>речь, память, умение интонационно выделять речь персонажей;</a:t>
            </a:r>
          </a:p>
          <a:p>
            <a:r>
              <a:rPr lang="ru-RU" dirty="0" smtClean="0"/>
              <a:t> Воспитывать </a:t>
            </a:r>
            <a:r>
              <a:rPr lang="ru-RU" dirty="0"/>
              <a:t>доброе отношение к героям сказки и друг другу; </a:t>
            </a:r>
          </a:p>
          <a:p>
            <a:r>
              <a:rPr lang="ru-RU" dirty="0"/>
              <a:t> </a:t>
            </a:r>
            <a:r>
              <a:rPr lang="ru-RU" dirty="0" smtClean="0"/>
              <a:t>Воспитывать </a:t>
            </a:r>
            <a:r>
              <a:rPr lang="ru-RU" dirty="0"/>
              <a:t>интерес к чтению, любовь к устному народному творчеству.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ru-RU" sz="26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8074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hlinkClick r:id="rId2" action="ppaction://hlinksldjump"/>
            <a:extLst>
              <a:ext uri="{FF2B5EF4-FFF2-40B4-BE49-F238E27FC236}">
                <a16:creationId xmlns:a16="http://schemas.microsoft.com/office/drawing/2014/main" id="{AE33D559-9C66-4C69-9DAE-87749321EE96}"/>
              </a:ext>
            </a:extLst>
          </p:cNvPr>
          <p:cNvSpPr/>
          <p:nvPr/>
        </p:nvSpPr>
        <p:spPr>
          <a:xfrm>
            <a:off x="1627094" y="1571623"/>
            <a:ext cx="3543300" cy="942975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Слушаем сказку</a:t>
            </a:r>
          </a:p>
        </p:txBody>
      </p:sp>
      <p:sp>
        <p:nvSpPr>
          <p:cNvPr id="5" name="Прямоугольник: скругленные углы 4">
            <a:hlinkClick r:id="rId3" action="ppaction://hlinksldjump"/>
            <a:extLst>
              <a:ext uri="{FF2B5EF4-FFF2-40B4-BE49-F238E27FC236}">
                <a16:creationId xmlns:a16="http://schemas.microsoft.com/office/drawing/2014/main" id="{F213D01C-A943-494C-AA38-C6263C53C381}"/>
              </a:ext>
            </a:extLst>
          </p:cNvPr>
          <p:cNvSpPr/>
          <p:nvPr/>
        </p:nvSpPr>
        <p:spPr>
          <a:xfrm>
            <a:off x="1627094" y="3113555"/>
            <a:ext cx="3543300" cy="942975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Пересказываем сказку</a:t>
            </a:r>
          </a:p>
        </p:txBody>
      </p:sp>
      <p:sp>
        <p:nvSpPr>
          <p:cNvPr id="6" name="Прямоугольник: скругленные углы 5">
            <a:hlinkClick r:id="rId4" action="ppaction://hlinksldjump"/>
            <a:extLst>
              <a:ext uri="{FF2B5EF4-FFF2-40B4-BE49-F238E27FC236}">
                <a16:creationId xmlns:a16="http://schemas.microsoft.com/office/drawing/2014/main" id="{1D17BBFA-011E-49E7-96F4-CEE1F993E93A}"/>
              </a:ext>
            </a:extLst>
          </p:cNvPr>
          <p:cNvSpPr/>
          <p:nvPr/>
        </p:nvSpPr>
        <p:spPr>
          <a:xfrm>
            <a:off x="1689847" y="4814889"/>
            <a:ext cx="3543300" cy="942975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Найди тень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: скругленные углы 6">
            <a:hlinkClick r:id="rId5" action="ppaction://hlinksldjump"/>
            <a:extLst>
              <a:ext uri="{FF2B5EF4-FFF2-40B4-BE49-F238E27FC236}">
                <a16:creationId xmlns:a16="http://schemas.microsoft.com/office/drawing/2014/main" id="{A121244F-48E4-4179-869B-BC8B6316BB59}"/>
              </a:ext>
            </a:extLst>
          </p:cNvPr>
          <p:cNvSpPr/>
          <p:nvPr/>
        </p:nvSpPr>
        <p:spPr>
          <a:xfrm>
            <a:off x="6889377" y="1571624"/>
            <a:ext cx="3543300" cy="942975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Найди лишнего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: скругленные углы 7">
            <a:hlinkClick r:id="rId6" action="ppaction://hlinksldjump"/>
            <a:extLst>
              <a:ext uri="{FF2B5EF4-FFF2-40B4-BE49-F238E27FC236}">
                <a16:creationId xmlns:a16="http://schemas.microsoft.com/office/drawing/2014/main" id="{F268818E-8872-4B1C-BB5F-0FA17EF26A04}"/>
              </a:ext>
            </a:extLst>
          </p:cNvPr>
          <p:cNvSpPr/>
          <p:nvPr/>
        </p:nvSpPr>
        <p:spPr>
          <a:xfrm>
            <a:off x="6889377" y="3113555"/>
            <a:ext cx="3543300" cy="942975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На что похож Колобок?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: скругленные углы 8">
            <a:hlinkClick r:id="rId7" action="ppaction://hlinksldjump"/>
            <a:extLst>
              <a:ext uri="{FF2B5EF4-FFF2-40B4-BE49-F238E27FC236}">
                <a16:creationId xmlns:a16="http://schemas.microsoft.com/office/drawing/2014/main" id="{CC6A9469-662E-4AD4-83C2-02DE7DABB94A}"/>
              </a:ext>
            </a:extLst>
          </p:cNvPr>
          <p:cNvSpPr/>
          <p:nvPr/>
        </p:nvSpPr>
        <p:spPr>
          <a:xfrm>
            <a:off x="6889377" y="4814888"/>
            <a:ext cx="3543300" cy="942975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Какого цвета Колобок?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02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77072B-0465-4240-A76A-1509D84B6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25" y="1129554"/>
            <a:ext cx="4424082" cy="1356360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Слушаем сказку</a:t>
            </a:r>
            <a:br>
              <a:rPr lang="ru-RU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«Колобок»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9E7196D4-CC72-4A41-BCE1-A558D7711219}"/>
              </a:ext>
            </a:extLst>
          </p:cNvPr>
          <p:cNvSpPr/>
          <p:nvPr/>
        </p:nvSpPr>
        <p:spPr>
          <a:xfrm>
            <a:off x="2114691" y="2781020"/>
            <a:ext cx="1123839" cy="1123839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трелка: вправо 5">
            <a:hlinkClick r:id="rId4" action="ppaction://hlinksldjump"/>
            <a:extLst>
              <a:ext uri="{FF2B5EF4-FFF2-40B4-BE49-F238E27FC236}">
                <a16:creationId xmlns:a16="http://schemas.microsoft.com/office/drawing/2014/main" id="{224ED8E6-2728-4170-9E02-89E4FC0E3CFB}"/>
              </a:ext>
            </a:extLst>
          </p:cNvPr>
          <p:cNvSpPr/>
          <p:nvPr/>
        </p:nvSpPr>
        <p:spPr>
          <a:xfrm>
            <a:off x="1545289" y="4867835"/>
            <a:ext cx="2653553" cy="1093694"/>
          </a:xfrm>
          <a:prstGeom prst="righ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 начало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586" y="810331"/>
            <a:ext cx="5238680" cy="5238680"/>
          </a:xfrm>
          <a:prstGeom prst="rect">
            <a:avLst/>
          </a:prstGeom>
        </p:spPr>
      </p:pic>
      <p:pic>
        <p:nvPicPr>
          <p:cNvPr id="14" name="deti-online.com_-_kolob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71810" y="30672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551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2376" y="109182"/>
            <a:ext cx="6346209" cy="3889611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Жили-были 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старик со старухой. Однажды просит старик:</a:t>
            </a:r>
            <a:br>
              <a:rPr lang="ru-RU" sz="28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— Испеки, старуха, колобок.</a:t>
            </a:r>
            <a:br>
              <a:rPr lang="ru-RU" sz="28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— Из чего испечь-то? Муки нет.</a:t>
            </a:r>
            <a:br>
              <a:rPr lang="ru-RU" sz="28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— Эх, старуха! По коробу поскреби, по сусеку помети; авось муки и наберется.</a:t>
            </a:r>
            <a:br>
              <a:rPr lang="ru-RU" sz="28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Старуха по коробу поскребла, по сусеку помела, и набралось муки две пригоршни. Замесила на сметане, пожарила в масле и положила на окошечко остудить.</a:t>
            </a:r>
            <a:br>
              <a:rPr lang="ru-RU" sz="2800" dirty="0">
                <a:solidFill>
                  <a:schemeClr val="accent3">
                    <a:lumMod val="75000"/>
                  </a:schemeClr>
                </a:solidFill>
              </a:rPr>
            </a:br>
            <a:endParaRPr lang="ru-RU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73" y="875109"/>
            <a:ext cx="4639303" cy="5196020"/>
          </a:xfrm>
        </p:spPr>
      </p:pic>
    </p:spTree>
    <p:extLst>
      <p:ext uri="{BB962C8B-B14F-4D97-AF65-F5344CB8AC3E}">
        <p14:creationId xmlns:p14="http://schemas.microsoft.com/office/powerpoint/2010/main" val="34698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0173" y="378450"/>
            <a:ext cx="6059155" cy="1280890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Колобок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полежал-полежал, да вдруг и покатился — с окна на лавку, с лавки на пол, по полу да к дверям, перепрыгнул через порог в сени, из сеней на крыльцо, с крыльца на двор, со двора за ворота, дальше и дальше.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54" y="675605"/>
            <a:ext cx="5063319" cy="5642749"/>
          </a:xfrm>
        </p:spPr>
      </p:pic>
    </p:spTree>
    <p:extLst>
      <p:ext uri="{BB962C8B-B14F-4D97-AF65-F5344CB8AC3E}">
        <p14:creationId xmlns:p14="http://schemas.microsoft.com/office/powerpoint/2010/main" val="370501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96286" y="309317"/>
            <a:ext cx="9784994" cy="822553"/>
          </a:xfrm>
        </p:spPr>
        <p:txBody>
          <a:bodyPr>
            <a:noAutofit/>
          </a:bodyPr>
          <a:lstStyle/>
          <a:p>
            <a:pPr algn="r"/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Катится 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колобок по дороге, а навстречу ему заяц:</a:t>
            </a:r>
            <a:br>
              <a:rPr lang="ru-RU" sz="28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— Колобок, колобок! Я тебя съем!</a:t>
            </a:r>
            <a:br>
              <a:rPr lang="ru-RU" sz="28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     — 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Не ешь меня, косой зайчик! Я тебе песенку спою, — сказал колобок и запел:</a:t>
            </a:r>
            <a:br>
              <a:rPr lang="ru-RU" sz="28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800" i="1" dirty="0">
                <a:solidFill>
                  <a:schemeClr val="accent3">
                    <a:lumMod val="75000"/>
                  </a:schemeClr>
                </a:solidFill>
              </a:rPr>
              <a:t>Я по коробу </a:t>
            </a:r>
            <a:r>
              <a:rPr lang="ru-RU" sz="2800" i="1" dirty="0" err="1">
                <a:solidFill>
                  <a:schemeClr val="accent3">
                    <a:lumMod val="75000"/>
                  </a:schemeClr>
                </a:solidFill>
              </a:rPr>
              <a:t>скребен</a:t>
            </a:r>
            <a:r>
              <a:rPr lang="ru-RU" sz="2800" i="1" dirty="0">
                <a:solidFill>
                  <a:schemeClr val="accent3">
                    <a:lumMod val="75000"/>
                  </a:schemeClr>
                </a:solidFill>
              </a:rPr>
              <a:t>,</a:t>
            </a:r>
            <a:br>
              <a:rPr lang="ru-RU" sz="2800" i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800" i="1" dirty="0">
                <a:solidFill>
                  <a:schemeClr val="accent3">
                    <a:lumMod val="75000"/>
                  </a:schemeClr>
                </a:solidFill>
              </a:rPr>
              <a:t>По сусеку метен,</a:t>
            </a:r>
            <a:br>
              <a:rPr lang="ru-RU" sz="2800" i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800" i="1" dirty="0">
                <a:solidFill>
                  <a:schemeClr val="accent3">
                    <a:lumMod val="75000"/>
                  </a:schemeClr>
                </a:solidFill>
              </a:rPr>
              <a:t>На сметане </a:t>
            </a:r>
            <a:r>
              <a:rPr lang="ru-RU" sz="2800" i="1" dirty="0" err="1">
                <a:solidFill>
                  <a:schemeClr val="accent3">
                    <a:lumMod val="75000"/>
                  </a:schemeClr>
                </a:solidFill>
              </a:rPr>
              <a:t>мешон</a:t>
            </a:r>
            <a:r>
              <a:rPr lang="ru-RU" sz="2800" i="1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2800" i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800" i="1" dirty="0">
                <a:solidFill>
                  <a:schemeClr val="accent3">
                    <a:lumMod val="75000"/>
                  </a:schemeClr>
                </a:solidFill>
              </a:rPr>
              <a:t>Да в масле </a:t>
            </a:r>
            <a:r>
              <a:rPr lang="ru-RU" sz="2800" i="1" dirty="0" err="1">
                <a:solidFill>
                  <a:schemeClr val="accent3">
                    <a:lumMod val="75000"/>
                  </a:schemeClr>
                </a:solidFill>
              </a:rPr>
              <a:t>пряжон</a:t>
            </a:r>
            <a:r>
              <a:rPr lang="ru-RU" sz="2800" i="1" dirty="0">
                <a:solidFill>
                  <a:schemeClr val="accent3">
                    <a:lumMod val="75000"/>
                  </a:schemeClr>
                </a:solidFill>
              </a:rPr>
              <a:t>,</a:t>
            </a:r>
            <a:br>
              <a:rPr lang="ru-RU" sz="2800" i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800" i="1" dirty="0">
                <a:solidFill>
                  <a:schemeClr val="accent3">
                    <a:lumMod val="75000"/>
                  </a:schemeClr>
                </a:solidFill>
              </a:rPr>
              <a:t>На окошке </a:t>
            </a:r>
            <a:r>
              <a:rPr lang="ru-RU" sz="2800" i="1" dirty="0" err="1">
                <a:solidFill>
                  <a:schemeClr val="accent3">
                    <a:lumMod val="75000"/>
                  </a:schemeClr>
                </a:solidFill>
              </a:rPr>
              <a:t>стужон</a:t>
            </a:r>
            <a:r>
              <a:rPr lang="ru-RU" sz="2800" i="1" dirty="0">
                <a:solidFill>
                  <a:schemeClr val="accent3">
                    <a:lumMod val="75000"/>
                  </a:schemeClr>
                </a:solidFill>
              </a:rPr>
              <a:t>;</a:t>
            </a:r>
            <a:br>
              <a:rPr lang="ru-RU" sz="2800" i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800" i="1" dirty="0">
                <a:solidFill>
                  <a:schemeClr val="accent3">
                    <a:lumMod val="75000"/>
                  </a:schemeClr>
                </a:solidFill>
              </a:rPr>
              <a:t>Я от дедушки ушел,</a:t>
            </a:r>
            <a:br>
              <a:rPr lang="ru-RU" sz="2800" i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800" i="1" dirty="0">
                <a:solidFill>
                  <a:schemeClr val="accent3">
                    <a:lumMod val="75000"/>
                  </a:schemeClr>
                </a:solidFill>
              </a:rPr>
              <a:t>Я от бабушки ушел,</a:t>
            </a:r>
            <a:br>
              <a:rPr lang="ru-RU" sz="2800" i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800" i="1" dirty="0">
                <a:solidFill>
                  <a:schemeClr val="accent3">
                    <a:lumMod val="75000"/>
                  </a:schemeClr>
                </a:solidFill>
              </a:rPr>
              <a:t>От тебя, зайца, не хитро уйти!</a:t>
            </a:r>
            <a:br>
              <a:rPr lang="ru-RU" sz="2800" i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800" i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2800" i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И 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покатился себе дальше; только заяц его и видел!..</a:t>
            </a:r>
            <a:br>
              <a:rPr lang="ru-RU" sz="2800" dirty="0">
                <a:solidFill>
                  <a:schemeClr val="accent3">
                    <a:lumMod val="75000"/>
                  </a:schemeClr>
                </a:solidFill>
              </a:rPr>
            </a:br>
            <a:endParaRPr lang="ru-RU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886" y="1662943"/>
            <a:ext cx="4555672" cy="4282160"/>
          </a:xfrm>
        </p:spPr>
      </p:pic>
    </p:spTree>
    <p:extLst>
      <p:ext uri="{BB962C8B-B14F-4D97-AF65-F5344CB8AC3E}">
        <p14:creationId xmlns:p14="http://schemas.microsoft.com/office/powerpoint/2010/main" val="208617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210" y="1508215"/>
            <a:ext cx="4811841" cy="438916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0313" y="0"/>
            <a:ext cx="8911687" cy="1280890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Катится колобок, а навстречу ему волк:</a:t>
            </a:r>
            <a:br>
              <a:rPr lang="ru-RU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— Колобок, колобок! Я тебя съем!</a:t>
            </a:r>
            <a:br>
              <a:rPr lang="ru-RU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— Не ешь меня, серый волк! Я тебе песенку спою!</a:t>
            </a:r>
            <a:br>
              <a:rPr lang="ru-RU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i="1" dirty="0">
                <a:solidFill>
                  <a:schemeClr val="accent3">
                    <a:lumMod val="75000"/>
                  </a:schemeClr>
                </a:solidFill>
              </a:rPr>
              <a:t>Я по коробу </a:t>
            </a:r>
            <a:r>
              <a:rPr lang="ru-RU" i="1" dirty="0" err="1">
                <a:solidFill>
                  <a:schemeClr val="accent3">
                    <a:lumMod val="75000"/>
                  </a:schemeClr>
                </a:solidFill>
              </a:rPr>
              <a:t>скребен</a:t>
            </a:r>
            <a:r>
              <a:rPr lang="ru-RU" i="1" dirty="0">
                <a:solidFill>
                  <a:schemeClr val="accent3">
                    <a:lumMod val="75000"/>
                  </a:schemeClr>
                </a:solidFill>
              </a:rPr>
              <a:t>,</a:t>
            </a:r>
            <a:br>
              <a:rPr lang="ru-RU" i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i="1" dirty="0">
                <a:solidFill>
                  <a:schemeClr val="accent3">
                    <a:lumMod val="75000"/>
                  </a:schemeClr>
                </a:solidFill>
              </a:rPr>
              <a:t>По сусеку метен,</a:t>
            </a:r>
            <a:br>
              <a:rPr lang="ru-RU" i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i="1" dirty="0">
                <a:solidFill>
                  <a:schemeClr val="accent3">
                    <a:lumMod val="75000"/>
                  </a:schemeClr>
                </a:solidFill>
              </a:rPr>
              <a:t>На сметане </a:t>
            </a:r>
            <a:r>
              <a:rPr lang="ru-RU" i="1" dirty="0" err="1">
                <a:solidFill>
                  <a:schemeClr val="accent3">
                    <a:lumMod val="75000"/>
                  </a:schemeClr>
                </a:solidFill>
              </a:rPr>
              <a:t>мешон</a:t>
            </a:r>
            <a:r>
              <a:rPr lang="ru-RU" i="1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i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i="1" dirty="0">
                <a:solidFill>
                  <a:schemeClr val="accent3">
                    <a:lumMod val="75000"/>
                  </a:schemeClr>
                </a:solidFill>
              </a:rPr>
              <a:t>Да в масле </a:t>
            </a:r>
            <a:r>
              <a:rPr lang="ru-RU" i="1" dirty="0" err="1">
                <a:solidFill>
                  <a:schemeClr val="accent3">
                    <a:lumMod val="75000"/>
                  </a:schemeClr>
                </a:solidFill>
              </a:rPr>
              <a:t>пряжон</a:t>
            </a:r>
            <a:r>
              <a:rPr lang="ru-RU" i="1" dirty="0">
                <a:solidFill>
                  <a:schemeClr val="accent3">
                    <a:lumMod val="75000"/>
                  </a:schemeClr>
                </a:solidFill>
              </a:rPr>
              <a:t>,</a:t>
            </a:r>
            <a:br>
              <a:rPr lang="ru-RU" i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i="1" dirty="0">
                <a:solidFill>
                  <a:schemeClr val="accent3">
                    <a:lumMod val="75000"/>
                  </a:schemeClr>
                </a:solidFill>
              </a:rPr>
              <a:t>На окошке </a:t>
            </a:r>
            <a:r>
              <a:rPr lang="ru-RU" i="1" dirty="0" err="1">
                <a:solidFill>
                  <a:schemeClr val="accent3">
                    <a:lumMod val="75000"/>
                  </a:schemeClr>
                </a:solidFill>
              </a:rPr>
              <a:t>стужон</a:t>
            </a:r>
            <a:r>
              <a:rPr lang="ru-RU" i="1" dirty="0">
                <a:solidFill>
                  <a:schemeClr val="accent3">
                    <a:lumMod val="75000"/>
                  </a:schemeClr>
                </a:solidFill>
              </a:rPr>
              <a:t>;</a:t>
            </a:r>
            <a:br>
              <a:rPr lang="ru-RU" i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i="1" dirty="0">
                <a:solidFill>
                  <a:schemeClr val="accent3">
                    <a:lumMod val="75000"/>
                  </a:schemeClr>
                </a:solidFill>
              </a:rPr>
              <a:t>Я от дедушки ушел,</a:t>
            </a:r>
            <a:br>
              <a:rPr lang="ru-RU" i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i="1" dirty="0">
                <a:solidFill>
                  <a:schemeClr val="accent3">
                    <a:lumMod val="75000"/>
                  </a:schemeClr>
                </a:solidFill>
              </a:rPr>
              <a:t>Я от бабушки ушел,</a:t>
            </a:r>
            <a:br>
              <a:rPr lang="ru-RU" i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i="1" dirty="0">
                <a:solidFill>
                  <a:schemeClr val="accent3">
                    <a:lumMod val="75000"/>
                  </a:schemeClr>
                </a:solidFill>
              </a:rPr>
              <a:t>Я от зайца ушел,</a:t>
            </a:r>
            <a:br>
              <a:rPr lang="ru-RU" i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i="1" dirty="0">
                <a:solidFill>
                  <a:schemeClr val="accent3">
                    <a:lumMod val="75000"/>
                  </a:schemeClr>
                </a:solidFill>
              </a:rPr>
              <a:t>От тебя, волка, не хитро уйти</a:t>
            </a:r>
            <a:r>
              <a:rPr lang="ru-RU" i="1" dirty="0" smtClean="0">
                <a:solidFill>
                  <a:schemeClr val="accent3">
                    <a:lumMod val="75000"/>
                  </a:schemeClr>
                </a:solidFill>
              </a:rPr>
              <a:t>!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 И покатился </a:t>
            </a:r>
            <a:r>
              <a:rPr lang="ru-RU" i="1" dirty="0">
                <a:solidFill>
                  <a:schemeClr val="accent3">
                    <a:lumMod val="75000"/>
                  </a:schemeClr>
                </a:solidFill>
              </a:rPr>
              <a:t>себе дальше; только волк его и видел!.</a:t>
            </a:r>
            <a:r>
              <a:rPr lang="ru-RU" i="1" dirty="0"/>
              <a:t/>
            </a:r>
            <a:br>
              <a:rPr lang="ru-RU" i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722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1928</TotalTime>
  <Words>251</Words>
  <Application>Microsoft Office PowerPoint</Application>
  <PresentationFormat>Широкоэкранный</PresentationFormat>
  <Paragraphs>47</Paragraphs>
  <Slides>21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Arial</vt:lpstr>
      <vt:lpstr>Calibri</vt:lpstr>
      <vt:lpstr>Century Gothic</vt:lpstr>
      <vt:lpstr>Corbel</vt:lpstr>
      <vt:lpstr>Roboto</vt:lpstr>
      <vt:lpstr>Wingdings</vt:lpstr>
      <vt:lpstr>Wingdings 3</vt:lpstr>
      <vt:lpstr>Легкий дым</vt:lpstr>
      <vt:lpstr>Электронное иллюстрированное пособие для детей 3-5 лет по литературному произведению Русская народная сказка «КОЛОБОК»</vt:lpstr>
      <vt:lpstr>Актуальность литературного произведения: </vt:lpstr>
      <vt:lpstr>Цели и Задачи:</vt:lpstr>
      <vt:lpstr>Презентация PowerPoint</vt:lpstr>
      <vt:lpstr>Слушаем сказку «Колобок»</vt:lpstr>
      <vt:lpstr>  Жили-были старик со старухой. Однажды просит старик: — Испеки, старуха, колобок. — Из чего испечь-то? Муки нет. — Эх, старуха! По коробу поскреби, по сусеку помети; авось муки и наберется. Старуха по коробу поскребла, по сусеку помела, и набралось муки две пригоршни. Замесила на сметане, пожарила в масле и положила на окошечко остудить. </vt:lpstr>
      <vt:lpstr>  Колобок полежал-полежал, да вдруг и покатился — с окна на лавку, с лавки на пол, по полу да к дверям, перепрыгнул через порог в сени, из сеней на крыльцо, с крыльца на двор, со двора за ворота, дальше и дальше.</vt:lpstr>
      <vt:lpstr>Катится колобок по дороге, а навстречу ему заяц: — Колобок, колобок! Я тебя съем!      — Не ешь меня, косой зайчик! Я тебе песенку спою, — сказал колобок и запел: Я по коробу скребен, По сусеку метен, На сметане мешон Да в масле пряжон, На окошке стужон; Я от дедушки ушел, Я от бабушки ушел, От тебя, зайца, не хитро уйти!  И покатился себе дальше; только заяц его и видел!.. </vt:lpstr>
      <vt:lpstr>Катится колобок, а навстречу ему волк: — Колобок, колобок! Я тебя съем! — Не ешь меня, серый волк! Я тебе песенку спою! Я по коробу скребен, По сусеку метен, На сметане мешон Да в масле пряжон, На окошке стужон; Я от дедушки ушел, Я от бабушки ушел, Я от зайца ушел, От тебя, волка, не хитро уйти! И покатился себе дальше; только волк его и видел!. </vt:lpstr>
      <vt:lpstr>Катится колобок, а навстречу ему медведь: — Колобок, колобок! Я тебя съем. — Где тебе, косолапому, съесть меня! Я по коробу скребен, По сусеку метен, На сметане мешон Да в масле пряжон, На окошке стужон; Я от дедушки ушел, Я от бабушки ушел, Я от зайца ушел, Я от волка ушел, От тебя, медведь, не хитро уйти! И опять укатился; только медведь его и видел!.. </vt:lpstr>
      <vt:lpstr>Катится, катится колобок, а навстречу ему лиса: — Здравствуй, колобок! Какой ты хорошенький! А колобок запел: Я по коробу скребен, По сусеку метен, На сметане мешон Да в масле пряжон, На окошке стужон; Я от дедушки ушел, Я от бабушки ушел, Я от зайца ушел, Я от волка ушел, От медведя ушел, От тебя, лиса, и подавно уйду! — Какая славная песенка! — сказала лиса. — Но ведь я, колобок, стара стала, плохо слышу; сядь-ка на мою мордочку да пропой еще разок погромче. </vt:lpstr>
      <vt:lpstr>Колобок вскочил лисе на мордочку и запел ту же песню. — Спасибо, колобок! Славная песенка, еще           бы послушала! Сядь-ка на мой язычок да      пропой в последний разок, — сказала лиса и высунула свой язык.     Колобок прыг ей на язык, а лиса — ам его! — и скушала </vt:lpstr>
      <vt:lpstr>Найдите тень Колобка?</vt:lpstr>
      <vt:lpstr>Кого на картинке не было в сказке «Колобок»?</vt:lpstr>
      <vt:lpstr>Не верно, попробуй еще раз.</vt:lpstr>
      <vt:lpstr>На какую фигуру похож Колобок?</vt:lpstr>
      <vt:lpstr>Не верно, попробуй еще раз.</vt:lpstr>
      <vt:lpstr>Какого цвета был Колобок?</vt:lpstr>
      <vt:lpstr>Не верно, попробуй еще раз.</vt:lpstr>
      <vt:lpstr>УМНИЦА !!!</vt:lpstr>
      <vt:lpstr>Не верно, попробуй еще раз.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теремок</dc:title>
  <dc:creator>Александр Данильчук</dc:creator>
  <cp:lastModifiedBy>Денис</cp:lastModifiedBy>
  <cp:revision>35</cp:revision>
  <dcterms:created xsi:type="dcterms:W3CDTF">2024-02-25T18:53:08Z</dcterms:created>
  <dcterms:modified xsi:type="dcterms:W3CDTF">2024-02-28T18:58:46Z</dcterms:modified>
</cp:coreProperties>
</file>