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9" r:id="rId4"/>
    <p:sldId id="260" r:id="rId5"/>
    <p:sldId id="258" r:id="rId6"/>
    <p:sldId id="268" r:id="rId7"/>
    <p:sldId id="265" r:id="rId8"/>
    <p:sldId id="266" r:id="rId9"/>
    <p:sldId id="262" r:id="rId10"/>
    <p:sldId id="261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1469" y="-13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image" Target="../media/image14.wmf"/><Relationship Id="rId7" Type="http://schemas.openxmlformats.org/officeDocument/2006/relationships/image" Target="../media/image18.wmf"/><Relationship Id="rId12" Type="http://schemas.openxmlformats.org/officeDocument/2006/relationships/image" Target="../media/image23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6" Type="http://schemas.openxmlformats.org/officeDocument/2006/relationships/image" Target="../media/image17.wmf"/><Relationship Id="rId11" Type="http://schemas.openxmlformats.org/officeDocument/2006/relationships/image" Target="../media/image22.wmf"/><Relationship Id="rId5" Type="http://schemas.openxmlformats.org/officeDocument/2006/relationships/image" Target="../media/image16.wmf"/><Relationship Id="rId10" Type="http://schemas.openxmlformats.org/officeDocument/2006/relationships/image" Target="../media/image21.wmf"/><Relationship Id="rId4" Type="http://schemas.openxmlformats.org/officeDocument/2006/relationships/image" Target="../media/image15.wmf"/><Relationship Id="rId9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794D48-8067-48E0-8051-DB9F412AA2BD}" type="datetimeFigureOut">
              <a:rPr lang="ru-RU" smtClean="0"/>
              <a:pPr/>
              <a:t>23.02.2022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0478E5-6DD6-4F46-91D9-F09948F2B59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oleObject" Target="../embeddings/oleObject16.bin"/><Relationship Id="rId3" Type="http://schemas.openxmlformats.org/officeDocument/2006/relationships/image" Target="../media/image3.jpeg"/><Relationship Id="rId7" Type="http://schemas.openxmlformats.org/officeDocument/2006/relationships/oleObject" Target="../embeddings/oleObject10.bin"/><Relationship Id="rId12" Type="http://schemas.openxmlformats.org/officeDocument/2006/relationships/oleObject" Target="../embeddings/oleObject15.bin"/><Relationship Id="rId17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9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8.bin"/><Relationship Id="rId15" Type="http://schemas.openxmlformats.org/officeDocument/2006/relationships/oleObject" Target="../embeddings/oleObject18.bin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7.bin"/><Relationship Id="rId9" Type="http://schemas.openxmlformats.org/officeDocument/2006/relationships/oleObject" Target="../embeddings/oleObject12.bin"/><Relationship Id="rId14" Type="http://schemas.openxmlformats.org/officeDocument/2006/relationships/oleObject" Target="../embeddings/oleObject17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2.infourok.ru/uploads/ex/0b00/000093b7-a6ec3c49/img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71538" y="1000108"/>
            <a:ext cx="650085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Интегрированный урок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42911" y="2214555"/>
            <a:ext cx="664373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Русский язык +математика </a:t>
            </a:r>
          </a:p>
          <a:p>
            <a:pPr algn="ctr"/>
            <a:r>
              <a:rPr lang="ru-RU" sz="3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6 класс </a:t>
            </a:r>
            <a:endParaRPr lang="ru-RU" sz="3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3786190"/>
            <a:ext cx="635798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«Имена числительные в русском языке и математике»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volna.org/wp-content/uploads/2016/09/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37627"/>
            <a:ext cx="9639282" cy="719562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2844" y="2786058"/>
            <a:ext cx="692948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    а)  ( -   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)</a:t>
            </a:r>
            <a:r>
              <a:rPr lang="en-US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</a:t>
            </a:r>
            <a:endParaRPr lang="ru-RU" b="1" baseline="30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n-US" b="1" baseline="30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             б)         *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( -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)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>
              <a:buNone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                        в)  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-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>
              <a:buNone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                                               г</a:t>
            </a:r>
            <a:r>
              <a:rPr lang="ru-RU" dirty="0" smtClean="0">
                <a:latin typeface="Arial Black" pitchFamily="34" charset="0"/>
              </a:rPr>
              <a:t>)   </a:t>
            </a:r>
            <a:r>
              <a:rPr lang="en-US" dirty="0" smtClean="0">
                <a:latin typeface="Arial Black" pitchFamily="34" charset="0"/>
              </a:rPr>
              <a:t> </a:t>
            </a:r>
            <a:r>
              <a:rPr lang="ru-RU" dirty="0" smtClean="0">
                <a:latin typeface="Arial Black" pitchFamily="34" charset="0"/>
              </a:rPr>
              <a:t>: ( -  15)</a:t>
            </a:r>
          </a:p>
          <a:p>
            <a:pPr>
              <a:buNone/>
            </a:pP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                                                        Д)  -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214546" y="285728"/>
          <a:ext cx="6286545" cy="2000264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143008"/>
                <a:gridCol w="1285884"/>
                <a:gridCol w="1343035"/>
                <a:gridCol w="1257309"/>
                <a:gridCol w="1257309"/>
              </a:tblGrid>
              <a:tr h="85058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  -</a:t>
                      </a:r>
                      <a:endParaRPr lang="ru-RU" sz="2400" b="1" dirty="0">
                        <a:latin typeface="Arial Black" pitchFamily="34" charset="0"/>
                      </a:endParaRPr>
                    </a:p>
                  </a:txBody>
                  <a:tcPr marL="41843" marR="41843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   -</a:t>
                      </a:r>
                      <a:endParaRPr lang="ru-RU" sz="2400" b="1" dirty="0">
                        <a:latin typeface="Arial Black" pitchFamily="34" charset="0"/>
                      </a:endParaRPr>
                    </a:p>
                  </a:txBody>
                  <a:tcPr marL="41843" marR="41843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   -</a:t>
                      </a:r>
                      <a:endParaRPr lang="ru-RU" sz="2400" b="1" dirty="0">
                        <a:latin typeface="Arial Black" pitchFamily="34" charset="0"/>
                      </a:endParaRPr>
                    </a:p>
                  </a:txBody>
                  <a:tcPr marL="41843" marR="41843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   -</a:t>
                      </a:r>
                      <a:endParaRPr lang="ru-RU" sz="2400" b="1" dirty="0">
                        <a:latin typeface="Arial Black" pitchFamily="34" charset="0"/>
                      </a:endParaRPr>
                    </a:p>
                  </a:txBody>
                  <a:tcPr marL="41843" marR="41843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    </a:t>
                      </a:r>
                      <a:r>
                        <a:rPr lang="ru-RU" sz="2400" dirty="0" smtClean="0"/>
                        <a:t>-</a:t>
                      </a:r>
                      <a:endParaRPr lang="ru-RU" sz="2400" b="1" dirty="0">
                        <a:latin typeface="Arial Black" pitchFamily="34" charset="0"/>
                      </a:endParaRPr>
                    </a:p>
                  </a:txBody>
                  <a:tcPr marL="41843" marR="41843"/>
                </a:tc>
              </a:tr>
              <a:tr h="1149684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Arial Black" pitchFamily="34" charset="0"/>
                        </a:rPr>
                        <a:t>           </a:t>
                      </a:r>
                    </a:p>
                    <a:p>
                      <a:pPr algn="ctr"/>
                      <a:r>
                        <a:rPr lang="ru-RU" sz="3200" dirty="0" smtClean="0">
                          <a:latin typeface="Arial Black" pitchFamily="34" charset="0"/>
                        </a:rPr>
                        <a:t>и</a:t>
                      </a:r>
                      <a:endParaRPr lang="ru-RU" sz="3200" b="1" dirty="0">
                        <a:latin typeface="Arial Black" pitchFamily="34" charset="0"/>
                      </a:endParaRPr>
                    </a:p>
                  </a:txBody>
                  <a:tcPr marL="41843" marR="41843"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ru-RU" sz="3200" dirty="0" smtClean="0">
                          <a:latin typeface="Arial Black" pitchFamily="34" charset="0"/>
                        </a:rPr>
                        <a:t>о</a:t>
                      </a:r>
                      <a:endParaRPr lang="ru-RU" sz="3200" b="1" dirty="0">
                        <a:latin typeface="Arial Black" pitchFamily="34" charset="0"/>
                      </a:endParaRPr>
                    </a:p>
                  </a:txBody>
                  <a:tcPr marL="41843" marR="4184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Arial Black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3200" dirty="0" smtClean="0">
                          <a:latin typeface="Arial Black" pitchFamily="34" charset="0"/>
                        </a:rPr>
                        <a:t> б</a:t>
                      </a:r>
                      <a:endParaRPr lang="ru-RU" sz="3200" b="1" dirty="0">
                        <a:latin typeface="Arial Black" pitchFamily="34" charset="0"/>
                      </a:endParaRPr>
                    </a:p>
                  </a:txBody>
                  <a:tcPr marL="41843" marR="41843"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ru-RU" sz="3200" dirty="0" smtClean="0">
                          <a:latin typeface="Arial Black" pitchFamily="34" charset="0"/>
                        </a:rPr>
                        <a:t>  </a:t>
                      </a:r>
                      <a:r>
                        <a:rPr lang="ru-RU" sz="3200" dirty="0" err="1" smtClean="0">
                          <a:latin typeface="Arial Black" pitchFamily="34" charset="0"/>
                        </a:rPr>
                        <a:t>р</a:t>
                      </a:r>
                      <a:endParaRPr lang="ru-RU" sz="3200" b="1" dirty="0">
                        <a:latin typeface="Arial Black" pitchFamily="34" charset="0"/>
                      </a:endParaRPr>
                    </a:p>
                  </a:txBody>
                  <a:tcPr marL="41843" marR="4184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Arial Black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3200" dirty="0" smtClean="0">
                          <a:latin typeface="Arial Black" pitchFamily="34" charset="0"/>
                        </a:rPr>
                        <a:t> </a:t>
                      </a:r>
                      <a:r>
                        <a:rPr lang="ru-RU" sz="3200" dirty="0" err="1" smtClean="0">
                          <a:latin typeface="Arial Black" pitchFamily="34" charset="0"/>
                        </a:rPr>
                        <a:t>д</a:t>
                      </a:r>
                      <a:endParaRPr lang="ru-RU" sz="3200" b="1" dirty="0">
                        <a:latin typeface="Arial Black" pitchFamily="34" charset="0"/>
                      </a:endParaRPr>
                    </a:p>
                  </a:txBody>
                  <a:tcPr marL="41843" marR="41843"/>
                </a:tc>
              </a:tr>
            </a:tbl>
          </a:graphicData>
        </a:graphic>
      </p:graphicFrame>
      <p:graphicFrame>
        <p:nvGraphicFramePr>
          <p:cNvPr id="5" name="Объект 4"/>
          <p:cNvGraphicFramePr>
            <a:graphicFrameLocks/>
          </p:cNvGraphicFramePr>
          <p:nvPr/>
        </p:nvGraphicFramePr>
        <p:xfrm>
          <a:off x="1524000" y="1397000"/>
          <a:ext cx="404794" cy="603240"/>
        </p:xfrm>
        <a:graphic>
          <a:graphicData uri="http://schemas.openxmlformats.org/presentationml/2006/ole">
            <p:oleObj spid="_x0000_s43010" name="Формула" r:id="rId4" imgW="0" imgH="0" progId="">
              <p:embed/>
            </p:oleObj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5181600" y="4229100"/>
          <a:ext cx="114300" cy="215900"/>
        </p:xfrm>
        <a:graphic>
          <a:graphicData uri="http://schemas.openxmlformats.org/presentationml/2006/ole">
            <p:oleObj spid="_x0000_s43012" name="Формула" r:id="rId5" imgW="114120" imgH="215640" progId="">
              <p:embed/>
            </p:oleObj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/>
        </p:nvGraphicFramePr>
        <p:xfrm>
          <a:off x="2500298" y="285728"/>
          <a:ext cx="376237" cy="614363"/>
        </p:xfrm>
        <a:graphic>
          <a:graphicData uri="http://schemas.openxmlformats.org/presentationml/2006/ole">
            <p:oleObj spid="_x0000_s43013" name="Формула" r:id="rId6" imgW="241200" imgH="393480" progId="">
              <p:embed/>
            </p:oleObj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43015" name="Формула" r:id="rId7" imgW="114120" imgH="215640" progId="">
              <p:embed/>
            </p:oleObj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/>
        </p:nvGraphicFramePr>
        <p:xfrm>
          <a:off x="3786182" y="285728"/>
          <a:ext cx="357190" cy="692056"/>
        </p:xfrm>
        <a:graphic>
          <a:graphicData uri="http://schemas.openxmlformats.org/presentationml/2006/ole">
            <p:oleObj spid="_x0000_s43016" name="Формула" r:id="rId8" imgW="203040" imgH="393480" progId="">
              <p:embed/>
            </p:oleObj>
          </a:graphicData>
        </a:graphic>
      </p:graphicFrame>
      <p:graphicFrame>
        <p:nvGraphicFramePr>
          <p:cNvPr id="12" name="Объект 11"/>
          <p:cNvGraphicFramePr>
            <a:graphicFrameLocks noChangeAspect="1"/>
          </p:cNvGraphicFramePr>
          <p:nvPr/>
        </p:nvGraphicFramePr>
        <p:xfrm>
          <a:off x="5072066" y="285728"/>
          <a:ext cx="428628" cy="651346"/>
        </p:xfrm>
        <a:graphic>
          <a:graphicData uri="http://schemas.openxmlformats.org/presentationml/2006/ole">
            <p:oleObj spid="_x0000_s43017" name="Формула" r:id="rId9" imgW="215640" imgH="393480" progId="">
              <p:embed/>
            </p:oleObj>
          </a:graphicData>
        </a:graphic>
      </p:graphicFrame>
      <p:graphicFrame>
        <p:nvGraphicFramePr>
          <p:cNvPr id="13" name="Объект 12"/>
          <p:cNvGraphicFramePr>
            <a:graphicFrameLocks noChangeAspect="1"/>
          </p:cNvGraphicFramePr>
          <p:nvPr/>
        </p:nvGraphicFramePr>
        <p:xfrm>
          <a:off x="6357950" y="285728"/>
          <a:ext cx="357190" cy="651346"/>
        </p:xfrm>
        <a:graphic>
          <a:graphicData uri="http://schemas.openxmlformats.org/presentationml/2006/ole">
            <p:oleObj spid="_x0000_s43018" name="Формула" r:id="rId10" imgW="215640" imgH="393480" progId="">
              <p:embed/>
            </p:oleObj>
          </a:graphicData>
        </a:graphic>
      </p:graphicFrame>
      <p:graphicFrame>
        <p:nvGraphicFramePr>
          <p:cNvPr id="14" name="Объект 13"/>
          <p:cNvGraphicFramePr>
            <a:graphicFrameLocks noChangeAspect="1"/>
          </p:cNvGraphicFramePr>
          <p:nvPr/>
        </p:nvGraphicFramePr>
        <p:xfrm>
          <a:off x="7715272" y="285728"/>
          <a:ext cx="357190" cy="615161"/>
        </p:xfrm>
        <a:graphic>
          <a:graphicData uri="http://schemas.openxmlformats.org/presentationml/2006/ole">
            <p:oleObj spid="_x0000_s43019" name="Формула" r:id="rId11" imgW="228600" imgH="393480" progId="">
              <p:embed/>
            </p:oleObj>
          </a:graphicData>
        </a:graphic>
      </p:graphicFrame>
      <p:graphicFrame>
        <p:nvGraphicFramePr>
          <p:cNvPr id="15" name="Объект 14"/>
          <p:cNvGraphicFramePr>
            <a:graphicFrameLocks noChangeAspect="1"/>
          </p:cNvGraphicFramePr>
          <p:nvPr/>
        </p:nvGraphicFramePr>
        <p:xfrm>
          <a:off x="1475656" y="2420888"/>
          <a:ext cx="285752" cy="805301"/>
        </p:xfrm>
        <a:graphic>
          <a:graphicData uri="http://schemas.openxmlformats.org/presentationml/2006/ole">
            <p:oleObj spid="_x0000_s43020" name="Формула" r:id="rId12" imgW="139680" imgH="393480" progId="">
              <p:embed/>
            </p:oleObj>
          </a:graphicData>
        </a:graphic>
      </p:graphicFrame>
      <p:graphicFrame>
        <p:nvGraphicFramePr>
          <p:cNvPr id="16" name="Объект 15"/>
          <p:cNvGraphicFramePr>
            <a:graphicFrameLocks noChangeAspect="1"/>
          </p:cNvGraphicFramePr>
          <p:nvPr/>
        </p:nvGraphicFramePr>
        <p:xfrm>
          <a:off x="4286248" y="4071942"/>
          <a:ext cx="295276" cy="762796"/>
        </p:xfrm>
        <a:graphic>
          <a:graphicData uri="http://schemas.openxmlformats.org/presentationml/2006/ole">
            <p:oleObj spid="_x0000_s43021" name="Формула" r:id="rId13" imgW="152280" imgH="393480" progId="">
              <p:embed/>
            </p:oleObj>
          </a:graphicData>
        </a:graphic>
      </p:graphicFrame>
      <p:graphicFrame>
        <p:nvGraphicFramePr>
          <p:cNvPr id="17" name="Объект 16"/>
          <p:cNvGraphicFramePr>
            <a:graphicFrameLocks noChangeAspect="1"/>
          </p:cNvGraphicFramePr>
          <p:nvPr/>
        </p:nvGraphicFramePr>
        <p:xfrm>
          <a:off x="2071670" y="3071810"/>
          <a:ext cx="357190" cy="615160"/>
        </p:xfrm>
        <a:graphic>
          <a:graphicData uri="http://schemas.openxmlformats.org/presentationml/2006/ole">
            <p:oleObj spid="_x0000_s43022" name="Формула" r:id="rId14" imgW="228600" imgH="393480" progId="">
              <p:embed/>
            </p:oleObj>
          </a:graphicData>
        </a:graphic>
      </p:graphicFrame>
      <p:graphicFrame>
        <p:nvGraphicFramePr>
          <p:cNvPr id="18" name="Объект 17"/>
          <p:cNvGraphicFramePr>
            <a:graphicFrameLocks noChangeAspect="1"/>
          </p:cNvGraphicFramePr>
          <p:nvPr/>
        </p:nvGraphicFramePr>
        <p:xfrm>
          <a:off x="2786050" y="3071810"/>
          <a:ext cx="428628" cy="632736"/>
        </p:xfrm>
        <a:graphic>
          <a:graphicData uri="http://schemas.openxmlformats.org/presentationml/2006/ole">
            <p:oleObj spid="_x0000_s43023" name="Формула" r:id="rId15" imgW="266400" imgH="393480" progId="">
              <p:embed/>
            </p:oleObj>
          </a:graphicData>
        </a:graphic>
      </p:graphicFrame>
      <p:graphicFrame>
        <p:nvGraphicFramePr>
          <p:cNvPr id="19" name="Объект 18"/>
          <p:cNvGraphicFramePr>
            <a:graphicFrameLocks noChangeAspect="1"/>
          </p:cNvGraphicFramePr>
          <p:nvPr/>
        </p:nvGraphicFramePr>
        <p:xfrm>
          <a:off x="3000364" y="3714752"/>
          <a:ext cx="1038230" cy="631081"/>
        </p:xfrm>
        <a:graphic>
          <a:graphicData uri="http://schemas.openxmlformats.org/presentationml/2006/ole">
            <p:oleObj spid="_x0000_s43024" name="Формула" r:id="rId16" imgW="647640" imgH="393480" progId="">
              <p:embed/>
            </p:oleObj>
          </a:graphicData>
        </a:graphic>
      </p:graphicFrame>
      <p:graphicFrame>
        <p:nvGraphicFramePr>
          <p:cNvPr id="20" name="Объект 19"/>
          <p:cNvGraphicFramePr>
            <a:graphicFrameLocks noChangeAspect="1"/>
          </p:cNvGraphicFramePr>
          <p:nvPr/>
        </p:nvGraphicFramePr>
        <p:xfrm>
          <a:off x="5429256" y="4714883"/>
          <a:ext cx="1143008" cy="708665"/>
        </p:xfrm>
        <a:graphic>
          <a:graphicData uri="http://schemas.openxmlformats.org/presentationml/2006/ole">
            <p:oleObj spid="_x0000_s43025" name="Формула" r:id="rId17" imgW="634680" imgH="39348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ds02.infourok.ru/uploads/ex/0b00/000093b7-a6ec3c49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357422" y="928671"/>
            <a:ext cx="450057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Синквейн</a:t>
            </a:r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pPr algn="ctr"/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pPr algn="ctr"/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Имя числительное</a:t>
            </a:r>
          </a:p>
          <a:p>
            <a:pPr algn="ctr"/>
            <a:endParaRPr lang="ru-RU" sz="2000" b="1" i="1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pPr algn="ctr"/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2  прилагательных</a:t>
            </a:r>
          </a:p>
          <a:p>
            <a:pPr algn="ctr"/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_________     ________</a:t>
            </a:r>
          </a:p>
          <a:p>
            <a:pPr algn="ctr"/>
            <a:endParaRPr lang="ru-RU" sz="2000" b="1" i="1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pPr algn="ctr"/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3 глагола</a:t>
            </a:r>
          </a:p>
          <a:p>
            <a:pPr algn="ctr"/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_______   ________  _________</a:t>
            </a:r>
          </a:p>
          <a:p>
            <a:pPr algn="ctr"/>
            <a:endParaRPr lang="ru-RU" sz="2000" b="1" i="1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pPr algn="ctr"/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4 слова (фраза)</a:t>
            </a:r>
          </a:p>
          <a:p>
            <a:pPr algn="ctr"/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_____  _______  _______    ____</a:t>
            </a:r>
          </a:p>
          <a:p>
            <a:pPr algn="ctr"/>
            <a:endParaRPr lang="ru-RU" sz="2000" b="1" i="1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pPr algn="ctr"/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Синоним ( к теме)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ds02.infourok.ru/uploads/ex/0b00/000093b7-a6ec3c49/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357290" y="857232"/>
            <a:ext cx="592935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4800" dirty="0" smtClean="0">
                <a:solidFill>
                  <a:srgbClr val="FF0000"/>
                </a:solidFill>
                <a:latin typeface="Arial Black" pitchFamily="34" charset="0"/>
              </a:rPr>
              <a:t>Замените числа словами</a:t>
            </a:r>
            <a:endParaRPr lang="ru-RU" sz="4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71802" y="2828836"/>
            <a:ext cx="507209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К11см , от 25дм,  100 000км (П.п.),  5 ¾</a:t>
            </a:r>
            <a:r>
              <a:rPr lang="en-US" sz="2800" b="1" dirty="0" smtClean="0"/>
              <a:t> </a:t>
            </a:r>
            <a:r>
              <a:rPr lang="ru-RU" sz="2800" b="1" dirty="0" smtClean="0"/>
              <a:t>.</a:t>
            </a:r>
            <a:endParaRPr lang="en-US" sz="2800" b="1" dirty="0" smtClean="0"/>
          </a:p>
          <a:p>
            <a:pPr>
              <a:buNone/>
            </a:pPr>
            <a:endParaRPr lang="en-US" sz="2800" b="1" dirty="0" smtClean="0"/>
          </a:p>
          <a:p>
            <a:r>
              <a:rPr lang="en-US" sz="2800" b="1" dirty="0" smtClean="0"/>
              <a:t>87</a:t>
            </a:r>
            <a:r>
              <a:rPr lang="ru-RU" sz="2800" b="1" dirty="0" smtClean="0"/>
              <a:t>мм( </a:t>
            </a:r>
            <a:r>
              <a:rPr lang="ru-RU" sz="2800" b="1" dirty="0" err="1" smtClean="0"/>
              <a:t>Т.п</a:t>
            </a:r>
            <a:r>
              <a:rPr lang="ru-RU" sz="2800" b="1" dirty="0" smtClean="0"/>
              <a:t>) , 300т(П.п.), </a:t>
            </a:r>
          </a:p>
          <a:p>
            <a:pPr>
              <a:buNone/>
            </a:pPr>
            <a:r>
              <a:rPr lang="ru-RU" sz="2800" b="1" dirty="0" smtClean="0"/>
              <a:t>2 000 000 т (Р.п.),  69 км(</a:t>
            </a:r>
            <a:r>
              <a:rPr lang="ru-RU" sz="2800" b="1" dirty="0" err="1" smtClean="0"/>
              <a:t>Д.п</a:t>
            </a:r>
            <a:r>
              <a:rPr lang="ru-RU" sz="2800" b="1" dirty="0" smtClean="0"/>
              <a:t>)</a:t>
            </a:r>
            <a:endParaRPr lang="en-US" sz="2800" b="1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3714744" y="571480"/>
            <a:ext cx="19288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cs typeface="Aharoni" pitchFamily="2" charset="-79"/>
              </a:rPr>
              <a:t>1задание</a:t>
            </a:r>
            <a:endParaRPr lang="ru-RU" sz="2000" b="1" dirty="0"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volna.org/wp-content/uploads/2016/09/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00430" y="785794"/>
            <a:ext cx="24288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cs typeface="Aharoni" pitchFamily="2" charset="-79"/>
              </a:rPr>
              <a:t>2 задание</a:t>
            </a:r>
            <a:endParaRPr lang="ru-RU" sz="3600" b="1" dirty="0">
              <a:cs typeface="Aharoni" pitchFamily="2" charset="-79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14414" y="1714488"/>
            <a:ext cx="68580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Arial Black" pitchFamily="34" charset="0"/>
              </a:rPr>
              <a:t>Восемь целых пять шестых</a:t>
            </a:r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,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три миллиона двести сорок четыре, </a:t>
            </a:r>
          </a:p>
          <a:p>
            <a:r>
              <a:rPr lang="ru-RU" sz="2800" dirty="0" smtClean="0">
                <a:solidFill>
                  <a:srgbClr val="00B050"/>
                </a:solidFill>
                <a:latin typeface="Arial Black" pitchFamily="34" charset="0"/>
              </a:rPr>
              <a:t>полтораста,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2800" dirty="0" smtClean="0">
                <a:solidFill>
                  <a:srgbClr val="7030A0"/>
                </a:solidFill>
                <a:latin typeface="Arial Black" pitchFamily="34" charset="0"/>
              </a:rPr>
              <a:t>восемьсот  тысяч триста пять , </a:t>
            </a:r>
          </a:p>
          <a:p>
            <a:r>
              <a:rPr lang="ru-RU" sz="2800" dirty="0" smtClean="0">
                <a:solidFill>
                  <a:srgbClr val="7030A0"/>
                </a:solidFill>
                <a:latin typeface="Arial Black" pitchFamily="34" charset="0"/>
              </a:rPr>
              <a:t>полтора</a:t>
            </a:r>
            <a:endParaRPr lang="ru-RU" sz="2800" dirty="0">
              <a:solidFill>
                <a:srgbClr val="7030A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catherineasquithgallery.com/uploads/posts/2021-02/1613502192_46-p-fon-dlya-slaidov-v-prezentatsii-shkolnie-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104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14414" y="642918"/>
            <a:ext cx="65722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Решите примеры, прописывая числа словами.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00166" y="1857364"/>
            <a:ext cx="535783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   1 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+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3  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   2      2</a:t>
            </a:r>
          </a:p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      -      </a:t>
            </a:r>
          </a:p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endParaRPr lang="en-US" sz="5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143108" y="2714620"/>
            <a:ext cx="571504" cy="1588"/>
          </a:xfrm>
          <a:prstGeom prst="line">
            <a:avLst/>
          </a:prstGeom>
          <a:ln w="381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3571868" y="2714620"/>
            <a:ext cx="571504" cy="1588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4429124" y="2643182"/>
            <a:ext cx="571504" cy="1588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4429124" y="2857496"/>
            <a:ext cx="571504" cy="1588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4500562" y="4857760"/>
            <a:ext cx="571504" cy="1588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Объект 12"/>
          <p:cNvGraphicFramePr>
            <a:graphicFrameLocks/>
          </p:cNvGraphicFramePr>
          <p:nvPr/>
        </p:nvGraphicFramePr>
        <p:xfrm>
          <a:off x="1524000" y="4286256"/>
          <a:ext cx="619108" cy="1174744"/>
        </p:xfrm>
        <a:graphic>
          <a:graphicData uri="http://schemas.openxmlformats.org/presentationml/2006/ole">
            <p:oleObj spid="_x0000_s24577" name="Формула" r:id="rId4" imgW="0" imgH="0" progId="">
              <p:embed/>
            </p:oleObj>
          </a:graphicData>
        </a:graphic>
      </p:graphicFrame>
      <p:graphicFrame>
        <p:nvGraphicFramePr>
          <p:cNvPr id="15" name="Объект 14"/>
          <p:cNvGraphicFramePr>
            <a:graphicFrameLocks/>
          </p:cNvGraphicFramePr>
          <p:nvPr/>
        </p:nvGraphicFramePr>
        <p:xfrm>
          <a:off x="2714612" y="4429132"/>
          <a:ext cx="928694" cy="1031868"/>
        </p:xfrm>
        <a:graphic>
          <a:graphicData uri="http://schemas.openxmlformats.org/presentationml/2006/ole">
            <p:oleObj spid="_x0000_s24578" name="Формула" r:id="rId5" imgW="0" imgH="0" progId="">
              <p:embed/>
            </p:oleObj>
          </a:graphicData>
        </a:graphic>
      </p:graphicFrame>
      <p:graphicFrame>
        <p:nvGraphicFramePr>
          <p:cNvPr id="17" name="Объект 16"/>
          <p:cNvGraphicFramePr>
            <a:graphicFrameLocks noChangeAspect="1"/>
          </p:cNvGraphicFramePr>
          <p:nvPr/>
        </p:nvGraphicFramePr>
        <p:xfrm>
          <a:off x="1714480" y="4143380"/>
          <a:ext cx="785818" cy="1432963"/>
        </p:xfrm>
        <a:graphic>
          <a:graphicData uri="http://schemas.openxmlformats.org/presentationml/2006/ole">
            <p:oleObj spid="_x0000_s24579" name="Формула" r:id="rId6" imgW="215640" imgH="393480" progId="">
              <p:embed/>
            </p:oleObj>
          </a:graphicData>
        </a:graphic>
      </p:graphicFrame>
      <p:graphicFrame>
        <p:nvGraphicFramePr>
          <p:cNvPr id="18" name="Объект 17"/>
          <p:cNvGraphicFramePr>
            <a:graphicFrameLocks noChangeAspect="1"/>
          </p:cNvGraphicFramePr>
          <p:nvPr/>
        </p:nvGraphicFramePr>
        <p:xfrm>
          <a:off x="3286116" y="4214818"/>
          <a:ext cx="785818" cy="1357322"/>
        </p:xfrm>
        <a:graphic>
          <a:graphicData uri="http://schemas.openxmlformats.org/presentationml/2006/ole">
            <p:oleObj spid="_x0000_s24580" name="Формула" r:id="rId7" imgW="215640" imgH="393480" progId="">
              <p:embed/>
            </p:oleObj>
          </a:graphicData>
        </a:graphic>
      </p:graphicFrame>
      <p:cxnSp>
        <p:nvCxnSpPr>
          <p:cNvPr id="19" name="Прямая соединительная линия 18"/>
          <p:cNvCxnSpPr/>
          <p:nvPr/>
        </p:nvCxnSpPr>
        <p:spPr>
          <a:xfrm>
            <a:off x="4500562" y="5072074"/>
            <a:ext cx="571504" cy="1588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myslide.ru/documents_4/1fd300aeb4e8b76069ef055d8a329b21/img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"/>
            <a:ext cx="9191571" cy="689367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28728" y="1500174"/>
            <a:ext cx="578647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Человек подобен дроби, числитель который  есть то, что человек представляет собой, а знаменатель - то , что он думает  о себе.</a:t>
            </a:r>
          </a:p>
          <a:p>
            <a:pPr algn="r"/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Лев Толстой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ds02.infourok.ru/uploads/ex/0b00/000093b7-a6ec3c49/img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3428992" y="785794"/>
            <a:ext cx="17258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 задание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43174" y="1428736"/>
            <a:ext cx="32861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Решим устно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28926" y="2828836"/>
            <a:ext cx="407196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rial Black" pitchFamily="34" charset="0"/>
              </a:rPr>
              <a:t>Х </a:t>
            </a:r>
            <a:r>
              <a:rPr lang="en-US" dirty="0" smtClean="0">
                <a:latin typeface="Arial Black" pitchFamily="34" charset="0"/>
              </a:rPr>
              <a:t>+36</a:t>
            </a:r>
            <a:r>
              <a:rPr lang="ru-RU" dirty="0" smtClean="0">
                <a:latin typeface="Arial Black" pitchFamily="34" charset="0"/>
              </a:rPr>
              <a:t> </a:t>
            </a:r>
            <a:r>
              <a:rPr lang="en-US" dirty="0" smtClean="0">
                <a:latin typeface="Arial Black" pitchFamily="34" charset="0"/>
              </a:rPr>
              <a:t>=</a:t>
            </a:r>
            <a:r>
              <a:rPr lang="ru-RU" dirty="0" smtClean="0">
                <a:latin typeface="Arial Black" pitchFamily="34" charset="0"/>
              </a:rPr>
              <a:t> </a:t>
            </a:r>
            <a:r>
              <a:rPr lang="en-US" dirty="0" smtClean="0">
                <a:latin typeface="Arial Black" pitchFamily="34" charset="0"/>
              </a:rPr>
              <a:t>-</a:t>
            </a:r>
            <a:r>
              <a:rPr lang="ru-RU" dirty="0" smtClean="0">
                <a:latin typeface="Arial Black" pitchFamily="34" charset="0"/>
              </a:rPr>
              <a:t> </a:t>
            </a:r>
            <a:r>
              <a:rPr lang="en-US" dirty="0" smtClean="0">
                <a:latin typeface="Arial Black" pitchFamily="34" charset="0"/>
              </a:rPr>
              <a:t>18</a:t>
            </a:r>
            <a:endParaRPr lang="ru-RU" dirty="0" smtClean="0">
              <a:latin typeface="Arial Black" pitchFamily="34" charset="0"/>
            </a:endParaRPr>
          </a:p>
          <a:p>
            <a:pPr algn="ctr"/>
            <a:endParaRPr lang="ru-RU" dirty="0" smtClean="0">
              <a:latin typeface="Arial Black" pitchFamily="34" charset="0"/>
            </a:endParaRPr>
          </a:p>
          <a:p>
            <a:pPr algn="ctr"/>
            <a:r>
              <a:rPr lang="ru-RU" dirty="0" smtClean="0">
                <a:latin typeface="Arial Black" pitchFamily="34" charset="0"/>
              </a:rPr>
              <a:t>45 – </a:t>
            </a:r>
            <a:r>
              <a:rPr lang="ru-RU" dirty="0" err="1" smtClean="0">
                <a:latin typeface="Arial Black" pitchFamily="34" charset="0"/>
              </a:rPr>
              <a:t>х</a:t>
            </a:r>
            <a:r>
              <a:rPr lang="ru-RU" dirty="0" smtClean="0">
                <a:latin typeface="Arial Black" pitchFamily="34" charset="0"/>
              </a:rPr>
              <a:t> = 12</a:t>
            </a:r>
          </a:p>
          <a:p>
            <a:pPr algn="ctr"/>
            <a:endParaRPr lang="ru-RU" dirty="0" smtClean="0">
              <a:latin typeface="Arial Black" pitchFamily="34" charset="0"/>
            </a:endParaRPr>
          </a:p>
          <a:p>
            <a:pPr algn="ctr"/>
            <a:r>
              <a:rPr lang="ru-RU" dirty="0" smtClean="0">
                <a:latin typeface="Arial Black" pitchFamily="34" charset="0"/>
              </a:rPr>
              <a:t>Х -   </a:t>
            </a:r>
            <a:r>
              <a:rPr lang="en-US" dirty="0" smtClean="0">
                <a:latin typeface="Arial Black" pitchFamily="34" charset="0"/>
              </a:rPr>
              <a:t> = </a:t>
            </a:r>
            <a:r>
              <a:rPr lang="ru-RU" dirty="0" smtClean="0">
                <a:latin typeface="Arial Black" pitchFamily="34" charset="0"/>
              </a:rPr>
              <a:t> </a:t>
            </a:r>
            <a:r>
              <a:rPr lang="en-US" dirty="0" smtClean="0">
                <a:latin typeface="Arial Black" pitchFamily="34" charset="0"/>
              </a:rPr>
              <a:t>8</a:t>
            </a:r>
            <a:endParaRPr lang="ru-RU" dirty="0" smtClean="0">
              <a:latin typeface="Arial Black" pitchFamily="34" charset="0"/>
            </a:endParaRPr>
          </a:p>
          <a:p>
            <a:pPr algn="ctr"/>
            <a:endParaRPr lang="en-US" dirty="0" smtClean="0">
              <a:latin typeface="Arial Black" pitchFamily="34" charset="0"/>
            </a:endParaRPr>
          </a:p>
          <a:p>
            <a:pPr algn="ctr"/>
            <a:r>
              <a:rPr lang="en-US" dirty="0" smtClean="0">
                <a:latin typeface="Arial Black" pitchFamily="34" charset="0"/>
              </a:rPr>
              <a:t>X</a:t>
            </a:r>
            <a:r>
              <a:rPr lang="ru-RU" dirty="0" smtClean="0">
                <a:latin typeface="Arial Black" pitchFamily="34" charset="0"/>
              </a:rPr>
              <a:t> </a:t>
            </a:r>
            <a:r>
              <a:rPr lang="en-US" dirty="0" smtClean="0">
                <a:latin typeface="Arial Black" pitchFamily="34" charset="0"/>
              </a:rPr>
              <a:t>– 1</a:t>
            </a:r>
            <a:r>
              <a:rPr lang="ru-RU" dirty="0" smtClean="0">
                <a:latin typeface="Arial Black" pitchFamily="34" charset="0"/>
              </a:rPr>
              <a:t> </a:t>
            </a:r>
            <a:r>
              <a:rPr lang="en-US" dirty="0" smtClean="0">
                <a:latin typeface="Arial Black" pitchFamily="34" charset="0"/>
              </a:rPr>
              <a:t>=</a:t>
            </a:r>
            <a:r>
              <a:rPr lang="ru-RU" dirty="0" smtClean="0">
                <a:latin typeface="Arial Black" pitchFamily="34" charset="0"/>
              </a:rPr>
              <a:t> </a:t>
            </a:r>
            <a:r>
              <a:rPr lang="en-US" dirty="0" smtClean="0">
                <a:latin typeface="Arial Black" pitchFamily="34" charset="0"/>
              </a:rPr>
              <a:t> 4</a:t>
            </a:r>
            <a:endParaRPr lang="ru-RU" dirty="0" smtClean="0">
              <a:latin typeface="Arial Black" pitchFamily="34" charset="0"/>
            </a:endParaRPr>
          </a:p>
          <a:p>
            <a:pPr algn="ctr"/>
            <a:r>
              <a:rPr lang="ru-RU" dirty="0" smtClean="0">
                <a:latin typeface="Arial Black" pitchFamily="34" charset="0"/>
              </a:rPr>
              <a:t>             7</a:t>
            </a:r>
          </a:p>
          <a:p>
            <a:pPr algn="ctr"/>
            <a:endParaRPr lang="en-US" dirty="0" smtClean="0">
              <a:latin typeface="Arial Black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10800000">
            <a:off x="5357818" y="4786322"/>
            <a:ext cx="142876" cy="1588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Объект 14"/>
          <p:cNvGraphicFramePr>
            <a:graphicFrameLocks noChangeAspect="1"/>
          </p:cNvGraphicFramePr>
          <p:nvPr/>
        </p:nvGraphicFramePr>
        <p:xfrm>
          <a:off x="4786314" y="3929066"/>
          <a:ext cx="181160" cy="468000"/>
        </p:xfrm>
        <a:graphic>
          <a:graphicData uri="http://schemas.openxmlformats.org/presentationml/2006/ole">
            <p:oleObj spid="_x0000_s22529" name="Формула" r:id="rId4" imgW="152280" imgH="39348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2.infourok.ru/uploads/ex/0b00/000093b7-a6ec3c49/img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928794" y="785795"/>
            <a:ext cx="500066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Решим уравнение: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14546" y="2071678"/>
            <a:ext cx="385765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4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         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4357686" y="2643182"/>
            <a:ext cx="500066" cy="1588"/>
          </a:xfrm>
          <a:prstGeom prst="line">
            <a:avLst/>
          </a:prstGeom>
          <a:ln w="381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4357686" y="2857496"/>
            <a:ext cx="500066" cy="1588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Объект 7"/>
          <p:cNvGraphicFramePr>
            <a:graphicFrameLocks noChangeAspect="1"/>
          </p:cNvGraphicFramePr>
          <p:nvPr/>
        </p:nvGraphicFramePr>
        <p:xfrm>
          <a:off x="3571868" y="2101443"/>
          <a:ext cx="428628" cy="1107289"/>
        </p:xfrm>
        <a:graphic>
          <a:graphicData uri="http://schemas.openxmlformats.org/presentationml/2006/ole">
            <p:oleObj spid="_x0000_s25602" name="Формула" r:id="rId4" imgW="152280" imgH="39348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2.infourok.ru/uploads/ex/0b00/000093b7-a6ec3c49/img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14348" y="928670"/>
            <a:ext cx="635798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2022 году в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XXIV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Зимних Олимпийских </a:t>
            </a:r>
          </a:p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играх в Пекине участвуют спортсмены </a:t>
            </a:r>
          </a:p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более 90 стран. Это около 4000спортсменов. </a:t>
            </a:r>
          </a:p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Будет разыграно 109 комплектов медалей </a:t>
            </a:r>
          </a:p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7 видах спорта, насчитывающих 15 дисциплин: лыжный, конькобежный спорт,</a:t>
            </a:r>
          </a:p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сноубординг, слалом, лыжная акробатика, </a:t>
            </a:r>
          </a:p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биатлон, бобслей, кёрлинг, скелетон,</a:t>
            </a:r>
          </a:p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фигурное катание и другие.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volna.org/wp-content/uploads/2016/09/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14338"/>
            <a:ext cx="9187061" cy="7072338"/>
          </a:xfrm>
          <a:prstGeom prst="rect">
            <a:avLst/>
          </a:prstGeom>
          <a:noFill/>
        </p:spPr>
      </p:pic>
      <p:pic>
        <p:nvPicPr>
          <p:cNvPr id="47106" name="Picture 2" descr="https://tverisport.ru/wp-content/uploads/2021/12/NATASHA-NEPRYAEVA-1200x8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0"/>
            <a:ext cx="4202111" cy="2801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5143504" y="3000372"/>
            <a:ext cx="3357586" cy="7143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Наталья </a:t>
            </a:r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Непряева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7110" name="Picture 6" descr="Наши в Пекине: кто из тверских спортсменов поедет на Олимпиаду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1772816"/>
            <a:ext cx="3600400" cy="24033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Скругленный прямоугольник 6"/>
          <p:cNvSpPr/>
          <p:nvPr/>
        </p:nvSpPr>
        <p:spPr>
          <a:xfrm>
            <a:off x="683568" y="4437112"/>
            <a:ext cx="3888432" cy="100811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Даниил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Ейбог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конькобежный спорт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63688" y="332656"/>
            <a:ext cx="289092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Спортсмены 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из Тверского края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355976" y="371703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/>
              <a:t> </a:t>
            </a:r>
            <a:r>
              <a:rPr lang="ru-RU" dirty="0" smtClean="0">
                <a:solidFill>
                  <a:srgbClr val="7030A0"/>
                </a:solidFill>
              </a:rPr>
              <a:t>Получила первую медаль 5 </a:t>
            </a:r>
            <a:r>
              <a:rPr lang="ru-RU" dirty="0" smtClean="0">
                <a:solidFill>
                  <a:srgbClr val="7030A0"/>
                </a:solidFill>
              </a:rPr>
              <a:t>февраля в </a:t>
            </a:r>
            <a:r>
              <a:rPr lang="ru-RU" dirty="0" err="1" smtClean="0">
                <a:solidFill>
                  <a:srgbClr val="7030A0"/>
                </a:solidFill>
              </a:rPr>
              <a:t>скиатлоне</a:t>
            </a:r>
            <a:r>
              <a:rPr lang="ru-RU" dirty="0" smtClean="0">
                <a:solidFill>
                  <a:srgbClr val="7030A0"/>
                </a:solidFill>
              </a:rPr>
              <a:t> на 5 км среди женщин </a:t>
            </a:r>
            <a:r>
              <a:rPr lang="ru-RU" dirty="0" smtClean="0">
                <a:solidFill>
                  <a:srgbClr val="7030A0"/>
                </a:solidFill>
              </a:rPr>
              <a:t> и стала </a:t>
            </a:r>
            <a:r>
              <a:rPr lang="ru-RU" dirty="0" smtClean="0">
                <a:solidFill>
                  <a:srgbClr val="7030A0"/>
                </a:solidFill>
              </a:rPr>
              <a:t>серебряным </a:t>
            </a:r>
            <a:r>
              <a:rPr lang="ru-RU" dirty="0" smtClean="0">
                <a:solidFill>
                  <a:srgbClr val="7030A0"/>
                </a:solidFill>
              </a:rPr>
              <a:t>призером.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302</Words>
  <Application>Microsoft Office PowerPoint</Application>
  <PresentationFormat>Экран (4:3)</PresentationFormat>
  <Paragraphs>89</Paragraphs>
  <Slides>11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Тема Office</vt:lpstr>
      <vt:lpstr>Формула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exoxo</dc:creator>
  <cp:lastModifiedBy>ADMIN</cp:lastModifiedBy>
  <cp:revision>20</cp:revision>
  <dcterms:created xsi:type="dcterms:W3CDTF">2022-02-19T15:12:22Z</dcterms:created>
  <dcterms:modified xsi:type="dcterms:W3CDTF">2022-02-23T19:58:20Z</dcterms:modified>
</cp:coreProperties>
</file>