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81" r:id="rId11"/>
    <p:sldId id="282" r:id="rId12"/>
    <p:sldId id="280" r:id="rId13"/>
    <p:sldId id="267" r:id="rId14"/>
    <p:sldId id="28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дреева Татьяна Вячеславовна" initials="АТВ" lastIdx="3" clrIdx="0">
    <p:extLst>
      <p:ext uri="{19B8F6BF-5375-455C-9EA6-DF929625EA0E}">
        <p15:presenceInfo xmlns:p15="http://schemas.microsoft.com/office/powerpoint/2012/main" userId="Андреева Татьяна Вячеславо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04F3-8D88-4C70-B025-7767DCB1F404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2823-7B6B-4BC9-9DB0-F018D0D1B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896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04F3-8D88-4C70-B025-7767DCB1F404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2823-7B6B-4BC9-9DB0-F018D0D1B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26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04F3-8D88-4C70-B025-7767DCB1F404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2823-7B6B-4BC9-9DB0-F018D0D1B2B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235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04F3-8D88-4C70-B025-7767DCB1F404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2823-7B6B-4BC9-9DB0-F018D0D1B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966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04F3-8D88-4C70-B025-7767DCB1F404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2823-7B6B-4BC9-9DB0-F018D0D1B2B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4605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04F3-8D88-4C70-B025-7767DCB1F404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2823-7B6B-4BC9-9DB0-F018D0D1B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054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04F3-8D88-4C70-B025-7767DCB1F404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2823-7B6B-4BC9-9DB0-F018D0D1B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289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04F3-8D88-4C70-B025-7767DCB1F404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2823-7B6B-4BC9-9DB0-F018D0D1B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70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04F3-8D88-4C70-B025-7767DCB1F404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2823-7B6B-4BC9-9DB0-F018D0D1B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186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04F3-8D88-4C70-B025-7767DCB1F404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2823-7B6B-4BC9-9DB0-F018D0D1B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217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04F3-8D88-4C70-B025-7767DCB1F404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2823-7B6B-4BC9-9DB0-F018D0D1B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47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04F3-8D88-4C70-B025-7767DCB1F404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2823-7B6B-4BC9-9DB0-F018D0D1B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902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04F3-8D88-4C70-B025-7767DCB1F404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2823-7B6B-4BC9-9DB0-F018D0D1B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595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04F3-8D88-4C70-B025-7767DCB1F404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2823-7B6B-4BC9-9DB0-F018D0D1B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57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04F3-8D88-4C70-B025-7767DCB1F404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2823-7B6B-4BC9-9DB0-F018D0D1B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12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04F3-8D88-4C70-B025-7767DCB1F404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2823-7B6B-4BC9-9DB0-F018D0D1B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15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104F3-8D88-4C70-B025-7767DCB1F404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F812823-7B6B-4BC9-9DB0-F018D0D1B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11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844" y="1288617"/>
            <a:ext cx="9144000" cy="3972151"/>
          </a:xfrm>
        </p:spPr>
        <p:txBody>
          <a:bodyPr>
            <a:noAutofit/>
          </a:bodyPr>
          <a:lstStyle/>
          <a:p>
            <a:r>
              <a:rPr lang="ru-RU" sz="6600" dirty="0" smtClean="0"/>
              <a:t/>
            </a:r>
            <a:br>
              <a:rPr lang="ru-RU" sz="6600" dirty="0" smtClean="0"/>
            </a:br>
            <a:r>
              <a:rPr lang="ru-RU" sz="6600" dirty="0" smtClean="0"/>
              <a:t/>
            </a:r>
            <a:br>
              <a:rPr lang="ru-RU" sz="6600" dirty="0" smtClean="0"/>
            </a:br>
            <a:r>
              <a:rPr lang="ru-RU" sz="6600" dirty="0"/>
              <a:t/>
            </a:r>
            <a:br>
              <a:rPr lang="ru-RU" sz="6600" dirty="0"/>
            </a:br>
            <a:r>
              <a:rPr lang="ru-RU" sz="6600" dirty="0" smtClean="0"/>
              <a:t/>
            </a:r>
            <a:br>
              <a:rPr lang="ru-RU" sz="6600" dirty="0" smtClean="0"/>
            </a:b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/>
              <a:t/>
            </a:r>
            <a:br>
              <a:rPr lang="en-US" sz="6600" dirty="0"/>
            </a:b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/>
              <a:t/>
            </a:r>
            <a:br>
              <a:rPr lang="en-US" sz="6600" dirty="0"/>
            </a:b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/>
              <a:t/>
            </a:r>
            <a:br>
              <a:rPr lang="en-US" sz="6600" dirty="0"/>
            </a:b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ru-RU" sz="6600" dirty="0" smtClean="0"/>
              <a:t>Составление «нелинейных» текстов на уроках литературы в старшей школе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937662"/>
            <a:ext cx="9144000" cy="58189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 русского языка и литературы высшей категории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МАОУ «СОШ №127» г. Перми Андреева Татьяна Вячеславовна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33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ED633-9490-6A6D-E59D-40633D783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422" y="-2568"/>
            <a:ext cx="3536032" cy="587323"/>
          </a:xfrm>
        </p:spPr>
        <p:txBody>
          <a:bodyPr>
            <a:normAutofit fontScale="90000"/>
          </a:bodyPr>
          <a:lstStyle/>
          <a:p>
            <a:r>
              <a:rPr lang="ru-RU" sz="2000" b="1" u="sng" dirty="0"/>
              <a:t>Смерть </a:t>
            </a:r>
            <a:r>
              <a:rPr lang="ru-RU" sz="2000" b="1" u="sng" dirty="0" smtClean="0"/>
              <a:t>старухи - процентщицы</a:t>
            </a:r>
            <a:endParaRPr lang="ru-RU" sz="2000" b="1" u="sng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C41B66-787C-19DF-8E06-FF2D0F4A1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226" y="2511146"/>
            <a:ext cx="1094974" cy="320249"/>
          </a:xfrm>
          <a:ln>
            <a:solidFill>
              <a:schemeClr val="accent4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600" dirty="0"/>
              <a:t>10) Статья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8C626CD-B34B-4A77-21F2-ED725BE07A66}"/>
              </a:ext>
            </a:extLst>
          </p:cNvPr>
          <p:cNvSpPr txBox="1">
            <a:spLocks/>
          </p:cNvSpPr>
          <p:nvPr/>
        </p:nvSpPr>
        <p:spPr>
          <a:xfrm>
            <a:off x="157473" y="759838"/>
            <a:ext cx="2706009" cy="513373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/>
              <a:t>1) Поход Раскольникова в участок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CDA1711-A147-98FD-E813-C0F4B3A95BB8}"/>
              </a:ext>
            </a:extLst>
          </p:cNvPr>
          <p:cNvSpPr txBox="1">
            <a:spLocks/>
          </p:cNvSpPr>
          <p:nvPr/>
        </p:nvSpPr>
        <p:spPr>
          <a:xfrm>
            <a:off x="712022" y="1620628"/>
            <a:ext cx="1649778" cy="387949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/>
              <a:t>3) Арест </a:t>
            </a:r>
            <a:r>
              <a:rPr lang="ru-RU" sz="1600" dirty="0" err="1"/>
              <a:t>Митрия</a:t>
            </a:r>
            <a:endParaRPr lang="ru-RU" sz="1600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46648A2-75C1-220D-8158-81BF0C8C5628}"/>
              </a:ext>
            </a:extLst>
          </p:cNvPr>
          <p:cNvSpPr txBox="1">
            <a:spLocks/>
          </p:cNvSpPr>
          <p:nvPr/>
        </p:nvSpPr>
        <p:spPr>
          <a:xfrm>
            <a:off x="480435" y="3421134"/>
            <a:ext cx="2126585" cy="434233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/>
              <a:t>16) Визит к Порфирию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BA6124EA-CB93-A6FA-79CF-A14A11DCEEA5}"/>
              </a:ext>
            </a:extLst>
          </p:cNvPr>
          <p:cNvSpPr txBox="1">
            <a:spLocks/>
          </p:cNvSpPr>
          <p:nvPr/>
        </p:nvSpPr>
        <p:spPr>
          <a:xfrm>
            <a:off x="392994" y="3998707"/>
            <a:ext cx="2294450" cy="434233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/>
              <a:t>17) Признание </a:t>
            </a:r>
            <a:r>
              <a:rPr lang="ru-RU" sz="1600" dirty="0" err="1"/>
              <a:t>Миколая</a:t>
            </a:r>
            <a:endParaRPr lang="ru-RU" sz="16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DEEADB4E-72FB-3E37-55E3-26836C0C3FAD}"/>
              </a:ext>
            </a:extLst>
          </p:cNvPr>
          <p:cNvSpPr txBox="1">
            <a:spLocks/>
          </p:cNvSpPr>
          <p:nvPr/>
        </p:nvSpPr>
        <p:spPr>
          <a:xfrm>
            <a:off x="497844" y="5384216"/>
            <a:ext cx="2068935" cy="434233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/>
              <a:t>Беседа с Порфирием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7DACF7-09B2-692E-2E29-FEE2F71B96F8}"/>
              </a:ext>
            </a:extLst>
          </p:cNvPr>
          <p:cNvSpPr txBox="1"/>
          <p:nvPr/>
        </p:nvSpPr>
        <p:spPr>
          <a:xfrm>
            <a:off x="3064817" y="925032"/>
            <a:ext cx="1867409" cy="33855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2) Болезнь. Бред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6586FB-DCD5-571F-0516-B2999ADAD634}"/>
              </a:ext>
            </a:extLst>
          </p:cNvPr>
          <p:cNvSpPr txBox="1"/>
          <p:nvPr/>
        </p:nvSpPr>
        <p:spPr>
          <a:xfrm>
            <a:off x="2863482" y="1564661"/>
            <a:ext cx="2383965" cy="33855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5) Место преступления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11661B-8DF8-3037-CC2C-E923DACAF157}"/>
              </a:ext>
            </a:extLst>
          </p:cNvPr>
          <p:cNvSpPr txBox="1"/>
          <p:nvPr/>
        </p:nvSpPr>
        <p:spPr>
          <a:xfrm>
            <a:off x="3122478" y="2606708"/>
            <a:ext cx="2006181" cy="5847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11) Сон о живой процентщице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53C4BF-5746-9010-148F-82E06AADFCAB}"/>
              </a:ext>
            </a:extLst>
          </p:cNvPr>
          <p:cNvSpPr txBox="1"/>
          <p:nvPr/>
        </p:nvSpPr>
        <p:spPr>
          <a:xfrm>
            <a:off x="3479778" y="5818450"/>
            <a:ext cx="1376093" cy="33855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Признание</a:t>
            </a:r>
            <a:endParaRPr lang="ru-RU" sz="1600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F0068667-78D3-3DD8-EF19-A096FE37CC16}"/>
              </a:ext>
            </a:extLst>
          </p:cNvPr>
          <p:cNvSpPr txBox="1">
            <a:spLocks/>
          </p:cNvSpPr>
          <p:nvPr/>
        </p:nvSpPr>
        <p:spPr>
          <a:xfrm>
            <a:off x="5507751" y="6497327"/>
            <a:ext cx="1062382" cy="4424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u="sng" dirty="0">
                <a:latin typeface="+mj-lt"/>
              </a:rPr>
              <a:t>Эпилог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E96B58-0987-4CF2-3251-78C51FF47436}"/>
              </a:ext>
            </a:extLst>
          </p:cNvPr>
          <p:cNvSpPr txBox="1"/>
          <p:nvPr/>
        </p:nvSpPr>
        <p:spPr>
          <a:xfrm>
            <a:off x="4940781" y="1076173"/>
            <a:ext cx="1907288" cy="33855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4) Визит Лужина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8F5E8C-075F-5FB1-4ACB-A11E16C418E1}"/>
              </a:ext>
            </a:extLst>
          </p:cNvPr>
          <p:cNvSpPr txBox="1"/>
          <p:nvPr/>
        </p:nvSpPr>
        <p:spPr>
          <a:xfrm>
            <a:off x="4645668" y="3581615"/>
            <a:ext cx="2497515" cy="5847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14) Визит к Дуне. Лужин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0F846-8984-2492-13DD-8832D5EF32FD}"/>
              </a:ext>
            </a:extLst>
          </p:cNvPr>
          <p:cNvSpPr txBox="1"/>
          <p:nvPr/>
        </p:nvSpPr>
        <p:spPr>
          <a:xfrm>
            <a:off x="4417003" y="4318456"/>
            <a:ext cx="1775854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Разговор с Дуней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330755-56A5-8483-72E1-F94650D1B3A1}"/>
              </a:ext>
            </a:extLst>
          </p:cNvPr>
          <p:cNvSpPr txBox="1"/>
          <p:nvPr/>
        </p:nvSpPr>
        <p:spPr>
          <a:xfrm>
            <a:off x="5965088" y="1491222"/>
            <a:ext cx="1983191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7) Приезд матери и сестры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9D2D02-07F3-0804-C109-DC0238CC7B12}"/>
              </a:ext>
            </a:extLst>
          </p:cNvPr>
          <p:cNvSpPr txBox="1"/>
          <p:nvPr/>
        </p:nvSpPr>
        <p:spPr>
          <a:xfrm>
            <a:off x="5880911" y="2209174"/>
            <a:ext cx="2144287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8) Разговор с Дуней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8999F9-8AE3-2C4A-AE21-6F826BD9A311}"/>
              </a:ext>
            </a:extLst>
          </p:cNvPr>
          <p:cNvSpPr txBox="1"/>
          <p:nvPr/>
        </p:nvSpPr>
        <p:spPr>
          <a:xfrm>
            <a:off x="6820609" y="2772167"/>
            <a:ext cx="2603393" cy="338554"/>
          </a:xfrm>
          <a:prstGeom prst="rect">
            <a:avLst/>
          </a:prstGeom>
          <a:noFill/>
          <a:ln>
            <a:solidFill>
              <a:srgbClr val="8B1EB2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12)Визит Свидригайлова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B3E45F-0CB3-0954-8733-01D4432951C2}"/>
              </a:ext>
            </a:extLst>
          </p:cNvPr>
          <p:cNvSpPr txBox="1"/>
          <p:nvPr/>
        </p:nvSpPr>
        <p:spPr>
          <a:xfrm>
            <a:off x="6410991" y="3209481"/>
            <a:ext cx="3403264" cy="338554"/>
          </a:xfrm>
          <a:prstGeom prst="rect">
            <a:avLst/>
          </a:prstGeom>
          <a:noFill/>
          <a:ln>
            <a:solidFill>
              <a:srgbClr val="8B1EB2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13)Разговор со Свидригайловым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47E393-FC5F-22BD-9042-26B9D97FDE76}"/>
              </a:ext>
            </a:extLst>
          </p:cNvPr>
          <p:cNvSpPr txBox="1"/>
          <p:nvPr/>
        </p:nvSpPr>
        <p:spPr>
          <a:xfrm>
            <a:off x="6096000" y="4998753"/>
            <a:ext cx="4486821" cy="338554"/>
          </a:xfrm>
          <a:prstGeom prst="rect">
            <a:avLst/>
          </a:prstGeom>
          <a:noFill/>
          <a:ln>
            <a:solidFill>
              <a:srgbClr val="8B1EB2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Свидригайлов даёт деньги Мармеладовым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A6F427-B7C1-0ABD-2D69-53B176F9BBA4}"/>
              </a:ext>
            </a:extLst>
          </p:cNvPr>
          <p:cNvSpPr txBox="1"/>
          <p:nvPr/>
        </p:nvSpPr>
        <p:spPr>
          <a:xfrm>
            <a:off x="6590440" y="5763635"/>
            <a:ext cx="2287578" cy="338554"/>
          </a:xfrm>
          <a:prstGeom prst="rect">
            <a:avLst/>
          </a:prstGeom>
          <a:noFill/>
          <a:ln>
            <a:solidFill>
              <a:srgbClr val="8B1EB2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Соня и Свидригайлов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7BCA51-8D4D-9627-55DF-CDFF4E64F6F3}"/>
              </a:ext>
            </a:extLst>
          </p:cNvPr>
          <p:cNvSpPr txBox="1"/>
          <p:nvPr/>
        </p:nvSpPr>
        <p:spPr>
          <a:xfrm>
            <a:off x="7065219" y="6232030"/>
            <a:ext cx="1610301" cy="349736"/>
          </a:xfrm>
          <a:prstGeom prst="rect">
            <a:avLst/>
          </a:prstGeom>
          <a:noFill/>
          <a:ln>
            <a:solidFill>
              <a:srgbClr val="8B1EB2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Самоубийство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6FA5E6-1D13-1F7C-3EF2-31DF6AA78C15}"/>
              </a:ext>
            </a:extLst>
          </p:cNvPr>
          <p:cNvSpPr txBox="1"/>
          <p:nvPr/>
        </p:nvSpPr>
        <p:spPr>
          <a:xfrm>
            <a:off x="8536596" y="1568287"/>
            <a:ext cx="2654864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6) Смерть Мармеладова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A6D7C6-811C-4BD2-3326-A06F8289BB84}"/>
              </a:ext>
            </a:extLst>
          </p:cNvPr>
          <p:cNvSpPr txBox="1"/>
          <p:nvPr/>
        </p:nvSpPr>
        <p:spPr>
          <a:xfrm>
            <a:off x="8516281" y="2342888"/>
            <a:ext cx="2695493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9)Соня зовёт на поминки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7B7E31-86A4-0D4E-0D11-D5D1826B2438}"/>
              </a:ext>
            </a:extLst>
          </p:cNvPr>
          <p:cNvSpPr txBox="1"/>
          <p:nvPr/>
        </p:nvSpPr>
        <p:spPr>
          <a:xfrm>
            <a:off x="9847446" y="3025744"/>
            <a:ext cx="2303248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15) Визит к Соне (воскресение </a:t>
            </a:r>
            <a:r>
              <a:rPr lang="ru-RU" sz="1600" dirty="0" smtClean="0"/>
              <a:t>Лазаря</a:t>
            </a:r>
            <a:r>
              <a:rPr lang="ru-RU" sz="1600" dirty="0"/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B64C23-F078-9A17-2A67-DDC6947D01B9}"/>
              </a:ext>
            </a:extLst>
          </p:cNvPr>
          <p:cNvSpPr txBox="1"/>
          <p:nvPr/>
        </p:nvSpPr>
        <p:spPr>
          <a:xfrm>
            <a:off x="8878018" y="3794596"/>
            <a:ext cx="288897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18) Поминки Мармеладова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CE8C76-969A-573C-ECAC-C291CF10B678}"/>
              </a:ext>
            </a:extLst>
          </p:cNvPr>
          <p:cNvSpPr txBox="1"/>
          <p:nvPr/>
        </p:nvSpPr>
        <p:spPr>
          <a:xfrm>
            <a:off x="8737208" y="4190787"/>
            <a:ext cx="302978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19) Визит к Соне. Признание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8BAB51-F38D-16E8-370A-592CB92C4111}"/>
              </a:ext>
            </a:extLst>
          </p:cNvPr>
          <p:cNvSpPr txBox="1"/>
          <p:nvPr/>
        </p:nvSpPr>
        <p:spPr>
          <a:xfrm>
            <a:off x="8675521" y="6189963"/>
            <a:ext cx="3309399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Разговор Сони и Раскольникова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65158752-0261-8071-D6C9-0DE1AAFA9E3F}"/>
              </a:ext>
            </a:extLst>
          </p:cNvPr>
          <p:cNvCxnSpPr>
            <a:cxnSpLocks/>
            <a:stCxn id="4" idx="0"/>
            <a:endCxn id="4" idx="0"/>
          </p:cNvCxnSpPr>
          <p:nvPr/>
        </p:nvCxnSpPr>
        <p:spPr>
          <a:xfrm>
            <a:off x="1510478" y="75983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F9848995-89D2-56C8-787E-41DB83ACFF04}"/>
              </a:ext>
            </a:extLst>
          </p:cNvPr>
          <p:cNvCxnSpPr>
            <a:cxnSpLocks/>
            <a:stCxn id="5" idx="0"/>
          </p:cNvCxnSpPr>
          <p:nvPr/>
        </p:nvCxnSpPr>
        <p:spPr>
          <a:xfrm>
            <a:off x="1536911" y="1620628"/>
            <a:ext cx="1865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C49BE99-1F2D-C8E9-057B-75E18E65D70E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1510478" y="1273211"/>
            <a:ext cx="26433" cy="347417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54883DDB-F311-76D4-E31B-5BBF9517E543}"/>
              </a:ext>
            </a:extLst>
          </p:cNvPr>
          <p:cNvCxnSpPr>
            <a:cxnSpLocks/>
            <a:stCxn id="5" idx="2"/>
            <a:endCxn id="3" idx="0"/>
          </p:cNvCxnSpPr>
          <p:nvPr/>
        </p:nvCxnSpPr>
        <p:spPr>
          <a:xfrm flipH="1">
            <a:off x="1527713" y="2008577"/>
            <a:ext cx="9198" cy="502569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A4FF89DA-159B-877F-DC54-6CBAD47BD14B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1527713" y="2831395"/>
            <a:ext cx="16015" cy="589739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2FBF313F-0B87-4418-6E1F-2E33D3D8F606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540219" y="3855367"/>
            <a:ext cx="3509" cy="14334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90CDACD2-3DDA-FEC5-1DF9-810B462ED3BB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1532312" y="4432940"/>
            <a:ext cx="7907" cy="951276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C6BA12AC-E195-1D07-10D7-42AA245339D6}"/>
              </a:ext>
            </a:extLst>
          </p:cNvPr>
          <p:cNvCxnSpPr>
            <a:cxnSpLocks/>
          </p:cNvCxnSpPr>
          <p:nvPr/>
        </p:nvCxnSpPr>
        <p:spPr>
          <a:xfrm>
            <a:off x="4065170" y="1281597"/>
            <a:ext cx="0" cy="29322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E31D3FA0-9DBF-1295-AF6D-3F01D3054F70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4055465" y="1903215"/>
            <a:ext cx="70104" cy="70349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940667FE-4600-F701-49EE-F1601E929C2A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>
            <a:off x="4125569" y="3191483"/>
            <a:ext cx="42256" cy="2626967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14D06184-CDC0-D2C9-9F8D-E0039CEAE892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 flipH="1">
            <a:off x="1510478" y="584755"/>
            <a:ext cx="5174960" cy="175083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E7EC0D11-0F01-4C80-BE63-4F8BA50BC864}"/>
              </a:ext>
            </a:extLst>
          </p:cNvPr>
          <p:cNvCxnSpPr/>
          <p:nvPr/>
        </p:nvCxnSpPr>
        <p:spPr>
          <a:xfrm flipH="1">
            <a:off x="6570133" y="791918"/>
            <a:ext cx="20307" cy="3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A5138643-D544-0753-A802-4ED4B98157F2}"/>
              </a:ext>
            </a:extLst>
          </p:cNvPr>
          <p:cNvCxnSpPr>
            <a:cxnSpLocks/>
            <a:stCxn id="2" idx="2"/>
            <a:endCxn id="9" idx="0"/>
          </p:cNvCxnSpPr>
          <p:nvPr/>
        </p:nvCxnSpPr>
        <p:spPr>
          <a:xfrm flipH="1">
            <a:off x="3998522" y="584755"/>
            <a:ext cx="2686916" cy="34027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BDE170FB-CD60-CB26-FC35-6749643AE83B}"/>
              </a:ext>
            </a:extLst>
          </p:cNvPr>
          <p:cNvCxnSpPr>
            <a:cxnSpLocks/>
            <a:stCxn id="2" idx="2"/>
            <a:endCxn id="14" idx="0"/>
          </p:cNvCxnSpPr>
          <p:nvPr/>
        </p:nvCxnSpPr>
        <p:spPr>
          <a:xfrm flipH="1">
            <a:off x="5894425" y="584755"/>
            <a:ext cx="791013" cy="49141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2F05A3BD-27D1-6933-0D6D-291C7516AB0E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>
            <a:off x="5894425" y="1414727"/>
            <a:ext cx="1" cy="216688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>
            <a:extLst>
              <a:ext uri="{FF2B5EF4-FFF2-40B4-BE49-F238E27FC236}">
                <a16:creationId xmlns:a16="http://schemas.microsoft.com/office/drawing/2014/main" id="{3B109FA7-7CD7-4969-C634-DDE3323D2487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 flipH="1">
            <a:off x="5304930" y="4166390"/>
            <a:ext cx="589496" cy="15206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id="{BD9CC6B6-E6BE-58F1-7609-BBFC1EF75855}"/>
              </a:ext>
            </a:extLst>
          </p:cNvPr>
          <p:cNvCxnSpPr>
            <a:stCxn id="2" idx="2"/>
            <a:endCxn id="17" idx="0"/>
          </p:cNvCxnSpPr>
          <p:nvPr/>
        </p:nvCxnSpPr>
        <p:spPr>
          <a:xfrm>
            <a:off x="6192857" y="537655"/>
            <a:ext cx="763827" cy="953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F1BD3ED3-64E9-24B9-5963-A6D21168F1BA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 flipH="1">
            <a:off x="6953055" y="2075997"/>
            <a:ext cx="3629" cy="1331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>
            <a:extLst>
              <a:ext uri="{FF2B5EF4-FFF2-40B4-BE49-F238E27FC236}">
                <a16:creationId xmlns:a16="http://schemas.microsoft.com/office/drawing/2014/main" id="{61236CCA-341D-8D7D-8255-591705676EF1}"/>
              </a:ext>
            </a:extLst>
          </p:cNvPr>
          <p:cNvCxnSpPr>
            <a:cxnSpLocks/>
            <a:endCxn id="18" idx="2"/>
          </p:cNvCxnSpPr>
          <p:nvPr/>
        </p:nvCxnSpPr>
        <p:spPr>
          <a:xfrm flipV="1">
            <a:off x="6953054" y="2547728"/>
            <a:ext cx="1" cy="30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>
            <a:extLst>
              <a:ext uri="{FF2B5EF4-FFF2-40B4-BE49-F238E27FC236}">
                <a16:creationId xmlns:a16="http://schemas.microsoft.com/office/drawing/2014/main" id="{A1F9DE1C-0774-53AF-9481-2626ECC17E9B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6031906" y="2547728"/>
            <a:ext cx="921149" cy="2698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>
            <a:extLst>
              <a:ext uri="{FF2B5EF4-FFF2-40B4-BE49-F238E27FC236}">
                <a16:creationId xmlns:a16="http://schemas.microsoft.com/office/drawing/2014/main" id="{84AFB7FC-13CD-06C8-937B-A53DC6939CB4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5894426" y="2829408"/>
            <a:ext cx="137482" cy="7522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75388E7E-212E-5EFC-AE4B-E90E194D0FE7}"/>
              </a:ext>
            </a:extLst>
          </p:cNvPr>
          <p:cNvSpPr txBox="1"/>
          <p:nvPr/>
        </p:nvSpPr>
        <p:spPr>
          <a:xfrm>
            <a:off x="6773308" y="5382981"/>
            <a:ext cx="3149649" cy="338554"/>
          </a:xfrm>
          <a:prstGeom prst="rect">
            <a:avLst/>
          </a:prstGeom>
          <a:noFill/>
          <a:ln>
            <a:solidFill>
              <a:srgbClr val="8B1EB2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Разговор со Свидригайловым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D0356C4-2A4A-7ACC-1551-67FFC9330A1B}"/>
              </a:ext>
            </a:extLst>
          </p:cNvPr>
          <p:cNvSpPr txBox="1"/>
          <p:nvPr/>
        </p:nvSpPr>
        <p:spPr>
          <a:xfrm>
            <a:off x="8172493" y="4582590"/>
            <a:ext cx="3449410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Встреча с семьёй Мармеладовых</a:t>
            </a:r>
          </a:p>
        </p:txBody>
      </p:sp>
      <p:cxnSp>
        <p:nvCxnSpPr>
          <p:cNvPr id="152" name="Прямая соединительная линия 151">
            <a:extLst>
              <a:ext uri="{FF2B5EF4-FFF2-40B4-BE49-F238E27FC236}">
                <a16:creationId xmlns:a16="http://schemas.microsoft.com/office/drawing/2014/main" id="{38BB4D94-F5D0-9A30-4AE6-1212938DAAE7}"/>
              </a:ext>
            </a:extLst>
          </p:cNvPr>
          <p:cNvCxnSpPr>
            <a:stCxn id="2" idx="2"/>
            <a:endCxn id="25" idx="0"/>
          </p:cNvCxnSpPr>
          <p:nvPr/>
        </p:nvCxnSpPr>
        <p:spPr>
          <a:xfrm>
            <a:off x="6192857" y="537655"/>
            <a:ext cx="3671171" cy="103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>
            <a:extLst>
              <a:ext uri="{FF2B5EF4-FFF2-40B4-BE49-F238E27FC236}">
                <a16:creationId xmlns:a16="http://schemas.microsoft.com/office/drawing/2014/main" id="{FE9C8AF0-62C3-9747-6706-C0AE1D561077}"/>
              </a:ext>
            </a:extLst>
          </p:cNvPr>
          <p:cNvCxnSpPr>
            <a:stCxn id="25" idx="2"/>
            <a:endCxn id="26" idx="0"/>
          </p:cNvCxnSpPr>
          <p:nvPr/>
        </p:nvCxnSpPr>
        <p:spPr>
          <a:xfrm>
            <a:off x="9864028" y="1906841"/>
            <a:ext cx="0" cy="4360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>
            <a:extLst>
              <a:ext uri="{FF2B5EF4-FFF2-40B4-BE49-F238E27FC236}">
                <a16:creationId xmlns:a16="http://schemas.microsoft.com/office/drawing/2014/main" id="{16B388ED-6FBF-CCA4-01CE-659DF7BC0867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>
            <a:off x="9864028" y="2681442"/>
            <a:ext cx="1135042" cy="3443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161">
            <a:extLst>
              <a:ext uri="{FF2B5EF4-FFF2-40B4-BE49-F238E27FC236}">
                <a16:creationId xmlns:a16="http://schemas.microsoft.com/office/drawing/2014/main" id="{44C8CABF-BE8C-9517-676E-19A9B0D154B9}"/>
              </a:ext>
            </a:extLst>
          </p:cNvPr>
          <p:cNvCxnSpPr>
            <a:stCxn id="18" idx="2"/>
            <a:endCxn id="19" idx="0"/>
          </p:cNvCxnSpPr>
          <p:nvPr/>
        </p:nvCxnSpPr>
        <p:spPr>
          <a:xfrm>
            <a:off x="6953055" y="2547728"/>
            <a:ext cx="1169251" cy="224439"/>
          </a:xfrm>
          <a:prstGeom prst="line">
            <a:avLst/>
          </a:prstGeom>
          <a:ln>
            <a:solidFill>
              <a:srgbClr val="8B1E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164">
            <a:extLst>
              <a:ext uri="{FF2B5EF4-FFF2-40B4-BE49-F238E27FC236}">
                <a16:creationId xmlns:a16="http://schemas.microsoft.com/office/drawing/2014/main" id="{3A123C26-5715-761C-768E-14C1DC10F0C7}"/>
              </a:ext>
            </a:extLst>
          </p:cNvPr>
          <p:cNvCxnSpPr>
            <a:stCxn id="19" idx="2"/>
            <a:endCxn id="20" idx="0"/>
          </p:cNvCxnSpPr>
          <p:nvPr/>
        </p:nvCxnSpPr>
        <p:spPr>
          <a:xfrm flipH="1">
            <a:off x="8112623" y="3110721"/>
            <a:ext cx="9683" cy="98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>
            <a:extLst>
              <a:ext uri="{FF2B5EF4-FFF2-40B4-BE49-F238E27FC236}">
                <a16:creationId xmlns:a16="http://schemas.microsoft.com/office/drawing/2014/main" id="{EF77CA2D-00B3-787F-883E-1EE2C3612D9A}"/>
              </a:ext>
            </a:extLst>
          </p:cNvPr>
          <p:cNvCxnSpPr>
            <a:cxnSpLocks/>
            <a:stCxn id="28" idx="2"/>
            <a:endCxn id="29" idx="0"/>
          </p:cNvCxnSpPr>
          <p:nvPr/>
        </p:nvCxnSpPr>
        <p:spPr>
          <a:xfrm flipH="1">
            <a:off x="10322504" y="3610519"/>
            <a:ext cx="676566" cy="1840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173">
            <a:extLst>
              <a:ext uri="{FF2B5EF4-FFF2-40B4-BE49-F238E27FC236}">
                <a16:creationId xmlns:a16="http://schemas.microsoft.com/office/drawing/2014/main" id="{FBE3347A-41C2-7F4D-8AC6-64EA101E34BB}"/>
              </a:ext>
            </a:extLst>
          </p:cNvPr>
          <p:cNvCxnSpPr>
            <a:stCxn id="29" idx="2"/>
            <a:endCxn id="30" idx="0"/>
          </p:cNvCxnSpPr>
          <p:nvPr/>
        </p:nvCxnSpPr>
        <p:spPr>
          <a:xfrm flipH="1">
            <a:off x="10252099" y="4133150"/>
            <a:ext cx="70405" cy="576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>
            <a:extLst>
              <a:ext uri="{FF2B5EF4-FFF2-40B4-BE49-F238E27FC236}">
                <a16:creationId xmlns:a16="http://schemas.microsoft.com/office/drawing/2014/main" id="{C7A470CD-FA01-0B53-41EF-C51029A59862}"/>
              </a:ext>
            </a:extLst>
          </p:cNvPr>
          <p:cNvCxnSpPr>
            <a:cxnSpLocks/>
          </p:cNvCxnSpPr>
          <p:nvPr/>
        </p:nvCxnSpPr>
        <p:spPr>
          <a:xfrm>
            <a:off x="10219267" y="4582590"/>
            <a:ext cx="0" cy="43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единительная линия 179">
            <a:extLst>
              <a:ext uri="{FF2B5EF4-FFF2-40B4-BE49-F238E27FC236}">
                <a16:creationId xmlns:a16="http://schemas.microsoft.com/office/drawing/2014/main" id="{16F689D6-80DA-79C3-45E8-7375DFB7C7BB}"/>
              </a:ext>
            </a:extLst>
          </p:cNvPr>
          <p:cNvCxnSpPr>
            <a:cxnSpLocks/>
            <a:stCxn id="30" idx="2"/>
            <a:endCxn id="30" idx="2"/>
          </p:cNvCxnSpPr>
          <p:nvPr/>
        </p:nvCxnSpPr>
        <p:spPr>
          <a:xfrm>
            <a:off x="10252099" y="452934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Прямая соединительная линия 182">
            <a:extLst>
              <a:ext uri="{FF2B5EF4-FFF2-40B4-BE49-F238E27FC236}">
                <a16:creationId xmlns:a16="http://schemas.microsoft.com/office/drawing/2014/main" id="{76CAACFC-7B6B-232D-3739-EBAF2C1621B7}"/>
              </a:ext>
            </a:extLst>
          </p:cNvPr>
          <p:cNvCxnSpPr>
            <a:cxnSpLocks/>
            <a:stCxn id="30" idx="2"/>
            <a:endCxn id="144" idx="0"/>
          </p:cNvCxnSpPr>
          <p:nvPr/>
        </p:nvCxnSpPr>
        <p:spPr>
          <a:xfrm flipH="1">
            <a:off x="9897198" y="4529341"/>
            <a:ext cx="354901" cy="532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Прямая соединительная линия 189">
            <a:extLst>
              <a:ext uri="{FF2B5EF4-FFF2-40B4-BE49-F238E27FC236}">
                <a16:creationId xmlns:a16="http://schemas.microsoft.com/office/drawing/2014/main" id="{9E556601-B78B-A23D-4B09-2276C5DE9E31}"/>
              </a:ext>
            </a:extLst>
          </p:cNvPr>
          <p:cNvCxnSpPr>
            <a:cxnSpLocks/>
            <a:stCxn id="15" idx="3"/>
            <a:endCxn id="29" idx="1"/>
          </p:cNvCxnSpPr>
          <p:nvPr/>
        </p:nvCxnSpPr>
        <p:spPr>
          <a:xfrm>
            <a:off x="7143183" y="3874003"/>
            <a:ext cx="1734835" cy="8987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Прямая соединительная линия 263">
            <a:extLst>
              <a:ext uri="{FF2B5EF4-FFF2-40B4-BE49-F238E27FC236}">
                <a16:creationId xmlns:a16="http://schemas.microsoft.com/office/drawing/2014/main" id="{9C33B5B1-F42A-83D1-B3EC-2C1A223D0A62}"/>
              </a:ext>
            </a:extLst>
          </p:cNvPr>
          <p:cNvCxnSpPr>
            <a:cxnSpLocks/>
          </p:cNvCxnSpPr>
          <p:nvPr/>
        </p:nvCxnSpPr>
        <p:spPr>
          <a:xfrm>
            <a:off x="5322217" y="4926601"/>
            <a:ext cx="74678" cy="858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Прямая соединительная линия 266">
            <a:extLst>
              <a:ext uri="{FF2B5EF4-FFF2-40B4-BE49-F238E27FC236}">
                <a16:creationId xmlns:a16="http://schemas.microsoft.com/office/drawing/2014/main" id="{736D9A34-75EE-0FA7-E7E6-019FACC78C63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5396895" y="5763635"/>
            <a:ext cx="1193545" cy="169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Прямая соединительная линия 308">
            <a:extLst>
              <a:ext uri="{FF2B5EF4-FFF2-40B4-BE49-F238E27FC236}">
                <a16:creationId xmlns:a16="http://schemas.microsoft.com/office/drawing/2014/main" id="{C15772E8-4577-0801-5D41-583D7E5EFEC1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8049311" y="3548035"/>
            <a:ext cx="63312" cy="1450718"/>
          </a:xfrm>
          <a:prstGeom prst="line">
            <a:avLst/>
          </a:prstGeom>
          <a:ln>
            <a:solidFill>
              <a:srgbClr val="8B1E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Прямая соединительная линия 311">
            <a:extLst>
              <a:ext uri="{FF2B5EF4-FFF2-40B4-BE49-F238E27FC236}">
                <a16:creationId xmlns:a16="http://schemas.microsoft.com/office/drawing/2014/main" id="{08EDD734-7E25-AC9A-79D0-D475A9802B68}"/>
              </a:ext>
            </a:extLst>
          </p:cNvPr>
          <p:cNvCxnSpPr>
            <a:cxnSpLocks/>
            <a:stCxn id="144" idx="1"/>
          </p:cNvCxnSpPr>
          <p:nvPr/>
        </p:nvCxnSpPr>
        <p:spPr>
          <a:xfrm flipH="1">
            <a:off x="8073752" y="4751867"/>
            <a:ext cx="98741" cy="2468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0" name="Прямая соединительная линия 319">
            <a:extLst>
              <a:ext uri="{FF2B5EF4-FFF2-40B4-BE49-F238E27FC236}">
                <a16:creationId xmlns:a16="http://schemas.microsoft.com/office/drawing/2014/main" id="{37576C95-6B96-97F8-3834-7D94AFEA7F2B}"/>
              </a:ext>
            </a:extLst>
          </p:cNvPr>
          <p:cNvCxnSpPr>
            <a:cxnSpLocks/>
            <a:endCxn id="21" idx="2"/>
          </p:cNvCxnSpPr>
          <p:nvPr/>
        </p:nvCxnSpPr>
        <p:spPr>
          <a:xfrm flipH="1" flipV="1">
            <a:off x="8339411" y="5337307"/>
            <a:ext cx="8722" cy="138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Прямая соединительная линия 322">
            <a:extLst>
              <a:ext uri="{FF2B5EF4-FFF2-40B4-BE49-F238E27FC236}">
                <a16:creationId xmlns:a16="http://schemas.microsoft.com/office/drawing/2014/main" id="{62C7BC18-D1A9-81CF-F68A-360EEA980837}"/>
              </a:ext>
            </a:extLst>
          </p:cNvPr>
          <p:cNvCxnSpPr>
            <a:stCxn id="21" idx="2"/>
            <a:endCxn id="143" idx="0"/>
          </p:cNvCxnSpPr>
          <p:nvPr/>
        </p:nvCxnSpPr>
        <p:spPr>
          <a:xfrm>
            <a:off x="8339411" y="5337307"/>
            <a:ext cx="8722" cy="45674"/>
          </a:xfrm>
          <a:prstGeom prst="line">
            <a:avLst/>
          </a:prstGeom>
          <a:ln>
            <a:solidFill>
              <a:srgbClr val="8B1E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Прямая соединительная линия 325">
            <a:extLst>
              <a:ext uri="{FF2B5EF4-FFF2-40B4-BE49-F238E27FC236}">
                <a16:creationId xmlns:a16="http://schemas.microsoft.com/office/drawing/2014/main" id="{C00ABE7F-996C-7FFC-AB9C-A1C954CC3054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9922957" y="5721535"/>
            <a:ext cx="407264" cy="4684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Прямая соединительная линия 329">
            <a:extLst>
              <a:ext uri="{FF2B5EF4-FFF2-40B4-BE49-F238E27FC236}">
                <a16:creationId xmlns:a16="http://schemas.microsoft.com/office/drawing/2014/main" id="{17ACF3B7-9051-0D70-4F79-4E44C8D031B6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7734229" y="5721535"/>
            <a:ext cx="0" cy="42100"/>
          </a:xfrm>
          <a:prstGeom prst="line">
            <a:avLst/>
          </a:prstGeom>
          <a:ln>
            <a:solidFill>
              <a:srgbClr val="8B1E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Прямая соединительная линия 332">
            <a:extLst>
              <a:ext uri="{FF2B5EF4-FFF2-40B4-BE49-F238E27FC236}">
                <a16:creationId xmlns:a16="http://schemas.microsoft.com/office/drawing/2014/main" id="{1B5281FF-A640-7161-F63C-3A00E42EFE5A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>
            <a:off x="7734229" y="6102189"/>
            <a:ext cx="136141" cy="129841"/>
          </a:xfrm>
          <a:prstGeom prst="line">
            <a:avLst/>
          </a:prstGeom>
          <a:ln>
            <a:solidFill>
              <a:srgbClr val="8B1E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TextBox 360">
            <a:extLst>
              <a:ext uri="{FF2B5EF4-FFF2-40B4-BE49-F238E27FC236}">
                <a16:creationId xmlns:a16="http://schemas.microsoft.com/office/drawing/2014/main" id="{5D4C6E54-E87E-8CF3-0153-31969D4E6069}"/>
              </a:ext>
            </a:extLst>
          </p:cNvPr>
          <p:cNvSpPr txBox="1"/>
          <p:nvPr/>
        </p:nvSpPr>
        <p:spPr>
          <a:xfrm>
            <a:off x="-36271" y="788019"/>
            <a:ext cx="431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</a:t>
            </a:r>
            <a:endParaRPr lang="ru-RU" sz="2000" b="1" dirty="0"/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DDC465B7-0D78-319A-AA81-32197909EEF2}"/>
              </a:ext>
            </a:extLst>
          </p:cNvPr>
          <p:cNvSpPr txBox="1"/>
          <p:nvPr/>
        </p:nvSpPr>
        <p:spPr>
          <a:xfrm>
            <a:off x="-30545" y="2449893"/>
            <a:ext cx="460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III</a:t>
            </a:r>
            <a:endParaRPr lang="ru-RU" sz="2000" b="1" dirty="0"/>
          </a:p>
        </p:txBody>
      </p:sp>
      <p:cxnSp>
        <p:nvCxnSpPr>
          <p:cNvPr id="364" name="Прямая соединительная линия 363">
            <a:extLst>
              <a:ext uri="{FF2B5EF4-FFF2-40B4-BE49-F238E27FC236}">
                <a16:creationId xmlns:a16="http://schemas.microsoft.com/office/drawing/2014/main" id="{7DF56CDB-5FE2-A45D-8AAB-4B6BBCD247EE}"/>
              </a:ext>
            </a:extLst>
          </p:cNvPr>
          <p:cNvCxnSpPr>
            <a:stCxn id="8" idx="2"/>
          </p:cNvCxnSpPr>
          <p:nvPr/>
        </p:nvCxnSpPr>
        <p:spPr>
          <a:xfrm>
            <a:off x="1532312" y="5818449"/>
            <a:ext cx="702888" cy="371514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6" name="Прямая соединительная линия 365">
            <a:extLst>
              <a:ext uri="{FF2B5EF4-FFF2-40B4-BE49-F238E27FC236}">
                <a16:creationId xmlns:a16="http://schemas.microsoft.com/office/drawing/2014/main" id="{18DB9E5B-DA80-0D07-3FEF-94C1183C4EED}"/>
              </a:ext>
            </a:extLst>
          </p:cNvPr>
          <p:cNvCxnSpPr>
            <a:stCxn id="12" idx="1"/>
          </p:cNvCxnSpPr>
          <p:nvPr/>
        </p:nvCxnSpPr>
        <p:spPr>
          <a:xfrm flipH="1">
            <a:off x="2233320" y="5987727"/>
            <a:ext cx="1246458" cy="20223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8" name="Прямая соединительная линия 367">
            <a:extLst>
              <a:ext uri="{FF2B5EF4-FFF2-40B4-BE49-F238E27FC236}">
                <a16:creationId xmlns:a16="http://schemas.microsoft.com/office/drawing/2014/main" id="{FFF79FBA-5F0E-7790-597D-31C605E6D862}"/>
              </a:ext>
            </a:extLst>
          </p:cNvPr>
          <p:cNvCxnSpPr>
            <a:cxnSpLocks/>
            <a:stCxn id="22" idx="1"/>
          </p:cNvCxnSpPr>
          <p:nvPr/>
        </p:nvCxnSpPr>
        <p:spPr>
          <a:xfrm>
            <a:off x="6590440" y="5932912"/>
            <a:ext cx="274348" cy="63767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Прямая соединительная линия 369">
            <a:extLst>
              <a:ext uri="{FF2B5EF4-FFF2-40B4-BE49-F238E27FC236}">
                <a16:creationId xmlns:a16="http://schemas.microsoft.com/office/drawing/2014/main" id="{53E36695-9B46-68C5-632F-D2B0F350F540}"/>
              </a:ext>
            </a:extLst>
          </p:cNvPr>
          <p:cNvCxnSpPr>
            <a:stCxn id="31" idx="2"/>
          </p:cNvCxnSpPr>
          <p:nvPr/>
        </p:nvCxnSpPr>
        <p:spPr>
          <a:xfrm flipH="1">
            <a:off x="9042400" y="6528517"/>
            <a:ext cx="1287821" cy="1900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Прямая соединительная линия 371">
            <a:extLst>
              <a:ext uri="{FF2B5EF4-FFF2-40B4-BE49-F238E27FC236}">
                <a16:creationId xmlns:a16="http://schemas.microsoft.com/office/drawing/2014/main" id="{70D6A9A0-1AF9-A803-A35A-F70D6004D6E2}"/>
              </a:ext>
            </a:extLst>
          </p:cNvPr>
          <p:cNvCxnSpPr>
            <a:cxnSpLocks/>
            <a:endCxn id="381" idx="2"/>
          </p:cNvCxnSpPr>
          <p:nvPr/>
        </p:nvCxnSpPr>
        <p:spPr>
          <a:xfrm>
            <a:off x="6854025" y="6570617"/>
            <a:ext cx="2120642" cy="11785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1" name="Овал 380">
            <a:extLst>
              <a:ext uri="{FF2B5EF4-FFF2-40B4-BE49-F238E27FC236}">
                <a16:creationId xmlns:a16="http://schemas.microsoft.com/office/drawing/2014/main" id="{2A0A3B70-8105-9B8A-E38A-1696E7B7DFF0}"/>
              </a:ext>
            </a:extLst>
          </p:cNvPr>
          <p:cNvSpPr/>
          <p:nvPr/>
        </p:nvSpPr>
        <p:spPr>
          <a:xfrm>
            <a:off x="8974667" y="6658391"/>
            <a:ext cx="67733" cy="60153"/>
          </a:xfrm>
          <a:prstGeom prst="ellipse">
            <a:avLst/>
          </a:prstGeom>
          <a:solidFill>
            <a:srgbClr val="FF0000"/>
          </a:solidFill>
          <a:ln>
            <a:solidFill>
              <a:srgbClr val="8B1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4" name="Овал 383">
            <a:extLst>
              <a:ext uri="{FF2B5EF4-FFF2-40B4-BE49-F238E27FC236}">
                <a16:creationId xmlns:a16="http://schemas.microsoft.com/office/drawing/2014/main" id="{2109033D-9DD2-528F-19E5-7A83DE2B87CA}"/>
              </a:ext>
            </a:extLst>
          </p:cNvPr>
          <p:cNvSpPr/>
          <p:nvPr/>
        </p:nvSpPr>
        <p:spPr>
          <a:xfrm>
            <a:off x="2159000" y="6150846"/>
            <a:ext cx="96507" cy="81335"/>
          </a:xfrm>
          <a:prstGeom prst="ellipse">
            <a:avLst/>
          </a:prstGeom>
          <a:solidFill>
            <a:schemeClr val="accent4"/>
          </a:solidFill>
          <a:ln>
            <a:solidFill>
              <a:srgbClr val="8B1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470F68F3-8AAC-EE5D-BB86-BAC72231EBD1}"/>
              </a:ext>
            </a:extLst>
          </p:cNvPr>
          <p:cNvSpPr txBox="1"/>
          <p:nvPr/>
        </p:nvSpPr>
        <p:spPr>
          <a:xfrm>
            <a:off x="-45253" y="3482557"/>
            <a:ext cx="429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IV</a:t>
            </a:r>
            <a:endParaRPr lang="ru-RU" sz="2000" b="1" dirty="0"/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17E4A4C2-D9B6-49AB-B0FA-D614E8E7A602}"/>
              </a:ext>
            </a:extLst>
          </p:cNvPr>
          <p:cNvSpPr txBox="1"/>
          <p:nvPr/>
        </p:nvSpPr>
        <p:spPr>
          <a:xfrm>
            <a:off x="0" y="5418339"/>
            <a:ext cx="25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</a:t>
            </a:r>
            <a:endParaRPr lang="ru-RU" sz="2000" b="1" dirty="0"/>
          </a:p>
        </p:txBody>
      </p:sp>
      <p:sp>
        <p:nvSpPr>
          <p:cNvPr id="84" name="Заголовок 1"/>
          <p:cNvSpPr txBox="1">
            <a:spLocks/>
          </p:cNvSpPr>
          <p:nvPr/>
        </p:nvSpPr>
        <p:spPr>
          <a:xfrm>
            <a:off x="137292" y="164318"/>
            <a:ext cx="3479778" cy="373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>Графическая схема</a:t>
            </a:r>
            <a:endParaRPr lang="ru-RU" sz="2400" b="1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D4C6E54-E87E-8CF3-0153-31969D4E6069}"/>
              </a:ext>
            </a:extLst>
          </p:cNvPr>
          <p:cNvSpPr txBox="1"/>
          <p:nvPr/>
        </p:nvSpPr>
        <p:spPr>
          <a:xfrm>
            <a:off x="49193" y="1620628"/>
            <a:ext cx="431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II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95650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Проанализировав </a:t>
            </a:r>
            <a:r>
              <a:rPr lang="ru-RU" sz="2000" dirty="0"/>
              <a:t>образы его </a:t>
            </a:r>
            <a:r>
              <a:rPr lang="ru-RU" sz="2000" dirty="0" smtClean="0"/>
              <a:t>двойников, </a:t>
            </a:r>
            <a:r>
              <a:rPr lang="ru-RU" sz="2000" dirty="0"/>
              <a:t>Лужина и </a:t>
            </a:r>
            <a:r>
              <a:rPr lang="ru-RU" sz="2000" dirty="0" smtClean="0"/>
              <a:t>Свидригайлова,   </a:t>
            </a:r>
            <a:r>
              <a:rPr lang="ru-RU" sz="2000" dirty="0"/>
              <a:t>ученики сделали две небольших </a:t>
            </a:r>
            <a:r>
              <a:rPr lang="ru-RU" sz="2000" dirty="0" err="1"/>
              <a:t>stories</a:t>
            </a:r>
            <a:r>
              <a:rPr lang="ru-RU" sz="2000" dirty="0"/>
              <a:t>, которые отражают ключевые моменты в их </a:t>
            </a:r>
            <a:r>
              <a:rPr lang="ru-RU" sz="2000" dirty="0" smtClean="0"/>
              <a:t>характеристике и </a:t>
            </a:r>
            <a:r>
              <a:rPr lang="ru-RU" sz="2000" dirty="0"/>
              <a:t>показывают </a:t>
            </a:r>
            <a:r>
              <a:rPr lang="ru-RU" sz="2000" dirty="0" smtClean="0"/>
              <a:t> </a:t>
            </a:r>
            <a:r>
              <a:rPr lang="ru-RU" sz="2000" dirty="0"/>
              <a:t>отношения </a:t>
            </a:r>
            <a:r>
              <a:rPr lang="ru-RU" sz="2000" dirty="0" smtClean="0"/>
              <a:t> обоих с </a:t>
            </a:r>
            <a:r>
              <a:rPr lang="ru-RU" sz="2000" dirty="0"/>
              <a:t>Авдотьей </a:t>
            </a:r>
            <a:r>
              <a:rPr lang="ru-RU" sz="2000" dirty="0" smtClean="0"/>
              <a:t>Романовной Раскольниковой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198" y="1930400"/>
            <a:ext cx="3493257" cy="4411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653" y="1930400"/>
            <a:ext cx="3495812" cy="441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5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3137" y="365125"/>
            <a:ext cx="10212780" cy="1325563"/>
          </a:xfrm>
        </p:spPr>
        <p:txBody>
          <a:bodyPr/>
          <a:lstStyle/>
          <a:p>
            <a:pPr algn="just"/>
            <a:r>
              <a:rPr lang="ru-RU" b="1" dirty="0" smtClean="0"/>
              <a:t>                            «Облако слов»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09404"/>
            <a:ext cx="8596668" cy="5462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Облако слов- это один из способов визуализации текстовой информации, который можно успешно использовать для анализа отдельных эпизодов или всего произведения в целом. В центре облака- топор, он символизирует не только убийство старухи-процентщицы, но и разрушенную жизнь главного героя. Удар топора превратил Раскольникова в отверженного. Все ключевые слова, которые есть в облаке, дают представление не только о главном герое, но и сюжете романа в целом. Особое внимание хочется обратить на слово «мост», </a:t>
            </a:r>
            <a:r>
              <a:rPr lang="ru-RU" sz="2400" dirty="0" smtClean="0"/>
              <a:t> символизирующий </a:t>
            </a:r>
            <a:r>
              <a:rPr lang="ru-RU" sz="2400" dirty="0"/>
              <a:t>не только мост, с которого хочет броситься Раскольников, но и </a:t>
            </a:r>
            <a:r>
              <a:rPr lang="ru-RU" sz="2400" dirty="0" smtClean="0"/>
              <a:t>место, которое </a:t>
            </a:r>
            <a:r>
              <a:rPr lang="ru-RU" sz="2400" dirty="0"/>
              <a:t>является </a:t>
            </a:r>
            <a:r>
              <a:rPr lang="ru-RU" sz="2400" dirty="0" smtClean="0"/>
              <a:t>своеобразной преградой между Раскольниковым и другими людьми, отделяющим его от них после убийства. Ключевые </a:t>
            </a:r>
            <a:r>
              <a:rPr lang="ru-RU" sz="2400" dirty="0"/>
              <a:t>слова романа заключены в это облако слов. </a:t>
            </a:r>
          </a:p>
        </p:txBody>
      </p:sp>
    </p:spTree>
    <p:extLst>
      <p:ext uri="{BB962C8B-B14F-4D97-AF65-F5344CB8AC3E}">
        <p14:creationId xmlns:p14="http://schemas.microsoft.com/office/powerpoint/2010/main" val="158995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Облако слов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792" y="1425039"/>
            <a:ext cx="8063345" cy="470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использовали при создании?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77539"/>
            <a:ext cx="8596668" cy="4663824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/>
              <a:t>При создании данной продукции были использованы следующие сайты:</a:t>
            </a:r>
          </a:p>
          <a:p>
            <a:endParaRPr lang="ru-RU" sz="3200" dirty="0"/>
          </a:p>
          <a:p>
            <a:r>
              <a:rPr lang="en-US" sz="3200" dirty="0" smtClean="0"/>
              <a:t>1</a:t>
            </a:r>
            <a:r>
              <a:rPr lang="en-US" sz="3200" dirty="0"/>
              <a:t>. </a:t>
            </a:r>
            <a:r>
              <a:rPr lang="en-US" sz="3200" dirty="0" err="1"/>
              <a:t>Canva</a:t>
            </a:r>
            <a:endParaRPr lang="en-US" sz="3200" dirty="0"/>
          </a:p>
          <a:p>
            <a:r>
              <a:rPr lang="en-US" sz="3200" dirty="0"/>
              <a:t>2. </a:t>
            </a:r>
            <a:r>
              <a:rPr lang="en-US" sz="3200" dirty="0" err="1"/>
              <a:t>Mentimeter</a:t>
            </a:r>
            <a:endParaRPr lang="en-US" sz="3200" dirty="0"/>
          </a:p>
          <a:p>
            <a:r>
              <a:rPr lang="en-US" sz="3200" dirty="0"/>
              <a:t>3. </a:t>
            </a:r>
            <a:r>
              <a:rPr lang="en-US" sz="3200" dirty="0" err="1"/>
              <a:t>Word.Pro</a:t>
            </a:r>
            <a:endParaRPr lang="en-US" sz="3200" dirty="0"/>
          </a:p>
          <a:p>
            <a:r>
              <a:rPr lang="en-US" sz="3200" dirty="0"/>
              <a:t>4. </a:t>
            </a:r>
            <a:r>
              <a:rPr lang="en-US" sz="3200" dirty="0" err="1"/>
              <a:t>Animoto</a:t>
            </a:r>
            <a:endParaRPr lang="en-US" sz="3200" dirty="0"/>
          </a:p>
          <a:p>
            <a:r>
              <a:rPr lang="en-US" sz="3200" dirty="0"/>
              <a:t>5. </a:t>
            </a:r>
            <a:r>
              <a:rPr lang="en-US" sz="3200" dirty="0" err="1"/>
              <a:t>StoryBird</a:t>
            </a:r>
            <a:endParaRPr lang="en-US" sz="32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02444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-391886"/>
            <a:ext cx="8596668" cy="2322286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            «</a:t>
            </a:r>
            <a:r>
              <a:rPr lang="ru-RU" sz="6000" b="1" dirty="0" err="1" smtClean="0"/>
              <a:t>Нелинейный»текст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5647" y="1638074"/>
            <a:ext cx="8953368" cy="2696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 smtClean="0"/>
              <a:t>Текст, состоящий из нескольких составляющих, представляет собой целостный информационный объект и может читаться с «разных точек»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07570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/>
              <a:t>Группы нелинейных текстов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5400" dirty="0" smtClean="0"/>
              <a:t>1. Графики и диаграммы</a:t>
            </a:r>
          </a:p>
          <a:p>
            <a:pPr marL="0" indent="0">
              <a:buNone/>
            </a:pPr>
            <a:r>
              <a:rPr lang="ru-RU" sz="5400" dirty="0" smtClean="0"/>
              <a:t>2. Таблицы</a:t>
            </a:r>
          </a:p>
          <a:p>
            <a:pPr marL="0" indent="0">
              <a:buNone/>
            </a:pPr>
            <a:r>
              <a:rPr lang="ru-RU" sz="5400" dirty="0" smtClean="0"/>
              <a:t>3. Сочетание текста и иллюстраций</a:t>
            </a:r>
          </a:p>
          <a:p>
            <a:pPr marL="0" indent="0">
              <a:buNone/>
            </a:pPr>
            <a:r>
              <a:rPr lang="ru-RU" sz="5400" dirty="0" smtClean="0"/>
              <a:t>4. Другие информационные объекты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2146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268" y="365125"/>
            <a:ext cx="10224654" cy="2116818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Алгоритм работы с «нелинейным» текстом:</a:t>
            </a:r>
            <a:br>
              <a:rPr lang="ru-RU" sz="5400" b="1" dirty="0" smtClean="0"/>
            </a:b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268" y="2481943"/>
            <a:ext cx="10712532" cy="3823854"/>
          </a:xfrm>
        </p:spPr>
        <p:txBody>
          <a:bodyPr>
            <a:noAutofit/>
          </a:bodyPr>
          <a:lstStyle/>
          <a:p>
            <a:r>
              <a:rPr lang="ru-RU" sz="4400" dirty="0" smtClean="0"/>
              <a:t>Чтение текста</a:t>
            </a:r>
          </a:p>
          <a:p>
            <a:r>
              <a:rPr lang="ru-RU" sz="4400" dirty="0" smtClean="0"/>
              <a:t>Понимание содержания текста</a:t>
            </a:r>
          </a:p>
          <a:p>
            <a:r>
              <a:rPr lang="ru-RU" sz="4400" dirty="0" smtClean="0"/>
              <a:t>Интерпретация текста</a:t>
            </a:r>
          </a:p>
          <a:p>
            <a:r>
              <a:rPr lang="ru-RU" sz="4400" dirty="0" smtClean="0"/>
              <a:t>Преобразование текста</a:t>
            </a:r>
          </a:p>
          <a:p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20167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Виды нелинейных текстов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38795"/>
            <a:ext cx="8596668" cy="44025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/>
              <a:t>1. </a:t>
            </a:r>
            <a:r>
              <a:rPr lang="ru-RU" sz="2800" dirty="0" err="1" smtClean="0">
                <a:latin typeface="Arial Narrow" panose="020B0606020202030204" pitchFamily="34" charset="0"/>
              </a:rPr>
              <a:t>Буктрейлер</a:t>
            </a:r>
            <a:r>
              <a:rPr lang="ru-RU" sz="2800" dirty="0" smtClean="0">
                <a:latin typeface="Arial Narrow" panose="020B0606020202030204" pitchFamily="34" charset="0"/>
              </a:rPr>
              <a:t> (обложка)-</a:t>
            </a:r>
            <a:r>
              <a:rPr lang="ru-RU" sz="2800" dirty="0" smtClean="0"/>
              <a:t>это короткая рекламная иллюстрация книги</a:t>
            </a:r>
          </a:p>
          <a:p>
            <a:pPr marL="0" indent="0">
              <a:buNone/>
            </a:pPr>
            <a:r>
              <a:rPr lang="ru-RU" sz="2800" dirty="0" smtClean="0"/>
              <a:t>2. </a:t>
            </a:r>
            <a:r>
              <a:rPr lang="ru-RU" sz="2800" dirty="0" err="1" smtClean="0">
                <a:latin typeface="Arial Narrow" panose="020B0606020202030204" pitchFamily="34" charset="0"/>
              </a:rPr>
              <a:t>Сторис</a:t>
            </a:r>
            <a:r>
              <a:rPr lang="ru-RU" sz="2800" dirty="0" smtClean="0"/>
              <a:t>- короткая визуализация произведения или отдельных его эпизодов</a:t>
            </a:r>
          </a:p>
          <a:p>
            <a:pPr marL="0" indent="0">
              <a:buNone/>
            </a:pPr>
            <a:r>
              <a:rPr lang="ru-RU" sz="2800" dirty="0" smtClean="0"/>
              <a:t>3. </a:t>
            </a:r>
            <a:r>
              <a:rPr lang="ru-RU" sz="2800" dirty="0" smtClean="0">
                <a:latin typeface="Arial Narrow" panose="020B0606020202030204" pitchFamily="34" charset="0"/>
              </a:rPr>
              <a:t>Графическая схема</a:t>
            </a:r>
            <a:r>
              <a:rPr lang="ru-RU" sz="2800" dirty="0" smtClean="0"/>
              <a:t>-изображение структуры романа</a:t>
            </a:r>
          </a:p>
          <a:p>
            <a:pPr marL="0" indent="0">
              <a:buNone/>
            </a:pPr>
            <a:r>
              <a:rPr lang="ru-RU" sz="2800" dirty="0" smtClean="0"/>
              <a:t>4. </a:t>
            </a:r>
            <a:r>
              <a:rPr lang="ru-RU" sz="2800" dirty="0" smtClean="0">
                <a:latin typeface="Arial Narrow" panose="020B0606020202030204" pitchFamily="34" charset="0"/>
              </a:rPr>
              <a:t>Комикс</a:t>
            </a:r>
            <a:r>
              <a:rPr lang="ru-RU" sz="2800" dirty="0" smtClean="0"/>
              <a:t>- нарисованная история, рассказ в картинках</a:t>
            </a:r>
          </a:p>
          <a:p>
            <a:pPr marL="0" indent="0">
              <a:buNone/>
            </a:pPr>
            <a:r>
              <a:rPr lang="ru-RU" sz="2800" dirty="0" smtClean="0"/>
              <a:t>5. </a:t>
            </a:r>
            <a:r>
              <a:rPr lang="ru-RU" sz="2800" dirty="0" smtClean="0">
                <a:latin typeface="Arial Narrow" panose="020B0606020202030204" pitchFamily="34" charset="0"/>
              </a:rPr>
              <a:t>Облако слов</a:t>
            </a:r>
            <a:r>
              <a:rPr lang="ru-RU" sz="2800" dirty="0" smtClean="0"/>
              <a:t>-набор ключевых слов, объединенных одной темой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0140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3756" y="551708"/>
            <a:ext cx="9227128" cy="1027710"/>
          </a:xfrm>
        </p:spPr>
        <p:txBody>
          <a:bodyPr/>
          <a:lstStyle/>
          <a:p>
            <a:r>
              <a:rPr lang="ru-RU" dirty="0" smtClean="0"/>
              <a:t>                  </a:t>
            </a:r>
            <a:r>
              <a:rPr lang="ru-RU" sz="4800" b="1" dirty="0" smtClean="0"/>
              <a:t>Обложка романа                      </a:t>
            </a:r>
            <a:endParaRPr lang="ru-RU" sz="4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3724" y="551708"/>
            <a:ext cx="3767849" cy="58372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647" y="2149434"/>
            <a:ext cx="69589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Для того чтобы заинтересовать читателя, и была создана эта обложка книги. Создатель этой обложки так видит основной смысл </a:t>
            </a:r>
            <a:r>
              <a:rPr lang="ru-RU" sz="2400" dirty="0"/>
              <a:t>романа и передает это в </a:t>
            </a:r>
            <a:r>
              <a:rPr lang="ru-RU" sz="2400" dirty="0" smtClean="0"/>
              <a:t>картинке. Что </a:t>
            </a:r>
            <a:r>
              <a:rPr lang="ru-RU" sz="2400" dirty="0"/>
              <a:t>можно считать тут ключевым? Для автора, составителя рисунка, -это сердце, которое символизирует любовь и объединяет Раскольникова с Соней. Важно, что на рисунке изображен том дела Раскольникова и доказательства, в нем собранные.</a:t>
            </a:r>
          </a:p>
        </p:txBody>
      </p:sp>
    </p:spTree>
    <p:extLst>
      <p:ext uri="{BB962C8B-B14F-4D97-AF65-F5344CB8AC3E}">
        <p14:creationId xmlns:p14="http://schemas.microsoft.com/office/powerpoint/2010/main" val="397748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325" y="630123"/>
            <a:ext cx="1781299" cy="5485669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Комикс создан по библейскому сюжету «Воскрешение Лазаря»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681" y="186993"/>
            <a:ext cx="4287186" cy="61069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477" y="109890"/>
            <a:ext cx="4395597" cy="6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0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052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5174" y="617517"/>
            <a:ext cx="5445341" cy="5808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943" y="767331"/>
            <a:ext cx="476695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Еще один комикс построен на использовании метафоры «голова раскалывается (болит)-топор раскалывает голову.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8286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1551" y="629392"/>
            <a:ext cx="10515600" cy="133639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761" y="629392"/>
            <a:ext cx="8182099" cy="608016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Письмо матери Раскольникова- один из ключевых эпизодов романа. В нем сосредоточены многие важные для понимания моменты. Именно письмо явилось одной из причин совершенного Раскольниковым преступления. Из него Раскольников узнает о существовании Лужина и Свидригайлова еще до знакомства с ними. Письмо приводит Раскольникова в совершеннейшее негодование.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159" y="426269"/>
            <a:ext cx="3396759" cy="5983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680" y="426269"/>
            <a:ext cx="3379716" cy="5983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680" y="418197"/>
            <a:ext cx="3417725" cy="60000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304" y="426269"/>
            <a:ext cx="3400353" cy="5983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1419" y="434341"/>
            <a:ext cx="3395007" cy="59919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4440" y="442413"/>
            <a:ext cx="3410956" cy="607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4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433</TotalTime>
  <Words>597</Words>
  <Application>Microsoft Office PowerPoint</Application>
  <PresentationFormat>Широкоэкранный</PresentationFormat>
  <Paragraphs>74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Arial Narrow</vt:lpstr>
      <vt:lpstr>Trebuchet MS</vt:lpstr>
      <vt:lpstr>Wingdings 3</vt:lpstr>
      <vt:lpstr>Аспект</vt:lpstr>
      <vt:lpstr>           Составление «нелинейных» текстов на уроках литературы в старшей школе</vt:lpstr>
      <vt:lpstr>            «Нелинейный»текст</vt:lpstr>
      <vt:lpstr>Группы нелинейных текстов</vt:lpstr>
      <vt:lpstr>Алгоритм работы с «нелинейным» текстом: </vt:lpstr>
      <vt:lpstr>Виды нелинейных текстов</vt:lpstr>
      <vt:lpstr>                  Обложка романа                      </vt:lpstr>
      <vt:lpstr>Комикс создан по библейскому сюжету «Воскрешение Лазаря»</vt:lpstr>
      <vt:lpstr>Презентация PowerPoint</vt:lpstr>
      <vt:lpstr>Презентация PowerPoint</vt:lpstr>
      <vt:lpstr>Смерть старухи - процентщицы</vt:lpstr>
      <vt:lpstr>Проанализировав образы его двойников, Лужина и Свидригайлова,   ученики сделали две небольших stories, которые отражают ключевые моменты в их характеристике и показывают  отношения  обоих с Авдотьей Романовной Раскольниковой</vt:lpstr>
      <vt:lpstr>                            «Облако слов»</vt:lpstr>
      <vt:lpstr>Облако слов</vt:lpstr>
      <vt:lpstr>Что использовали при создании?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Составление «нелинейных» текстов на уроках литературы</dc:title>
  <dc:creator>Андреева Татьяна Вячеславовна</dc:creator>
  <cp:lastModifiedBy>Андреева Татьяна Вячеславовна</cp:lastModifiedBy>
  <cp:revision>54</cp:revision>
  <dcterms:created xsi:type="dcterms:W3CDTF">2022-10-25T05:26:42Z</dcterms:created>
  <dcterms:modified xsi:type="dcterms:W3CDTF">2022-11-03T08:30:34Z</dcterms:modified>
</cp:coreProperties>
</file>