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58" r:id="rId5"/>
    <p:sldId id="260" r:id="rId6"/>
    <p:sldId id="264" r:id="rId7"/>
    <p:sldId id="261" r:id="rId8"/>
    <p:sldId id="265" r:id="rId9"/>
    <p:sldId id="266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1166"/>
    <a:srgbClr val="2B1F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-51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C5639C3-766D-4496-A309-3533F4B433DC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F66A2A4F-2F36-4F19-90DF-6BA2D1992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52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39C3-766D-4496-A309-3533F4B433DC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A2A4F-2F36-4F19-90DF-6BA2D1992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98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39C3-766D-4496-A309-3533F4B433DC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A2A4F-2F36-4F19-90DF-6BA2D1992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36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39C3-766D-4496-A309-3533F4B433DC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A2A4F-2F36-4F19-90DF-6BA2D1992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71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39C3-766D-4496-A309-3533F4B433DC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A2A4F-2F36-4F19-90DF-6BA2D1992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26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39C3-766D-4496-A309-3533F4B433DC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A2A4F-2F36-4F19-90DF-6BA2D1992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91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39C3-766D-4496-A309-3533F4B433DC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A2A4F-2F36-4F19-90DF-6BA2D1992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28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C5639C3-766D-4496-A309-3533F4B433DC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A2A4F-2F36-4F19-90DF-6BA2D1992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7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5C5639C3-766D-4496-A309-3533F4B433DC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A2A4F-2F36-4F19-90DF-6BA2D1992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10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39C3-766D-4496-A309-3533F4B433DC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A2A4F-2F36-4F19-90DF-6BA2D1992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37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39C3-766D-4496-A309-3533F4B433DC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A2A4F-2F36-4F19-90DF-6BA2D1992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257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39C3-766D-4496-A309-3533F4B433DC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A2A4F-2F36-4F19-90DF-6BA2D1992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14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39C3-766D-4496-A309-3533F4B433DC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A2A4F-2F36-4F19-90DF-6BA2D1992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28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39C3-766D-4496-A309-3533F4B433DC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A2A4F-2F36-4F19-90DF-6BA2D1992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98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39C3-766D-4496-A309-3533F4B433DC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A2A4F-2F36-4F19-90DF-6BA2D1992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54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39C3-766D-4496-A309-3533F4B433DC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A2A4F-2F36-4F19-90DF-6BA2D1992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74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39C3-766D-4496-A309-3533F4B433DC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A2A4F-2F36-4F19-90DF-6BA2D1992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03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C5639C3-766D-4496-A309-3533F4B433DC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F66A2A4F-2F36-4F19-90DF-6BA2D1992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82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A56139D-8ABB-468F-BAEA-18C7F84E34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65170" y="533853"/>
            <a:ext cx="8825658" cy="861420"/>
          </a:xfrm>
        </p:spPr>
        <p:txBody>
          <a:bodyPr/>
          <a:lstStyle/>
          <a:p>
            <a:pPr algn="ctr"/>
            <a:r>
              <a:rPr lang="ru-RU" dirty="0"/>
              <a:t>Муниципальное бюджетное общеобразовательное учреждение</a:t>
            </a:r>
          </a:p>
          <a:p>
            <a:pPr algn="ctr"/>
            <a:r>
              <a:rPr lang="ru-RU" dirty="0"/>
              <a:t>«средняя общеобразовательная школа №15»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8EB1CF5-1EF4-41D8-81D7-3C366A87418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42" y="1038880"/>
            <a:ext cx="7196278" cy="52852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007AF43-243D-429B-A683-C86E67831C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924" y="696020"/>
            <a:ext cx="6180668" cy="2985493"/>
          </a:xfrm>
          <a:effectLst>
            <a:outerShdw blurRad="50800" dist="38100" dir="18900000" sx="115000" sy="115000" algn="bl" rotWithShape="0">
              <a:schemeClr val="accent6">
                <a:lumMod val="40000"/>
                <a:lumOff val="60000"/>
                <a:alpha val="72000"/>
              </a:schemeClr>
            </a:outerShdw>
          </a:effectLst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ru-RU" sz="7600" i="1" dirty="0">
                <a:latin typeface="Comic Sans MS" panose="030F0702030302020204" pitchFamily="66" charset="0"/>
              </a:rPr>
              <a:t>«Книжный 				разговор»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2BA383B-6E8E-4186-8737-49F7B60353A4}"/>
              </a:ext>
            </a:extLst>
          </p:cNvPr>
          <p:cNvSpPr txBox="1"/>
          <p:nvPr/>
        </p:nvSpPr>
        <p:spPr>
          <a:xfrm>
            <a:off x="5031764" y="3560337"/>
            <a:ext cx="4607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Виртуальное пространство библиотеки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49671" y="4410635"/>
            <a:ext cx="40430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 smtClean="0">
                <a:solidFill>
                  <a:schemeClr val="bg1"/>
                </a:solidFill>
              </a:rPr>
              <a:t>Подготовила:</a:t>
            </a:r>
          </a:p>
          <a:p>
            <a:pPr algn="r"/>
            <a:r>
              <a:rPr lang="ru-RU" i="1" dirty="0" smtClean="0">
                <a:solidFill>
                  <a:schemeClr val="bg1"/>
                </a:solidFill>
              </a:rPr>
              <a:t>Заведующая библиотекой</a:t>
            </a:r>
          </a:p>
          <a:p>
            <a:pPr algn="r"/>
            <a:r>
              <a:rPr lang="ru-RU" i="1" dirty="0" smtClean="0">
                <a:solidFill>
                  <a:schemeClr val="bg1"/>
                </a:solidFill>
              </a:rPr>
              <a:t>МБОУ СОШ №15</a:t>
            </a:r>
          </a:p>
          <a:p>
            <a:pPr algn="r"/>
            <a:r>
              <a:rPr lang="ru-RU" i="1" dirty="0" smtClean="0">
                <a:solidFill>
                  <a:schemeClr val="bg1"/>
                </a:solidFill>
              </a:rPr>
              <a:t>Т.С. Крюкова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31764" y="5988424"/>
            <a:ext cx="2698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о. Муром , 2023 г.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57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A56139D-8ABB-468F-BAEA-18C7F84E34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65170" y="533853"/>
            <a:ext cx="8825658" cy="861420"/>
          </a:xfrm>
        </p:spPr>
        <p:txBody>
          <a:bodyPr/>
          <a:lstStyle/>
          <a:p>
            <a:pPr algn="ctr"/>
            <a:r>
              <a:rPr lang="ru-RU" dirty="0"/>
              <a:t>Муниципальное бюджетное общеобразовательное учреждение</a:t>
            </a:r>
          </a:p>
          <a:p>
            <a:pPr algn="ctr"/>
            <a:r>
              <a:rPr lang="ru-RU" dirty="0"/>
              <a:t>«средняя общеобразовательная школа №15»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8EB1CF5-1EF4-41D8-81D7-3C366A87418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42" y="1038880"/>
            <a:ext cx="7196278" cy="52852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007AF43-243D-429B-A683-C86E67831C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23841" y="1936253"/>
            <a:ext cx="6180668" cy="2985493"/>
          </a:xfrm>
          <a:effectLst>
            <a:outerShdw blurRad="50800" dist="38100" dir="18900000" sx="115000" sy="115000" algn="bl" rotWithShape="0">
              <a:schemeClr val="accent6">
                <a:lumMod val="40000"/>
                <a:lumOff val="60000"/>
                <a:alpha val="72000"/>
              </a:schemeClr>
            </a:outerShdw>
          </a:effectLst>
        </p:spPr>
        <p:txBody>
          <a:bodyPr/>
          <a:lstStyle/>
          <a:p>
            <a:pPr algn="ctr">
              <a:lnSpc>
                <a:spcPct val="130000"/>
              </a:lnSpc>
              <a:spcBef>
                <a:spcPts val="0"/>
              </a:spcBef>
            </a:pPr>
            <a:r>
              <a:rPr lang="ru-RU" sz="7600" i="1" dirty="0">
                <a:latin typeface="Comic Sans MS" panose="030F0702030302020204" pitchFamily="66" charset="0"/>
              </a:rPr>
              <a:t>«Книжный 				разговор»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2BA383B-6E8E-4186-8737-49F7B60353A4}"/>
              </a:ext>
            </a:extLst>
          </p:cNvPr>
          <p:cNvSpPr txBox="1"/>
          <p:nvPr/>
        </p:nvSpPr>
        <p:spPr>
          <a:xfrm>
            <a:off x="6960093" y="5113538"/>
            <a:ext cx="4607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Виртуальное пространство библиотеки</a:t>
            </a:r>
          </a:p>
        </p:txBody>
      </p:sp>
    </p:spTree>
    <p:extLst>
      <p:ext uri="{BB962C8B-B14F-4D97-AF65-F5344CB8AC3E}">
        <p14:creationId xmlns:p14="http://schemas.microsoft.com/office/powerpoint/2010/main" val="350988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987700F-115D-45F2-8CF7-7AB35B752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7511" y="387060"/>
            <a:ext cx="8761413" cy="706964"/>
          </a:xfrm>
        </p:spPr>
        <p:txBody>
          <a:bodyPr/>
          <a:lstStyle/>
          <a:p>
            <a:pPr algn="ctr"/>
            <a:r>
              <a:rPr lang="ru-RU" dirty="0"/>
              <a:t>«Книжный разговор» в </a:t>
            </a:r>
            <a:r>
              <a:rPr lang="ru-RU" dirty="0" err="1"/>
              <a:t>ВКонтакте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44342F0-FBAB-46C4-A0AA-F124344C33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37" t="3236" r="11165" b="4596"/>
          <a:stretch/>
        </p:blipFill>
        <p:spPr>
          <a:xfrm>
            <a:off x="3350016" y="1245920"/>
            <a:ext cx="8575828" cy="5495940"/>
          </a:xfrm>
          <a:prstGeom prst="rect">
            <a:avLst/>
          </a:prstGeom>
          <a:ln w="38100">
            <a:solidFill>
              <a:srgbClr val="B31166"/>
            </a:solidFill>
          </a:ln>
        </p:spPr>
      </p:pic>
      <p:pic>
        <p:nvPicPr>
          <p:cNvPr id="1026" name="Picture 2" descr="C:\Users\User\Downloads\q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5" y="2861251"/>
            <a:ext cx="2661007" cy="2661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94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8C7A55-C36C-4F6E-A3BA-46CB6721B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2183" y="892388"/>
            <a:ext cx="8367634" cy="706964"/>
          </a:xfrm>
        </p:spPr>
        <p:txBody>
          <a:bodyPr/>
          <a:lstStyle/>
          <a:p>
            <a:pPr algn="ctr"/>
            <a:r>
              <a:rPr lang="ru-RU" dirty="0"/>
              <a:t>Сообщество</a:t>
            </a:r>
            <a:br>
              <a:rPr lang="ru-RU" dirty="0"/>
            </a:br>
            <a:r>
              <a:rPr lang="ru-RU" sz="4400" dirty="0"/>
              <a:t>«Книжный разговор»</a:t>
            </a:r>
            <a:endParaRPr lang="ru-RU" dirty="0"/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xmlns="" id="{DDF5EC4F-25C0-4BE6-A149-0119BF7E93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837" y="1840208"/>
            <a:ext cx="10356326" cy="592935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>
                <a:ln>
                  <a:noFill/>
                </a:ln>
                <a:solidFill>
                  <a:srgbClr val="990099"/>
                </a:solidFill>
                <a:effectLst/>
                <a:latin typeface="Times New Roman" pitchFamily="18" charset="0"/>
                <a:cs typeface="Arial" pitchFamily="34" charset="0"/>
              </a:rPr>
              <a:t>Цель</a:t>
            </a:r>
            <a:r>
              <a:rPr kumimoji="0" lang="ru-RU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:</a:t>
            </a:r>
          </a:p>
          <a:p>
            <a:pPr marL="268288" marR="0" lvl="0" indent="-2682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itchFamily="18" charset="2"/>
              <a:buChar char="Þ"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cs typeface="Arial" pitchFamily="34" charset="0"/>
              </a:rPr>
              <a:t>повысить читательскую активность и информационную культуру молодежи;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10101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268288" marR="0" lvl="0" indent="-2682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itchFamily="18" charset="2"/>
              <a:buChar char="Þ"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101010"/>
                </a:solidFill>
                <a:effectLst/>
                <a:latin typeface="Times New Roman" pitchFamily="18" charset="0"/>
                <a:cs typeface="Arial" pitchFamily="34" charset="0"/>
              </a:rPr>
              <a:t>познакомить посетителей библиотеки с современной технологией виртуальной реальности;</a:t>
            </a:r>
          </a:p>
          <a:p>
            <a:pPr marL="268288" marR="0" lvl="0" indent="-2682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itchFamily="18" charset="2"/>
              <a:buChar char="Þ"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101010"/>
                </a:solidFill>
                <a:effectLst/>
                <a:latin typeface="Times New Roman" pitchFamily="18" charset="0"/>
                <a:cs typeface="Arial" pitchFamily="34" charset="0"/>
              </a:rPr>
              <a:t>сделать проведение мероприятий в библиотеке более интересными и информативными;</a:t>
            </a:r>
          </a:p>
          <a:p>
            <a:pPr marL="268288" marR="0" lvl="0" indent="-2682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itchFamily="18" charset="2"/>
              <a:buChar char="Þ"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cs typeface="Arial" pitchFamily="34" charset="0"/>
              </a:rPr>
              <a:t>поддержание высокого престижа книги и чтения в общественном сознании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Образовательная и воспитательная </a:t>
            </a: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990099"/>
                </a:solidFill>
                <a:effectLst/>
                <a:latin typeface="Times New Roman" pitchFamily="18" charset="0"/>
                <a:cs typeface="Arial" pitchFamily="34" charset="0"/>
              </a:rPr>
              <a:t>функция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нашей группы ориентирована на формирование информационно-библиографической культуры школьников, а также на то, чтобы чтение для молодежи было интересным, умным и занимательным.	</a:t>
            </a: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64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09675" y="1126068"/>
            <a:ext cx="9378575" cy="706964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Сообщество, 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где </a:t>
            </a:r>
            <a:r>
              <a:rPr lang="ru-RU" dirty="0">
                <a:solidFill>
                  <a:schemeClr val="bg1"/>
                </a:solidFill>
              </a:rPr>
              <a:t>читать книги просто и интересно.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95083" y="2415153"/>
            <a:ext cx="94039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Здесь </a:t>
            </a:r>
            <a:r>
              <a:rPr lang="ru-RU" sz="2400" dirty="0"/>
              <a:t>Вы найдете</a:t>
            </a:r>
            <a:r>
              <a:rPr lang="ru-RU" sz="2400" dirty="0" smtClean="0"/>
              <a:t>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информацию </a:t>
            </a:r>
            <a:r>
              <a:rPr lang="ru-RU" sz="2400" dirty="0"/>
              <a:t>о книжных </a:t>
            </a:r>
            <a:r>
              <a:rPr lang="ru-RU" sz="2400" dirty="0" smtClean="0"/>
              <a:t>новинках;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литературные </a:t>
            </a:r>
            <a:r>
              <a:rPr lang="ru-RU" sz="2400" dirty="0"/>
              <a:t>факты и истории про произведения и </a:t>
            </a:r>
            <a:r>
              <a:rPr lang="ru-RU" sz="2400" dirty="0" smtClean="0"/>
              <a:t>авторов;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интересные </a:t>
            </a:r>
            <a:r>
              <a:rPr lang="ru-RU" sz="2400" dirty="0"/>
              <a:t>заметки о разных книгах, будь то классика или литература XXI </a:t>
            </a:r>
            <a:r>
              <a:rPr lang="ru-RU" sz="2400" dirty="0" smtClean="0"/>
              <a:t>века;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ссылки </a:t>
            </a:r>
            <a:r>
              <a:rPr lang="ru-RU" sz="2400" dirty="0"/>
              <a:t>на произведения школьной </a:t>
            </a:r>
            <a:r>
              <a:rPr lang="ru-RU" sz="2400" dirty="0" smtClean="0"/>
              <a:t>программы;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виртуальные </a:t>
            </a:r>
            <a:r>
              <a:rPr lang="ru-RU" sz="2400" dirty="0"/>
              <a:t>книжные </a:t>
            </a:r>
            <a:r>
              <a:rPr lang="ru-RU" sz="2400" dirty="0" smtClean="0"/>
              <a:t>выставки;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/>
              <a:t>и</a:t>
            </a:r>
            <a:r>
              <a:rPr lang="ru-RU" sz="2400" dirty="0" smtClean="0"/>
              <a:t>нтеллект-карты;</a:t>
            </a:r>
            <a:endParaRPr lang="ru-RU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необычные </a:t>
            </a:r>
            <a:r>
              <a:rPr lang="ru-RU" sz="2400" dirty="0"/>
              <a:t>задания, викторины, тесты и многое другое.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393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xmlns="" id="{971EF2CC-EC66-4C53-9DB7-AC87B7A44B26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051647" y="976126"/>
            <a:ext cx="8320517" cy="70802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400"/>
              </a:spcAft>
              <a:buClrTx/>
              <a:buSzTx/>
              <a:buFontTx/>
              <a:buNone/>
              <a:tabLst/>
            </a:pP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rPr>
              <a:t>Вариант информации в сообществе</a:t>
            </a:r>
            <a:r>
              <a:rPr kumimoji="0" lang="ru-RU" sz="320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rPr>
              <a:t> –</a:t>
            </a:r>
            <a:r>
              <a:rPr lang="ru-RU" sz="3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rPr>
              <a:t>Интеллект-карта</a:t>
            </a:r>
            <a:endParaRPr kumimoji="0" lang="ru-RU" sz="32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  <p:pic>
        <p:nvPicPr>
          <p:cNvPr id="6" name="Picture 2" descr="1-min (1)">
            <a:extLst>
              <a:ext uri="{FF2B5EF4-FFF2-40B4-BE49-F238E27FC236}">
                <a16:creationId xmlns:a16="http://schemas.microsoft.com/office/drawing/2014/main" xmlns="" id="{CF2EF145-43CC-4773-8852-2D0CC22BF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5491" y="3022919"/>
            <a:ext cx="10615149" cy="383508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F56AC300-5DA7-4DF8-8E11-16D337D9FC97}"/>
              </a:ext>
            </a:extLst>
          </p:cNvPr>
          <p:cNvSpPr/>
          <p:nvPr/>
        </p:nvSpPr>
        <p:spPr>
          <a:xfrm>
            <a:off x="1147127" y="2308467"/>
            <a:ext cx="105063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– ментальная карта, </a:t>
            </a:r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mindmap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майнд</a:t>
            </a:r>
            <a:r>
              <a:rPr lang="ru-RU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-карта) —древовидная схема, которая изображает некие объекты (например, идеи, задачи, тезисы) и связи между ними. Этот инструмент помогает структурировать и визуализировать различную информацию, а также сам процесс мышления, генерации идей.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155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314A10A-303A-4A25-A579-6EC4DC49E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0220" y="882934"/>
            <a:ext cx="5513701" cy="706964"/>
          </a:xfrm>
        </p:spPr>
        <p:txBody>
          <a:bodyPr/>
          <a:lstStyle/>
          <a:p>
            <a:pPr algn="ctr"/>
            <a:r>
              <a:rPr lang="ru-RU" dirty="0" smtClean="0"/>
              <a:t>Интеллект-карта по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Фёдору М</a:t>
            </a:r>
            <a:r>
              <a:rPr lang="ru-RU" dirty="0" smtClean="0"/>
              <a:t>ихайловичу</a:t>
            </a:r>
            <a:r>
              <a:rPr lang="ru-RU" dirty="0" smtClean="0"/>
              <a:t> Достоевскому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BCE3513E-9342-4192-93F2-47FE2F103B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48" t="3008" r="10589" b="-68"/>
          <a:stretch/>
        </p:blipFill>
        <p:spPr>
          <a:xfrm>
            <a:off x="2223788" y="2098809"/>
            <a:ext cx="7995975" cy="4658577"/>
          </a:xfr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0208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F4A39DA-E93A-4A24-8843-8DC020C7E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4557" y="1164956"/>
            <a:ext cx="9502886" cy="706964"/>
          </a:xfrm>
        </p:spPr>
        <p:txBody>
          <a:bodyPr/>
          <a:lstStyle/>
          <a:p>
            <a:pPr lvl="0" algn="ctr" fontAlgn="base">
              <a:spcAft>
                <a:spcPct val="0"/>
              </a:spcAft>
            </a:pPr>
            <a:r>
              <a:rPr lang="ru-RU" dirty="0">
                <a:solidFill>
                  <a:schemeClr val="bg1"/>
                </a:solidFill>
                <a:cs typeface="Calibri" pitchFamily="34" charset="0"/>
              </a:rPr>
              <a:t>Что можно указать в интеллект-карте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/>
            </a:r>
            <a:br>
              <a:rPr lang="ru-RU" sz="1200" dirty="0"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xmlns="" id="{E41B8376-934C-4E35-AAE9-EC5F84C249FB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2480222" y="2477376"/>
            <a:ext cx="7231556" cy="404954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809625" marR="0" lvl="0" indent="-35242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itchFamily="18" charset="2"/>
              <a:buChar char="Þ"/>
              <a:tabLst/>
            </a:pPr>
            <a:r>
              <a:rPr kumimoji="0" lang="ru-RU" sz="4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картинка объекта;</a:t>
            </a:r>
          </a:p>
          <a:p>
            <a:pPr marL="809625" marR="0" lvl="0" indent="-35242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itchFamily="18" charset="2"/>
              <a:buChar char="Þ"/>
              <a:tabLst/>
            </a:pPr>
            <a:r>
              <a:rPr kumimoji="0" lang="ru-RU" sz="4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временные рамки;</a:t>
            </a:r>
          </a:p>
          <a:p>
            <a:pPr marL="809625" marR="0" lvl="0" indent="-35242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itchFamily="18" charset="2"/>
              <a:buChar char="Þ"/>
              <a:tabLst/>
            </a:pPr>
            <a:r>
              <a:rPr kumimoji="0" lang="ru-RU" sz="4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ассоциация объекта;</a:t>
            </a:r>
          </a:p>
          <a:p>
            <a:pPr marL="809625" marR="0" lvl="0" indent="-35242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itchFamily="18" charset="2"/>
              <a:buChar char="Þ"/>
              <a:tabLst/>
            </a:pPr>
            <a:r>
              <a:rPr kumimoji="0" lang="ru-RU" sz="4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личная информация;</a:t>
            </a:r>
          </a:p>
          <a:p>
            <a:pPr marL="809625" marR="0" lvl="0" indent="-35242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itchFamily="18" charset="2"/>
              <a:buChar char="Þ"/>
              <a:tabLst/>
            </a:pPr>
            <a:r>
              <a:rPr kumimoji="0" lang="ru-RU" sz="4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особенности объекта;</a:t>
            </a:r>
          </a:p>
          <a:p>
            <a:pPr marL="809625" marR="0" lvl="0" indent="-35242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itchFamily="18" charset="2"/>
              <a:buChar char="Þ"/>
              <a:tabLst/>
            </a:pPr>
            <a:r>
              <a:rPr kumimoji="0" lang="ru-RU" sz="4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собственные мысли;</a:t>
            </a:r>
          </a:p>
          <a:p>
            <a:pPr marL="809625" marR="0" lvl="0" indent="-35242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itchFamily="18" charset="2"/>
              <a:buChar char="Þ"/>
              <a:tabLst/>
            </a:pPr>
            <a:r>
              <a:rPr kumimoji="0" lang="ru-RU" sz="4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интересные факты об объекте </a:t>
            </a:r>
          </a:p>
          <a:p>
            <a:pPr marL="809625" marR="0" lvl="1" indent="-35242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	и т.д.</a:t>
            </a:r>
            <a:endParaRPr kumimoji="0" lang="ru-RU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0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>
            <a:extLst>
              <a:ext uri="{FF2B5EF4-FFF2-40B4-BE49-F238E27FC236}">
                <a16:creationId xmlns:a16="http://schemas.microsoft.com/office/drawing/2014/main" xmlns="" id="{971EF2CC-EC66-4C53-9DB7-AC87B7A44B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1976" y="626500"/>
            <a:ext cx="5746376" cy="70802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rtlCol="0" anchor="t" anchorCtr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defTabSz="914400" fontAlgn="base"/>
            <a:r>
              <a:rPr lang="ru-RU" sz="3200" dirty="0" smtClean="0">
                <a:solidFill>
                  <a:schemeClr val="bg1"/>
                </a:solidFill>
                <a:cs typeface="Arial" pitchFamily="34" charset="0"/>
              </a:rPr>
              <a:t>Вариант информации в сообществе – </a:t>
            </a:r>
          </a:p>
          <a:p>
            <a:pPr algn="ctr" defTabSz="914400" fontAlgn="base"/>
            <a:r>
              <a:rPr lang="ru-RU" sz="3200" dirty="0" smtClean="0">
                <a:solidFill>
                  <a:schemeClr val="bg1"/>
                </a:solidFill>
                <a:cs typeface="Arial" pitchFamily="34" charset="0"/>
              </a:rPr>
              <a:t>Рабочий лист</a:t>
            </a:r>
            <a:endParaRPr lang="ru-RU" sz="32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2050" name="Picture 2" descr="C:\Users\User\Desktop\школа\Книжный разговор\Задание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4" b="1676"/>
          <a:stretch/>
        </p:blipFill>
        <p:spPr bwMode="auto">
          <a:xfrm>
            <a:off x="149914" y="71720"/>
            <a:ext cx="4915143" cy="6719447"/>
          </a:xfrm>
          <a:prstGeom prst="rect">
            <a:avLst/>
          </a:prstGeom>
          <a:noFill/>
          <a:ln w="38100">
            <a:solidFill>
              <a:srgbClr val="B3116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32611" y="2922494"/>
            <a:ext cx="5513295" cy="2775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i="1" dirty="0" smtClean="0"/>
              <a:t>Задание 1. Реши кроссворд</a:t>
            </a:r>
          </a:p>
          <a:p>
            <a:pPr>
              <a:lnSpc>
                <a:spcPct val="200000"/>
              </a:lnSpc>
            </a:pPr>
            <a:r>
              <a:rPr lang="ru-RU" i="1" dirty="0" smtClean="0"/>
              <a:t>Задание 2. Допиши пословицы</a:t>
            </a:r>
          </a:p>
          <a:p>
            <a:pPr>
              <a:lnSpc>
                <a:spcPct val="200000"/>
              </a:lnSpc>
            </a:pPr>
            <a:r>
              <a:rPr lang="ru-RU" i="1" dirty="0" smtClean="0"/>
              <a:t>Задание 3. Подберите к фамилиям писателей название произведения</a:t>
            </a:r>
          </a:p>
          <a:p>
            <a:pPr>
              <a:lnSpc>
                <a:spcPct val="200000"/>
              </a:lnSpc>
            </a:pPr>
            <a:r>
              <a:rPr lang="ru-RU" i="1" dirty="0" smtClean="0"/>
              <a:t>Задание 4. Отгадай загадку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48320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>
            <a:extLst>
              <a:ext uri="{FF2B5EF4-FFF2-40B4-BE49-F238E27FC236}">
                <a16:creationId xmlns:a16="http://schemas.microsoft.com/office/drawing/2014/main" xmlns="" id="{971EF2CC-EC66-4C53-9DB7-AC87B7A44B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0540" y="886477"/>
            <a:ext cx="8937811" cy="70802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rtlCol="0" anchor="t" anchorCtr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defTabSz="914400" fontAlgn="base"/>
            <a:r>
              <a:rPr lang="ru-RU" sz="3200" dirty="0" smtClean="0">
                <a:solidFill>
                  <a:schemeClr val="bg1"/>
                </a:solidFill>
                <a:cs typeface="Arial" pitchFamily="34" charset="0"/>
              </a:rPr>
              <a:t>Какая польза нашей группы для современности?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xmlns="" id="{E41B8376-934C-4E35-AAE9-EC5F84C249FB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1834762" y="2808452"/>
            <a:ext cx="8349144" cy="404954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  <a:normAutofit/>
          </a:bodyPr>
          <a:lstStyle/>
          <a:p>
            <a:pPr marL="809625" marR="0" lvl="0" indent="-35242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itchFamily="18" charset="2"/>
              <a:buChar char="Þ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Новые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знакомства;</a:t>
            </a:r>
          </a:p>
          <a:p>
            <a:pPr marL="809625" marR="0" lvl="0" indent="-35242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itchFamily="18" charset="2"/>
              <a:buChar char="Þ"/>
              <a:tabLst/>
            </a:pP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Открытый доступ к информации;</a:t>
            </a:r>
          </a:p>
          <a:p>
            <a:pPr marL="809625" marR="0" lvl="0" indent="-35242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itchFamily="18" charset="2"/>
              <a:buChar char="Þ"/>
              <a:tabLst/>
            </a:pP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Простота общения;</a:t>
            </a:r>
          </a:p>
          <a:p>
            <a:pPr marL="809625" marR="0" lvl="0" indent="-35242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itchFamily="18" charset="2"/>
              <a:buChar char="Þ"/>
              <a:tabLst/>
            </a:pP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Разные направления;</a:t>
            </a:r>
          </a:p>
          <a:p>
            <a:pPr marL="809625" marR="0" lvl="0" indent="-35242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itchFamily="18" charset="2"/>
              <a:buChar char="Þ"/>
              <a:tabLst/>
            </a:pP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Возможность показать свои возможности;</a:t>
            </a:r>
          </a:p>
          <a:p>
            <a:pPr marL="809625" marR="0" lvl="0" indent="-35242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itchFamily="18" charset="2"/>
              <a:buChar char="Þ"/>
              <a:tabLst/>
            </a:pP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Разнообразность заданий, вопросов, викторин и т.п.</a:t>
            </a:r>
          </a:p>
          <a:p>
            <a:pPr marL="809625" marR="0" lvl="0" indent="-35242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itchFamily="18" charset="2"/>
              <a:buChar char="Þ"/>
              <a:tabLst/>
            </a:pP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Аудио вариант воспроизведения любимых книг;</a:t>
            </a:r>
          </a:p>
          <a:p>
            <a:pPr marL="809625" marR="0" lvl="0" indent="-35242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itchFamily="18" charset="2"/>
              <a:buChar char="Þ"/>
              <a:tabLst/>
            </a:pP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Легкость информации о писателях и поэтах;</a:t>
            </a:r>
          </a:p>
          <a:p>
            <a:pPr marL="809625" marR="0" lvl="0" indent="-35242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itchFamily="18" charset="2"/>
              <a:buChar char="Þ"/>
              <a:tabLst/>
            </a:pP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Доступность для всех желающих.</a:t>
            </a:r>
            <a:endParaRPr kumimoji="0" lang="ru-RU" sz="24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809625" marR="0" lvl="0" indent="-35242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itchFamily="18" charset="2"/>
              <a:buChar char="Þ"/>
              <a:tabLst/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90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Совет директоров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Совет директоров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вет директоров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144</TotalTime>
  <Words>348</Words>
  <Application>Microsoft Office PowerPoint</Application>
  <PresentationFormat>Произвольный</PresentationFormat>
  <Paragraphs>59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Совет директоров</vt:lpstr>
      <vt:lpstr>«Книжный     разговор»</vt:lpstr>
      <vt:lpstr>«Книжный разговор» в ВКонтакте</vt:lpstr>
      <vt:lpstr>Сообщество «Книжный разговор»</vt:lpstr>
      <vt:lpstr>Сообщество,  где читать книги просто и интересно. </vt:lpstr>
      <vt:lpstr>Вариант информации в сообществе – Интеллект-карта</vt:lpstr>
      <vt:lpstr>Интеллект-карта по Фёдору Михайловичу Достоевскому</vt:lpstr>
      <vt:lpstr>Что можно указать в интеллект-карте </vt:lpstr>
      <vt:lpstr>Презентация PowerPoint</vt:lpstr>
      <vt:lpstr>Презентация PowerPoint</vt:lpstr>
      <vt:lpstr>«Книжный     разговор»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«Книжный разговор»</dc:title>
  <dc:creator>User</dc:creator>
  <cp:lastModifiedBy>User</cp:lastModifiedBy>
  <cp:revision>14</cp:revision>
  <dcterms:created xsi:type="dcterms:W3CDTF">2023-03-29T06:15:21Z</dcterms:created>
  <dcterms:modified xsi:type="dcterms:W3CDTF">2023-11-26T16:27:49Z</dcterms:modified>
</cp:coreProperties>
</file>