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57" r:id="rId5"/>
    <p:sldId id="259" r:id="rId6"/>
    <p:sldId id="263" r:id="rId7"/>
    <p:sldId id="264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9287F-CF23-4972-A3BC-75D3433C0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E7217B-1A31-4E18-A749-200CDA4BC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AFA68-D8C3-4D4C-94F1-858CB03D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68D7D-EEFD-4365-A86C-632A2F09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11DB1-3AAE-45C7-BC09-F70F93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1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FC9F7-EA24-483E-97E9-F6C63E04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5D3287-11EF-4CC6-806C-B5B77A19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C2650-0EE4-474E-8203-504DDE0D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6DED0-5FC8-4DB5-B93A-53F56F9C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34A5A-3416-44AB-BC9F-A7A2C554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D9818D-8BBE-46BB-912C-16DEF931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27FECA-68A6-4BDF-9128-18716CBEB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9D2E9-1D28-4E13-89DD-1C7767FB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6828-D944-4A43-B1FF-1BB1C6AB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6741B-B658-482E-84A7-48F3772A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7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85D86-ED8F-4E7A-943F-9C059A5B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3101BF-CBA7-499F-AB08-EEFDB109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0EFA4-A3F1-44B2-BADB-F13506CA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2740A-8A2E-4104-BB54-4B1A4E77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EEE3-1444-4F6A-B4CF-7CBF1E1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0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C698E-F7B5-4EA6-9631-555D4FC2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29A4F0-B45D-4C3D-B7C2-4C19F869C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6D785-FD20-4EE8-B781-BAEE8915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6338B-0900-401D-9E58-B86147BC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E52A6-EA6E-4A4D-B63C-EFA19123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1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26AF9-4F9E-4207-BA21-2FACDA6D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9B5E8-85ED-413C-82FD-364F19284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ECFB90-A548-476A-831B-1DD36ECBA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62ECD3-EBFE-474E-B4CE-A48BB87E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4C3505-80BB-40F4-81C9-4CFEBB25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875BF-5DC4-43A6-B1A6-EC1372A2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7C8AC-DA41-4773-B6B7-0B93BBF0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25E51-2605-433F-BA97-43150B8D1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DEFA4-E2ED-4781-B35B-5879CC212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52ADA0-62F4-4283-852B-9F9A0F577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401A7B-BC12-4409-B475-708E09061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93AE53-9ED8-47C6-862B-19FA27D3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27EACC-2672-475B-B942-30898588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E03561-0695-4839-A61C-2F6EE03A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96C54-A75A-46DE-9102-E929215E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214EF1-D05C-45F3-A934-A5D826BE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BCAB05-4BB4-41BB-BD7F-802278E1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B82375-8550-45DC-82EF-ED55D38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16E07F-63B4-4F6F-9630-CCCE8BAA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42DD38-308D-4DFA-8854-F5FD1449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C4916C-D968-4F98-80FA-A734DB0E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87FA-0324-4DF8-B4B5-D900FB21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07C41-94A5-4564-8C4B-3EA5AF9D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B2EBA3-4223-40CB-82BC-F5C79045F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7D9D4-3C57-409F-A82A-4F2C3912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FB7F1-9312-4CE0-8CAE-B3F25676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657D4-0BBF-4C4F-9E1A-37A38DED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5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EB064-4DD5-4884-B827-D04B0779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6E29F6-DE20-4B89-8EC6-9E6FA8EB0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CB33D-E572-4592-B256-4153AD0B1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11789-3647-4EF8-BF7C-BFB16C0D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AC741-3936-46ED-959B-1770AE3A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86054-A4AB-42EF-B1AA-3150A41F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C051C-1D42-4DE4-8AC1-9EF5BC06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17DE1-F525-4362-A4FC-3172F87B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D8C66-CBFA-48BF-9BD4-63E88EBBE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7A6B-2F58-4B03-AB96-F5D424C8A80B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8C61-512D-43C3-B677-40B5A718D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E3C6B-E6ED-410A-8E04-BB8AFC10D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8951-E1F9-4754-AD27-CBF0BE892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4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92DB8-3657-42CD-BBF8-5BFD7AD4D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82"/>
            <a:ext cx="9533206" cy="7183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7 «Изумрудный город»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06B59CA-C924-4F7C-9A08-7B61357A3979}"/>
              </a:ext>
            </a:extLst>
          </p:cNvPr>
          <p:cNvSpPr txBox="1">
            <a:spLocks/>
          </p:cNvSpPr>
          <p:nvPr/>
        </p:nvSpPr>
        <p:spPr>
          <a:xfrm>
            <a:off x="6290603" y="3757723"/>
            <a:ext cx="529648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игры: воспитатель, </a:t>
            </a:r>
          </a:p>
          <a:p>
            <a:pPr algn="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Путилина Е.А.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A80EB35-D426-4122-8E1A-40EA21B1A04B}"/>
              </a:ext>
            </a:extLst>
          </p:cNvPr>
          <p:cNvSpPr txBox="1">
            <a:spLocks/>
          </p:cNvSpPr>
          <p:nvPr/>
        </p:nvSpPr>
        <p:spPr>
          <a:xfrm>
            <a:off x="3181643" y="5783482"/>
            <a:ext cx="5296486" cy="78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Верхняя Пышма,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606C690-9034-4F15-96BB-E19CCA33195A}"/>
              </a:ext>
            </a:extLst>
          </p:cNvPr>
          <p:cNvSpPr/>
          <p:nvPr/>
        </p:nvSpPr>
        <p:spPr>
          <a:xfrm>
            <a:off x="1524000" y="1674267"/>
            <a:ext cx="9941167" cy="1754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НАГЛЯДНО-ДИДАКТИЧЕСКАЯ ИГРА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гендерного воспитания детей младшего дошкольного возраста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«Я-ДЕВОЧКА, Я-МАЛЬЧИК»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второй младшей группы)</a:t>
            </a: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CABF3E-E495-49DD-9C7A-6ECDE49BE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609" y="2732032"/>
            <a:ext cx="4703298" cy="39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ИГРЫ: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4E0C46-53C8-4B07-8B69-5C16C851EA09}"/>
              </a:ext>
            </a:extLst>
          </p:cNvPr>
          <p:cNvSpPr/>
          <p:nvPr/>
        </p:nvSpPr>
        <p:spPr>
          <a:xfrm>
            <a:off x="753498" y="1537530"/>
            <a:ext cx="11010900" cy="713301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одежды для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осенней прогулки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8">
            <a:extLst>
              <a:ext uri="{FF2B5EF4-FFF2-40B4-BE49-F238E27FC236}">
                <a16:creationId xmlns:a16="http://schemas.microsoft.com/office/drawing/2014/main" id="{5C9E0735-6773-4094-86FA-1AFE250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037" y="2250831"/>
            <a:ext cx="4414649" cy="43722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ОСЕННЕЙ ПРОГУЛКИ девочки состоит из пальто с цветочным принтом и беретика. На ногах ярко оранжевые сапожки с меховой оборкой. Весь комплект очень хорошо сочетается в цветовой гамме, прост и изящен.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мальчика состоит из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синего цвета и стеганной курточки, образ дополняют шапочка с помпоном. На ногах сапоги. Стильный образ отлично подходит для прогулки в теплые осенние деньки.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0DE710-C445-4468-AE5B-D06F513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5087" r="8532" b="14738"/>
          <a:stretch/>
        </p:blipFill>
        <p:spPr>
          <a:xfrm rot="5400000">
            <a:off x="-135717" y="3313444"/>
            <a:ext cx="4063551" cy="25664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025E0C-5D57-4A0D-B9F0-F54CC49D1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12874" r="11759" b="21264"/>
          <a:stretch/>
        </p:blipFill>
        <p:spPr>
          <a:xfrm rot="16200000">
            <a:off x="8469008" y="3340887"/>
            <a:ext cx="4058216" cy="25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ИГРЫ: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4E0C46-53C8-4B07-8B69-5C16C851EA09}"/>
              </a:ext>
            </a:extLst>
          </p:cNvPr>
          <p:cNvSpPr/>
          <p:nvPr/>
        </p:nvSpPr>
        <p:spPr>
          <a:xfrm>
            <a:off x="753498" y="1537530"/>
            <a:ext cx="11010900" cy="713301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одежды для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летней прогулки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8">
            <a:extLst>
              <a:ext uri="{FF2B5EF4-FFF2-40B4-BE49-F238E27FC236}">
                <a16:creationId xmlns:a16="http://schemas.microsoft.com/office/drawing/2014/main" id="{5C9E0735-6773-4094-86FA-1AFE250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87" y="2291521"/>
            <a:ext cx="4670474" cy="43722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ЛЕТНЕЙ  ПРОГУЛКИ девочки состоит из платья с цветочным принтом с золотой каймой и  пояском. На голове у девочки имеется стильная повязка, дополняющая  летний образ. На ногах легкие и очень удобные туфельки. Весь комплект делает девочку очень нежной и изящной 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мальчика состоит из джинсового комбинезона голубого цвета, в дополнение к нему идет однотонная футболка с коротким рукавом.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солнечной погоды мальчика спасает стильная кепка с козырьком.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белые кроссовки, удобные для прогулки на дальние расстояния.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B8DBE5-1088-4D28-9D44-D4E9E5801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5" r="7948" b="3816"/>
          <a:stretch/>
        </p:blipFill>
        <p:spPr>
          <a:xfrm rot="5400000">
            <a:off x="8497146" y="3301377"/>
            <a:ext cx="4171071" cy="24271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BA4BAA-DC34-451D-8D44-399BEB92B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1368" r="6633" b="4877"/>
          <a:stretch/>
        </p:blipFill>
        <p:spPr>
          <a:xfrm rot="5400000">
            <a:off x="-432991" y="3030734"/>
            <a:ext cx="4178415" cy="29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8819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ИГРЫ: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4E0C46-53C8-4B07-8B69-5C16C851EA09}"/>
              </a:ext>
            </a:extLst>
          </p:cNvPr>
          <p:cNvSpPr/>
          <p:nvPr/>
        </p:nvSpPr>
        <p:spPr>
          <a:xfrm>
            <a:off x="753498" y="1368840"/>
            <a:ext cx="11010900" cy="713301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одежды для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спортом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F2A9A5-485C-469C-AAD4-6EDED40C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4772" b="6652"/>
          <a:stretch/>
        </p:blipFill>
        <p:spPr>
          <a:xfrm rot="16200000">
            <a:off x="-218741" y="3075781"/>
            <a:ext cx="4221110" cy="29284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5C4D0E-4616-4AF8-8BD2-69BA64EB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7500" r="4533" b="4779"/>
          <a:stretch/>
        </p:blipFill>
        <p:spPr>
          <a:xfrm rot="5400000">
            <a:off x="8173877" y="3009986"/>
            <a:ext cx="4171068" cy="3009975"/>
          </a:xfrm>
          <a:prstGeom prst="rect">
            <a:avLst/>
          </a:prstGeom>
        </p:spPr>
      </p:pic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5D123B2A-5C48-4E62-93A3-85BA657A7C00}"/>
              </a:ext>
            </a:extLst>
          </p:cNvPr>
          <p:cNvSpPr/>
          <p:nvPr/>
        </p:nvSpPr>
        <p:spPr>
          <a:xfrm>
            <a:off x="3803153" y="2264731"/>
            <a:ext cx="4292751" cy="2465187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ЗАНЯТИЯ СПОРТОМ девочки состоит из однотонных брючек ярко красного цвета. А также из легкой курточки,  удобной для движения, длина которой до середины бедра. Очень красиво с комплектом сочетается теплый красный беретик и шарф.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черные сапожки, и как вариант – классные розовые коньки для катания на льду.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комплект идеален для занятия фигурным катанием, моден и прост!</a:t>
            </a:r>
            <a:endParaRPr lang="ru-RU" dirty="0"/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id="{013E11E2-CE2C-417B-90FB-A95D12C46CCA}"/>
              </a:ext>
            </a:extLst>
          </p:cNvPr>
          <p:cNvSpPr/>
          <p:nvPr/>
        </p:nvSpPr>
        <p:spPr>
          <a:xfrm>
            <a:off x="3803152" y="4912508"/>
            <a:ext cx="4292752" cy="168800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мальчика состоит шорт  и футболки, образ дополняют кепочка с козырьком. На ногах белые носочки с кроссовками.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отлично сочетается по цветовой гамме: приятный небесный и сочно-зеленый цвета.</a:t>
            </a:r>
          </a:p>
        </p:txBody>
      </p:sp>
    </p:spTree>
    <p:extLst>
      <p:ext uri="{BB962C8B-B14F-4D97-AF65-F5344CB8AC3E}">
        <p14:creationId xmlns:p14="http://schemas.microsoft.com/office/powerpoint/2010/main" val="17698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ИГРЫ: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4E0C46-53C8-4B07-8B69-5C16C851EA09}"/>
              </a:ext>
            </a:extLst>
          </p:cNvPr>
          <p:cNvSpPr/>
          <p:nvPr/>
        </p:nvSpPr>
        <p:spPr>
          <a:xfrm>
            <a:off x="753498" y="1537530"/>
            <a:ext cx="11010900" cy="713301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одежды для работы в офисе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8">
            <a:extLst>
              <a:ext uri="{FF2B5EF4-FFF2-40B4-BE49-F238E27FC236}">
                <a16:creationId xmlns:a16="http://schemas.microsoft.com/office/drawing/2014/main" id="{5C9E0735-6773-4094-86FA-1AFE250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255" y="2600326"/>
            <a:ext cx="5148775" cy="340714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РАБОТЫ В ОФИСЕ мальчика состоит из строгого костюма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темно-синего цвета, белой рубашки с длинным рукавом и красного галстука.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черные стильные туфли.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идеально сидит на мальчике и подчеркивает его деловой стиль!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BA4962-54BE-41E0-BBA8-5709C15EF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8029" r="5577" b="5486"/>
          <a:stretch/>
        </p:blipFill>
        <p:spPr>
          <a:xfrm rot="5400000">
            <a:off x="8372420" y="3057372"/>
            <a:ext cx="4168507" cy="29177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45140-0A73-4E9D-8EE7-CCA6B0916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337" r="3146" b="9211"/>
          <a:stretch/>
        </p:blipFill>
        <p:spPr>
          <a:xfrm rot="16200000">
            <a:off x="38926" y="3080316"/>
            <a:ext cx="4122614" cy="29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9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ИГРЫ: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4E0C46-53C8-4B07-8B69-5C16C851EA09}"/>
              </a:ext>
            </a:extLst>
          </p:cNvPr>
          <p:cNvSpPr/>
          <p:nvPr/>
        </p:nvSpPr>
        <p:spPr>
          <a:xfrm>
            <a:off x="753498" y="1537530"/>
            <a:ext cx="11010900" cy="713301"/>
          </a:xfrm>
          <a:prstGeom prst="roundRect">
            <a:avLst/>
          </a:prstGeom>
          <a:solidFill>
            <a:srgbClr val="FCB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одежды для вечернего ужина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8">
            <a:extLst>
              <a:ext uri="{FF2B5EF4-FFF2-40B4-BE49-F238E27FC236}">
                <a16:creationId xmlns:a16="http://schemas.microsoft.com/office/drawing/2014/main" id="{5C9E0735-6773-4094-86FA-1AFE250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271" y="2421024"/>
            <a:ext cx="4437457" cy="43722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ВЕЧЕРНЕГО УЖИНА в ресторане девочки состоит из однотонного платья, который очень хорошо сочетается с ажурными вставками , подчеркивающие рукава и низ подола платья. 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идет по фигуре и контрастное сочетание розового и черного идеально подчеркивает женскую фигуру и ее изящность.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дополняет ажурная повязка на голове и подвеска с крупным камнем.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Ювелирное украшение является стильным дополнением к вечернему платью.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BED495-C6C2-4CE1-9820-2CBB473DC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11368" r="3194" b="4940"/>
          <a:stretch/>
        </p:blipFill>
        <p:spPr>
          <a:xfrm rot="5400000">
            <a:off x="-283954" y="3032848"/>
            <a:ext cx="4246977" cy="30452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2F4410-0704-4BDE-8B99-96A2BF9BB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15329" r="4802" b="10472"/>
          <a:stretch/>
        </p:blipFill>
        <p:spPr>
          <a:xfrm rot="5400000">
            <a:off x="8294805" y="3284288"/>
            <a:ext cx="4332856" cy="2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8EFC1-1765-4C52-B4EF-5388A97F6D84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F6886D87-F628-4AA0-B68E-B8142E5A051B}"/>
              </a:ext>
            </a:extLst>
          </p:cNvPr>
          <p:cNvSpPr/>
          <p:nvPr/>
        </p:nvSpPr>
        <p:spPr>
          <a:xfrm>
            <a:off x="494714" y="1592409"/>
            <a:ext cx="11202572" cy="5008099"/>
          </a:xfrm>
          <a:prstGeom prst="round2Diag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Игра интересна и любима нашими воспитанниками. Проста и понятна в использовании. Способствует гендерной идентичности личности ребёнка, так как у детей закрепляются гендерные различия, в них формируются взгляды будущих женщин и мужчин на мир и на должное поведение друг друга.</a:t>
            </a:r>
          </a:p>
          <a:p>
            <a:pPr algn="just"/>
            <a:r>
              <a:rPr lang="ru-RU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Игровые интересы мальчиков и девочек обусловлены как половой принадлежностью, так и современной социокультурной средой. Девочки и мальчики стремятся к игровому взаимодействию друг с другом, но они владеют способами полоролевого поведения, умением совместно строить и развивать сюжетную линию игры.</a:t>
            </a:r>
          </a:p>
          <a:p>
            <a:pPr algn="just"/>
            <a:r>
              <a:rPr lang="ru-RU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Как считает А. А. Чекалина, 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 ребенка, не играющего в соответствующие полу игрушки, формирование адекватных полоролевых стереотипов поведения неизбежно столкнется с трудностями в общении со сверстниками, как своего, так и противоположного пола»</a:t>
            </a:r>
            <a:r>
              <a:rPr lang="ru-RU" sz="20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поэтому все это послужило созданию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НАГЛЯДНО-ДИДАКТИЧЕСКОЙ ИГРЫ для гендерного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детей младшего дошкольного возраста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«Я-МАЛЬЧИК, Я- ДЕВОЧКА».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35F49-49D0-48D5-8469-01C3A283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75583"/>
            <a:ext cx="10823917" cy="5081196"/>
          </a:xfrm>
        </p:spPr>
        <p:txBody>
          <a:bodyPr>
            <a:normAutofit/>
          </a:bodyPr>
          <a:lstStyle/>
          <a:p>
            <a:pPr indent="228600"/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Адлер А. Воспитание детей; взаимодействие полов. -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-на-Дону, 1998. – 124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Н.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 4-5 лет в семье и детском саду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Пособие для дошкольных образовательных учреждений. - М.: Линка – Пресс, 2009. – 132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Еремеева В. Д.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и девочки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по-разному, любить по-разному</a:t>
            </a:r>
            <a:r>
              <a:rPr lang="ru-RU" sz="2000" b="0" i="0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Издательство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«Учебная литература», 2008. - 160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Ефремова В. Д.,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Хризман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П. Мальчики и девочки – два разных мира. Нейропсихологии – учителям, воспитателям, школьным психологам. - М.: ЛИНКА – ПРЕСС, 1998. – 138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Пятница Т. В. Социализация дошкольников через игру: Пособие для педагогов дошкольного учреждения</a:t>
            </a:r>
            <a:r>
              <a:rPr lang="ru-RU" sz="2000" b="0" i="0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Мозырь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ООО ИД </a:t>
            </a:r>
            <a:r>
              <a:rPr lang="ru-RU" sz="2000" b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ветер»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2004. – 67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Солодянкина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 В. Социальное развитие ребенка дошкольного возраста: Методическое пособие. 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«АРКТИ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2006. - 88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Шелухина И. П. 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и девочки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Дифференцированный подход к воспитанию детей дошкольного возраста.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«ТЦ Сфера», 2008. - 96 с.</a:t>
            </a:r>
            <a:b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Щетинина А. М.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Полоролевое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 детей 3-7 лет: Методическое пособие</a:t>
            </a:r>
            <a:r>
              <a:rPr lang="ru-RU" sz="2000" b="0" i="0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Издательство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«ТЦ Сфера», 2010. - 128 с.</a:t>
            </a:r>
            <a:b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9. Интернет-ресурсы.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0C87E05-DB11-49B1-8F5F-BA38AE113175}"/>
              </a:ext>
            </a:extLst>
          </p:cNvPr>
          <p:cNvSpPr/>
          <p:nvPr/>
        </p:nvSpPr>
        <p:spPr>
          <a:xfrm>
            <a:off x="796583" y="201221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в детском саду рисунок - 89 фото">
            <a:extLst>
              <a:ext uri="{FF2B5EF4-FFF2-40B4-BE49-F238E27FC236}">
                <a16:creationId xmlns:a16="http://schemas.microsoft.com/office/drawing/2014/main" id="{EA374A38-AADC-4C11-BCED-46D7EA26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" y="1937385"/>
            <a:ext cx="7143750" cy="48291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A333E-3736-4008-A7BF-D9B8791E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5" y="365125"/>
            <a:ext cx="11593830" cy="4603115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считать один пол совершеннее другого, так и нельзя их уравнивать».</a:t>
            </a:r>
            <a:br>
              <a:rPr lang="ru-RU" sz="4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Ж. Руссо</a:t>
            </a:r>
            <a:br>
              <a:rPr lang="ru-RU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D7DEA5-FEC0-47F0-9743-9B85CC0A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266" y="1828800"/>
            <a:ext cx="5565574" cy="4811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представлений о настоящих мужчинах и женщинах, а это необходимо для нормальной и эффективной социализации личности. </a:t>
            </a:r>
          </a:p>
          <a:p>
            <a:pPr marL="0" indent="0" algn="just">
              <a:buNone/>
            </a:pP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Под влиянием воспитателей и родителей дошкольник должен усвоить половую роль, или гендерную модель поведения, которой придерживается человек, чтобы его определяли как женщину или мужчину.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65E3D638-3B35-4005-A59D-72978A197460}"/>
              </a:ext>
            </a:extLst>
          </p:cNvPr>
          <p:cNvSpPr/>
          <p:nvPr/>
        </p:nvSpPr>
        <p:spPr>
          <a:xfrm>
            <a:off x="1051560" y="472440"/>
            <a:ext cx="9860280" cy="990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ГЕНДЕРНОЕ ВОСПИТАНИЕ – ЭТО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AC79F2-0DC3-404F-A1BF-ED7D2C58A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285" y="1482290"/>
            <a:ext cx="4867477" cy="53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61DA61-FD75-4EF0-B0ED-C1BF20E3C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	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изменения, происходящие в современном обществе, привели к разрушению традиционных стереотипов мужского и женского поведения. На фоне этих изменений меняются и внутренние психологические позиции детей: девочки становятся агрессивными и грубыми, а мальчики перенимают женский тип поведения. Отсутствие дифференцированного подхода к мальчикам и девочкам сказывается на поведении и поступках детей.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Наблюдая за детьми своей группы, я заметила, что многие девочки лишены скромности, нежности, терпения, не умеют мирно разрешить конфликтные ситуации. Мальчики же, наоборот, не умеют постоять за себя, слабы физически, лишены выносливости, у них отсутствует культура поведения по отношению к девочкам.</a:t>
            </a:r>
          </a:p>
          <a:p>
            <a:endParaRPr lang="ru-RU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39ACD09A-21D9-4CD8-B9F1-C30BB63B1180}"/>
              </a:ext>
            </a:extLst>
          </p:cNvPr>
          <p:cNvSpPr/>
          <p:nvPr/>
        </p:nvSpPr>
        <p:spPr>
          <a:xfrm>
            <a:off x="1051560" y="472440"/>
            <a:ext cx="9860280" cy="990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 ПОЧЕМУ ИМЕННО ГЕНДЕРНОЕ ВОСПИТАНИЕ ДЕТЕЙ?</a:t>
            </a:r>
          </a:p>
        </p:txBody>
      </p:sp>
    </p:spTree>
    <p:extLst>
      <p:ext uri="{BB962C8B-B14F-4D97-AF65-F5344CB8AC3E}">
        <p14:creationId xmlns:p14="http://schemas.microsoft.com/office/powerpoint/2010/main" val="206337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D0A26E-7A6F-423E-8865-4A354B63C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" y="1820862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2D47B4A1-38AE-4A64-8712-1E6334435E34}"/>
              </a:ext>
            </a:extLst>
          </p:cNvPr>
          <p:cNvSpPr/>
          <p:nvPr/>
        </p:nvSpPr>
        <p:spPr>
          <a:xfrm>
            <a:off x="1051560" y="472440"/>
            <a:ext cx="9860280" cy="990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07FFE7-9DA9-46F2-B561-8334E7B428CA}"/>
              </a:ext>
            </a:extLst>
          </p:cNvPr>
          <p:cNvSpPr/>
          <p:nvPr/>
        </p:nvSpPr>
        <p:spPr>
          <a:xfrm>
            <a:off x="6736080" y="1754663"/>
            <a:ext cx="4856904" cy="4483735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«Росточек»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детский сад № 7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детей: 25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Девочек: 12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Мальчиков: 13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3-4 года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9529F0-17D6-45F7-8108-16C43EBCD7B2}"/>
              </a:ext>
            </a:extLst>
          </p:cNvPr>
          <p:cNvSpPr/>
          <p:nvPr/>
        </p:nvSpPr>
        <p:spPr>
          <a:xfrm>
            <a:off x="670560" y="365759"/>
            <a:ext cx="10683240" cy="14598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воспитателей по полоролевой социализации дошкольников младшего дошкольного возраста будет эффективной при соблюдении следующих условий: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78301-3AA5-4750-9C71-9A120334CE15}"/>
              </a:ext>
            </a:extLst>
          </p:cNvPr>
          <p:cNvSpPr txBox="1"/>
          <p:nvPr/>
        </p:nvSpPr>
        <p:spPr>
          <a:xfrm>
            <a:off x="670560" y="2149771"/>
            <a:ext cx="10683240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 мальчиков и девочек на осуществление игровых действий в соответствии со своим полом;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регулирующая роль педагога в организации игровой деятельности детей;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системность, последовательность и целенаправленное использование возможностей игры и художественной литературы в формировании у детей представлений об общем и различном у мужчин и женщин, прежде всего, в прическе, одежде, манере поведения, тоне речи, роде занятий.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2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B63D800-7A37-41F0-B45A-DBB1B7359FAA}"/>
              </a:ext>
            </a:extLst>
          </p:cNvPr>
          <p:cNvSpPr/>
          <p:nvPr/>
        </p:nvSpPr>
        <p:spPr>
          <a:xfrm>
            <a:off x="754380" y="257493"/>
            <a:ext cx="10683240" cy="855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загнутый угол 4">
            <a:extLst>
              <a:ext uri="{FF2B5EF4-FFF2-40B4-BE49-F238E27FC236}">
                <a16:creationId xmlns:a16="http://schemas.microsoft.com/office/drawing/2014/main" id="{3527297E-B2F4-4002-8737-8BCFE0510079}"/>
              </a:ext>
            </a:extLst>
          </p:cNvPr>
          <p:cNvSpPr/>
          <p:nvPr/>
        </p:nvSpPr>
        <p:spPr>
          <a:xfrm>
            <a:off x="754380" y="1825624"/>
            <a:ext cx="3238500" cy="3843655"/>
          </a:xfrm>
          <a:prstGeom prst="foldedCorner">
            <a:avLst/>
          </a:prstGeom>
          <a:solidFill>
            <a:srgbClr val="FCB2E5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гендерной позиции по отношению к окружающему миру и людям через игровую деятельность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F4B8A7DA-404C-47A1-B6F8-3F7C4426C059}"/>
              </a:ext>
            </a:extLst>
          </p:cNvPr>
          <p:cNvSpPr/>
          <p:nvPr/>
        </p:nvSpPr>
        <p:spPr>
          <a:xfrm>
            <a:off x="4512945" y="1825624"/>
            <a:ext cx="3238500" cy="3843655"/>
          </a:xfrm>
          <a:prstGeom prst="foldedCorner">
            <a:avLst/>
          </a:prstGeom>
          <a:solidFill>
            <a:srgbClr val="FCB2E5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собственного 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– мальчика (девочки), </a:t>
            </a:r>
          </a:p>
          <a:p>
            <a:pPr algn="ctr"/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ребенка как личности в социуме и семье, и пробуждение чувства мужественности (женственности) 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43911258-0CC6-47F6-AD55-ABED855561AF}"/>
              </a:ext>
            </a:extLst>
          </p:cNvPr>
          <p:cNvSpPr/>
          <p:nvPr/>
        </p:nvSpPr>
        <p:spPr>
          <a:xfrm>
            <a:off x="8271510" y="1825624"/>
            <a:ext cx="3238500" cy="3843655"/>
          </a:xfrm>
          <a:prstGeom prst="foldedCorner">
            <a:avLst/>
          </a:prstGeom>
          <a:solidFill>
            <a:srgbClr val="FCB2E5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проявление благодарности, заботливости и внимания по отношению к родителям, повышение значимости семьи в своей жизни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5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НАГЛЯДНО-ДИДАКТИЧЕСКАЯ ИГРА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гендерного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 детей младшего дошкольного возраста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«Я-МАЛЬЧИК, Я- ДЕВОЧКА»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0226E6B-6153-4854-B5B5-6ACDC7782523}"/>
              </a:ext>
            </a:extLst>
          </p:cNvPr>
          <p:cNvSpPr/>
          <p:nvPr/>
        </p:nvSpPr>
        <p:spPr>
          <a:xfrm>
            <a:off x="753498" y="1537530"/>
            <a:ext cx="11010900" cy="713301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Герои игры (куклы)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8326A-A043-4A23-9B5F-400F189D7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8820" r="13168" b="8718"/>
          <a:stretch/>
        </p:blipFill>
        <p:spPr>
          <a:xfrm>
            <a:off x="427601" y="2518117"/>
            <a:ext cx="2543207" cy="35872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BFFE0-1AD2-46B7-84B4-04F94BB69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5611" r="9244" b="15355"/>
          <a:stretch/>
        </p:blipFill>
        <p:spPr>
          <a:xfrm rot="16200000">
            <a:off x="8927234" y="3024472"/>
            <a:ext cx="3587261" cy="2574552"/>
          </a:xfrm>
          <a:prstGeom prst="rect">
            <a:avLst/>
          </a:prstGeom>
        </p:spPr>
      </p:pic>
      <p:sp>
        <p:nvSpPr>
          <p:cNvPr id="8" name="Заголовок 18">
            <a:extLst>
              <a:ext uri="{FF2B5EF4-FFF2-40B4-BE49-F238E27FC236}">
                <a16:creationId xmlns:a16="http://schemas.microsoft.com/office/drawing/2014/main" id="{5476C3F7-DC49-42E7-8A1B-50C1E1D3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784" y="2145324"/>
            <a:ext cx="6291804" cy="46099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своих воспитанников в качестве наглядно-дидактического пособия была создана игра, в которую могут играть и девочки, и мальчики.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была создана по подобию бумажной игры, в которую мы играли в детстве. Отличие данной игры в том, что имеются кукла «Мальчик» и кукла «Девочка».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созданы из фетра, имеют жесткую основу и их размер равен формату А4, что удобно для игры детям младшего дошкольного возраста.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имеют гендерные отличия фигуры и нижнего белья.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кукол имеются наряды для сезонных прогулок: летней, осенней и  зимней, а также наряд для работы в офисе и вечернего ужина.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8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03B1C1-A78E-4379-A32E-B1A65D788AF7}"/>
              </a:ext>
            </a:extLst>
          </p:cNvPr>
          <p:cNvSpPr/>
          <p:nvPr/>
        </p:nvSpPr>
        <p:spPr>
          <a:xfrm>
            <a:off x="754380" y="257492"/>
            <a:ext cx="11010900" cy="1098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ИГРЫ: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4E0C46-53C8-4B07-8B69-5C16C851EA09}"/>
              </a:ext>
            </a:extLst>
          </p:cNvPr>
          <p:cNvSpPr/>
          <p:nvPr/>
        </p:nvSpPr>
        <p:spPr>
          <a:xfrm>
            <a:off x="753498" y="1537530"/>
            <a:ext cx="11010900" cy="713301"/>
          </a:xfrm>
          <a:prstGeom prst="roundRect">
            <a:avLst/>
          </a:prstGeom>
          <a:solidFill>
            <a:srgbClr val="FCB2E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одежды для зимней прогулки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E4457-2717-44F1-BE28-8EC5B160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r="23561" b="6666"/>
          <a:stretch/>
        </p:blipFill>
        <p:spPr>
          <a:xfrm>
            <a:off x="275197" y="2432000"/>
            <a:ext cx="2453935" cy="4181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10FC9D-0D84-4AF4-8106-0B8BBFAB8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6170" r="1072" b="21276"/>
          <a:stretch/>
        </p:blipFill>
        <p:spPr>
          <a:xfrm rot="16200000">
            <a:off x="8372104" y="3394509"/>
            <a:ext cx="4257093" cy="2527495"/>
          </a:xfrm>
          <a:prstGeom prst="rect">
            <a:avLst/>
          </a:prstGeom>
        </p:spPr>
      </p:pic>
      <p:sp>
        <p:nvSpPr>
          <p:cNvPr id="12" name="Заголовок 18">
            <a:extLst>
              <a:ext uri="{FF2B5EF4-FFF2-40B4-BE49-F238E27FC236}">
                <a16:creationId xmlns:a16="http://schemas.microsoft.com/office/drawing/2014/main" id="{5C9E0735-6773-4094-86FA-1AFE250A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629" y="3327756"/>
            <a:ext cx="4414649" cy="199271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и теплые комплекты одежды для зимних забав: катания на горке и санках, лепки снеговика, игры в снежки и прогулки по красивому зимнему парку.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BBFD2E1C-BE61-4548-9EE7-AA6122787CAC}"/>
              </a:ext>
            </a:extLst>
          </p:cNvPr>
          <p:cNvSpPr/>
          <p:nvPr/>
        </p:nvSpPr>
        <p:spPr>
          <a:xfrm>
            <a:off x="2193746" y="5179720"/>
            <a:ext cx="3921011" cy="1607083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ЗИМНЕЙ ПРОГУЛКИ девочки состоит из комбинезона с меховой отделкой, вязанная шапочка и шарфик, на ногах и руках сапожки и варежки ярко желтые, под цвет шапочки.</a:t>
            </a:r>
            <a:endParaRPr lang="ru-RU" sz="1400" dirty="0"/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AC542EB5-AA65-4C4A-8F1F-F9593F216455}"/>
              </a:ext>
            </a:extLst>
          </p:cNvPr>
          <p:cNvSpPr/>
          <p:nvPr/>
        </p:nvSpPr>
        <p:spPr>
          <a:xfrm>
            <a:off x="5887411" y="2348335"/>
            <a:ext cx="3572552" cy="145752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одежды для мальчика состоит из теплых вязанных штанов и стеганной курточки, образ дополняют вязанные шапочка и шарфик. На ногах валенки.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3694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1500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Тема Office</vt:lpstr>
      <vt:lpstr>Муниципальное автономное дошкольное образовательное учреждение  «Центр развития ребенка – детский сад № 7 «Изумрудный город»</vt:lpstr>
      <vt:lpstr>«Нельзя считать один пол совершеннее другого, так и нельзя их уравнивать».  Ж. Руссо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Для своих воспитанников в качестве наглядно-дидактического пособия была создана игра, в которую могут играть и девочки, и мальчики. Игра была создана по подобию бумажной игры, в которую мы играли в детстве. Отличие данной игры в том, что имеются кукла «Мальчик» и кукла «Девочка». Куклы созданы из фетра, имеют жесткую основу и их размер равен формату А4, что удобно для игры детям младшего дошкольного возраста. Куклы имеют гендерные отличия фигуры и нижнего белья. Для кукол имеются наряды для сезонных прогулок: летней, осенней и  зимней, а также наряд для работы в офисе и вечернего ужина. </vt:lpstr>
      <vt:lpstr>Удобные и теплые комплекты одежды для зимних забав: катания на горке и санках, лепки снеговика, игры в снежки и прогулки по красивому зимнему парку.</vt:lpstr>
      <vt:lpstr>Комплект одежды для ОСЕННЕЙ ПРОГУЛКИ девочки состоит из пальто с цветочным принтом и беретика. На ногах ярко оранжевые сапожки с меховой оборкой. Весь комплект очень хорошо сочетается в цветовой гамме, прост и изящен. Комплект одежды для мальчика состоит из джинс синего цвета и стеганной курточки, образ дополняют шапочка с помпоном. На ногах сапоги. Стильный образ отлично подходит для прогулки в теплые осенние деньки.</vt:lpstr>
      <vt:lpstr>Комплект одежды для ЛЕТНЕЙ  ПРОГУЛКИ девочки состоит из платья с цветочным принтом с золотой каймой и  пояском. На голове у девочки имеется стильная повязка, дополняющая  летний образ. На ногах легкие и очень удобные туфельки. Весь комплект делает девочку очень нежной и изящной . Комплект одежды для мальчика состоит из джинсового комбинезона голубого цвета, в дополнение к нему идет однотонная футболка с коротким рукавом.  От солнечной погоды мальчика спасает стильная кепка с козырьком.  На ногах белые кроссовки, удобные для прогулки на дальние расстояния.</vt:lpstr>
      <vt:lpstr>Презентация PowerPoint</vt:lpstr>
      <vt:lpstr>Комплект одежды для РАБОТЫ В ОФИСЕ мальчика состоит из строгого костюма  темно-синего цвета, белой рубашки с длинным рукавом и красного галстука.  На ногах черные стильные туфли.  Костюм идеально сидит на мальчике и подчеркивает его деловой стиль!</vt:lpstr>
      <vt:lpstr>Комплект одежды для ВЕЧЕРНЕГО УЖИНА в ресторане девочки состоит из однотонного платья, который очень хорошо сочетается с ажурными вставками , подчеркивающие рукава и низ подола платья.   Оно идет по фигуре и контрастное сочетание розового и черного идеально подчеркивает женскую фигуру и ее изящность.  Образ дополняет ажурная повязка на голове и подвеска с крупным камнем.  Ювелирное украшение является стильным дополнением к вечернему платью.</vt:lpstr>
      <vt:lpstr>Презентация PowerPoint</vt:lpstr>
      <vt:lpstr>1. Адлер А. Воспитание детей; взаимодействие полов. - Ростов-на-Дону, 1998. – 124 с.    2. Доронова Т. Н. Девочки и мальчики 4-5 лет в семье и детском саду: Пособие для дошкольных образовательных учреждений. - М.: Линка – Пресс, 2009. – 132 с.    3. Еремеева В. Д. Мальчики и девочки: Учить по-разному, любить по-разному.- Издательство: «Учебная литература», 2008. - 160 с.   4. Ефремова В. Д., Хризман Т. П. Мальчики и девочки – два разных мира. Нейропсихологии – учителям, воспитателям, школьным психологам. - М.: ЛИНКА – ПРЕСС, 1998. – 138 с.   5. Пятница Т. В. Социализация дошкольников через игру: Пособие для педагогов дошкольного учреждения.- Мозырь: ООО ИД «Белый ветер», 2004. – 67 с.   6. Солодянкина О. В. Социальное развитие ребенка дошкольного возраста: Методическое пособие. Издательство: «АРКТИ», 2006. - 88 с.   7. Шелухина И. П. Мальчики и девочки: Дифференцированный подход к воспитанию детей дошкольного возраста.- Издательство: «ТЦ Сфера», 2008. - 96 с.   8. Щетинина А. М. Полоролевое развитие детей 3-7 лет: Методическое пособие.- Издательство: «ТЦ Сфера», 2010. - 128 с.   9. Интернет-ресурсы.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«Центр развития ребенка – детский сад № 7 «Изумрудный город»</dc:title>
  <dc:creator>LENOVO</dc:creator>
  <cp:lastModifiedBy>LENOVO</cp:lastModifiedBy>
  <cp:revision>25</cp:revision>
  <dcterms:created xsi:type="dcterms:W3CDTF">2022-11-12T13:57:52Z</dcterms:created>
  <dcterms:modified xsi:type="dcterms:W3CDTF">2022-11-19T16:46:10Z</dcterms:modified>
</cp:coreProperties>
</file>