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8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089"/>
    <a:srgbClr val="95EAF5"/>
    <a:srgbClr val="C0EACF"/>
    <a:srgbClr val="4FC579"/>
    <a:srgbClr val="FF5D5D"/>
    <a:srgbClr val="11B760"/>
    <a:srgbClr val="005392"/>
    <a:srgbClr val="7DD9EF"/>
    <a:srgbClr val="63A9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99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09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6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6034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74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14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32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73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95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8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13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11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9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22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61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70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D402A4A-A167-4357-BB9D-6325149A202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D539033-A798-4497-AECB-6AD167D5E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650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3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511220"/>
              </p:ext>
            </p:extLst>
          </p:nvPr>
        </p:nvGraphicFramePr>
        <p:xfrm>
          <a:off x="895737" y="1250302"/>
          <a:ext cx="10661783" cy="4254758"/>
        </p:xfrm>
        <a:graphic>
          <a:graphicData uri="http://schemas.openxmlformats.org/drawingml/2006/table">
            <a:tbl>
              <a:tblPr/>
              <a:tblGrid>
                <a:gridCol w="15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1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3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36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17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36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3671">
                  <a:extLst>
                    <a:ext uri="{9D8B030D-6E8A-4147-A177-3AD203B41FA5}">
                      <a16:colId xmlns:a16="http://schemas.microsoft.com/office/drawing/2014/main" xmlns="" val="3240754676"/>
                    </a:ext>
                  </a:extLst>
                </a:gridCol>
              </a:tblGrid>
              <a:tr h="1239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B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B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B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4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B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B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B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B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81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75775" y="6064930"/>
            <a:ext cx="649287" cy="576262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275771" y="203200"/>
            <a:ext cx="119162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</a:rPr>
              <a:t>Классический фольклорный эльф невысокого роста, с большими ушами, широкой улыбкой и проказливыми поступками, они появляются из ниоткуда, болтают ни о чем и быстро исчезают, мелодично напевая. Они дружелюбны и пугливы. Возможно ли появление эльфов в современной реальности?</a:t>
            </a:r>
          </a:p>
        </p:txBody>
      </p:sp>
      <p:pic>
        <p:nvPicPr>
          <p:cNvPr id="5122" name="Picture 2" descr="E:\e3NNW7u5c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49" y="1047750"/>
            <a:ext cx="9133453" cy="4781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60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063289" y="5716588"/>
            <a:ext cx="649287" cy="576262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571500" y="546438"/>
            <a:ext cx="57277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</a:rPr>
              <a:t>Пантера — это не отдельное животное, а название биологического рода, куда входят четыре вида: львы, тигры, леопарды и ягуары. Часто термин «пантера» употребляют по отношению к большим кошкам чёрного цвета — это вариант окраски леопардов или ягуаров. Проявление какого генетического заболевания наблюдаем в данном примере?</a:t>
            </a:r>
          </a:p>
        </p:txBody>
      </p:sp>
      <p:pic>
        <p:nvPicPr>
          <p:cNvPr id="6146" name="Picture 2" descr="E:\NLF26mVhz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301" y="914400"/>
            <a:ext cx="5314947" cy="3543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72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48989" y="5678488"/>
            <a:ext cx="649287" cy="576262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571500" y="457200"/>
            <a:ext cx="1051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</a:rPr>
              <a:t>Автор всем известного произведения « </a:t>
            </a:r>
            <a:r>
              <a:rPr lang="ru-RU" sz="3600" b="1" dirty="0" err="1">
                <a:latin typeface="Arial" panose="020B0604020202020204" pitchFamily="34" charset="0"/>
              </a:rPr>
              <a:t>Мойдодыр</a:t>
            </a:r>
            <a:r>
              <a:rPr lang="ru-RU" sz="3600" b="1" dirty="0">
                <a:latin typeface="Arial" panose="020B0604020202020204" pitchFamily="34" charset="0"/>
              </a:rPr>
              <a:t>», « Муха- Цокотуха» обладал  невысоким худощавым телом, очень длинными тонкими конечностями, и крайне подвижными пальцами рук, которые легко отгибаются назад, в его крови концентрация адреналина повышена постоянно, отсюда и гениальность  автора. О ком идет речь?  Каким генетическим  заболеванием  страдал  этот человек? </a:t>
            </a:r>
          </a:p>
        </p:txBody>
      </p:sp>
    </p:spTree>
    <p:extLst>
      <p:ext uri="{BB962C8B-B14F-4D97-AF65-F5344CB8AC3E}">
        <p14:creationId xmlns:p14="http://schemas.microsoft.com/office/powerpoint/2010/main" xmlns="" val="17651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910687" y="2114034"/>
            <a:ext cx="8757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</a:rPr>
              <a:t>Как определяется пол эмбриона у рептилий?</a:t>
            </a:r>
          </a:p>
        </p:txBody>
      </p:sp>
    </p:spTree>
    <p:extLst>
      <p:ext uri="{BB962C8B-B14F-4D97-AF65-F5344CB8AC3E}">
        <p14:creationId xmlns:p14="http://schemas.microsoft.com/office/powerpoint/2010/main" xmlns="" val="13099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393700" y="203201"/>
            <a:ext cx="11582400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620"/>
              </a:spcAft>
            </a:pPr>
            <a:r>
              <a:rPr lang="ru-RU" sz="3200" b="1" dirty="0" smtClean="0">
                <a:latin typeface="Arial" panose="020B0604020202020204" pitchFamily="34" charset="0"/>
              </a:rPr>
              <a:t>Дайте биологическое определение данному организму?</a:t>
            </a:r>
          </a:p>
          <a:p>
            <a:r>
              <a:rPr lang="ru-RU" sz="3200" b="1" dirty="0">
                <a:latin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</a:rPr>
              <a:t>Дитя </a:t>
            </a:r>
            <a:r>
              <a:rPr lang="ru-RU" sz="3200" b="1" dirty="0">
                <a:latin typeface="Arial" panose="020B0604020202020204" pitchFamily="34" charset="0"/>
              </a:rPr>
              <a:t>Ехидны и Тифона имело три головы: одна была львиная, вторая – козья, росла на спине, а третьей – змеиной – заканчивался хвост существа.</a:t>
            </a:r>
          </a:p>
        </p:txBody>
      </p:sp>
      <p:pic>
        <p:nvPicPr>
          <p:cNvPr id="7170" name="Picture 2" descr="E:\uDyDjg-IA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9" y="2715149"/>
            <a:ext cx="5491161" cy="4142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04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B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72135"/>
            <a:ext cx="1196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</a:rPr>
              <a:t>Наследование этого заболевания показано на данной схеме </a:t>
            </a:r>
          </a:p>
        </p:txBody>
      </p:sp>
      <p:pic>
        <p:nvPicPr>
          <p:cNvPr id="8194" name="Picture 2" descr="E:\zVsg6TZqNq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38" y="2033588"/>
            <a:ext cx="7553325" cy="423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66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77800" y="190500"/>
            <a:ext cx="1181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</a:rPr>
              <a:t>Эта порода кошек была выведена в 1961 году. Спаривание кошек этой породы  между собой вызывает нарушения опорно-двигательного аппарата у потомства.  О кошках какой породы идет речь и в чем же причина данных нарушений? </a:t>
            </a:r>
          </a:p>
        </p:txBody>
      </p:sp>
      <p:pic>
        <p:nvPicPr>
          <p:cNvPr id="9218" name="Picture 2" descr="E:\8C_djEsPkQ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2707480"/>
            <a:ext cx="6362700" cy="3579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12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B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527485" y="2304534"/>
            <a:ext cx="8899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Arial" panose="020B0604020202020204" pitchFamily="34" charset="0"/>
              </a:rPr>
              <a:t>Открыл законы наследственности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7876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B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943100" y="1912035"/>
            <a:ext cx="858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</a:rPr>
              <a:t>Пол, формирующий гаметы неодинаковые по половой хромосоме</a:t>
            </a:r>
          </a:p>
        </p:txBody>
      </p:sp>
    </p:spTree>
    <p:extLst>
      <p:ext uri="{BB962C8B-B14F-4D97-AF65-F5344CB8AC3E}">
        <p14:creationId xmlns:p14="http://schemas.microsoft.com/office/powerpoint/2010/main" xmlns="" val="1842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8064" y="5849938"/>
            <a:ext cx="649287" cy="576262"/>
          </a:xfrm>
          <a:prstGeom prst="actionButtonBeginning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561975" y="564714"/>
            <a:ext cx="11972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</a:rPr>
              <a:t>Коровы породы бельгийская голубая, которых называют также коровами-монстрами, отличаются крайне высокой мышечной массой. </a:t>
            </a:r>
          </a:p>
        </p:txBody>
      </p:sp>
      <p:pic>
        <p:nvPicPr>
          <p:cNvPr id="10242" name="Picture 2" descr="E:\H5sSVQlNk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750" y="1797050"/>
            <a:ext cx="5766250" cy="4184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1841838"/>
            <a:ext cx="546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</a:rPr>
              <a:t>Эта порода появилась благодаря случайной мутации в гене, отвечающем за </a:t>
            </a:r>
            <a:r>
              <a:rPr lang="ru-RU" sz="2400" b="1" dirty="0" err="1" smtClean="0">
                <a:latin typeface="Arial" panose="020B0604020202020204" pitchFamily="34" charset="0"/>
              </a:rPr>
              <a:t>миостатин</a:t>
            </a:r>
            <a:r>
              <a:rPr lang="ru-RU" sz="2400" b="1" dirty="0" smtClean="0">
                <a:latin typeface="Arial" panose="020B0604020202020204" pitchFamily="34" charset="0"/>
              </a:rPr>
              <a:t> — белок, препятствующий избыточному росту мускулов. Мясо бельгийской  голубой самое дорогое. За что ценится мясо этих коров и каким путем  ,по вашему мнению , разводят коров этой породы?</a:t>
            </a:r>
            <a:endParaRPr lang="ru-RU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4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308923"/>
              </p:ext>
            </p:extLst>
          </p:nvPr>
        </p:nvGraphicFramePr>
        <p:xfrm>
          <a:off x="858415" y="1399592"/>
          <a:ext cx="10661784" cy="4236097"/>
        </p:xfrm>
        <a:graphic>
          <a:graphicData uri="http://schemas.openxmlformats.org/drawingml/2006/table">
            <a:tbl>
              <a:tblPr>
                <a:effectLst>
                  <a:outerShdw blurRad="50800" dist="50800" dir="5400000" sx="10000" sy="10000" algn="ctr" rotWithShape="0">
                    <a:srgbClr val="000000">
                      <a:alpha val="78000"/>
                    </a:srgbClr>
                  </a:outerShdw>
                </a:effectLst>
              </a:tblPr>
              <a:tblGrid>
                <a:gridCol w="1523112">
                  <a:extLst>
                    <a:ext uri="{9D8B030D-6E8A-4147-A177-3AD203B41FA5}">
                      <a16:colId xmlns:a16="http://schemas.microsoft.com/office/drawing/2014/main" xmlns="" val="874622560"/>
                    </a:ext>
                  </a:extLst>
                </a:gridCol>
                <a:gridCol w="1523112">
                  <a:extLst>
                    <a:ext uri="{9D8B030D-6E8A-4147-A177-3AD203B41FA5}">
                      <a16:colId xmlns:a16="http://schemas.microsoft.com/office/drawing/2014/main" xmlns="" val="3699648597"/>
                    </a:ext>
                  </a:extLst>
                </a:gridCol>
                <a:gridCol w="1523112">
                  <a:extLst>
                    <a:ext uri="{9D8B030D-6E8A-4147-A177-3AD203B41FA5}">
                      <a16:colId xmlns:a16="http://schemas.microsoft.com/office/drawing/2014/main" xmlns="" val="438459494"/>
                    </a:ext>
                  </a:extLst>
                </a:gridCol>
                <a:gridCol w="1523112">
                  <a:extLst>
                    <a:ext uri="{9D8B030D-6E8A-4147-A177-3AD203B41FA5}">
                      <a16:colId xmlns:a16="http://schemas.microsoft.com/office/drawing/2014/main" xmlns="" val="1655344648"/>
                    </a:ext>
                  </a:extLst>
                </a:gridCol>
                <a:gridCol w="1523112">
                  <a:extLst>
                    <a:ext uri="{9D8B030D-6E8A-4147-A177-3AD203B41FA5}">
                      <a16:colId xmlns:a16="http://schemas.microsoft.com/office/drawing/2014/main" xmlns="" val="39964110"/>
                    </a:ext>
                  </a:extLst>
                </a:gridCol>
                <a:gridCol w="1523112">
                  <a:extLst>
                    <a:ext uri="{9D8B030D-6E8A-4147-A177-3AD203B41FA5}">
                      <a16:colId xmlns:a16="http://schemas.microsoft.com/office/drawing/2014/main" xmlns="" val="1971607759"/>
                    </a:ext>
                  </a:extLst>
                </a:gridCol>
                <a:gridCol w="1523112">
                  <a:extLst>
                    <a:ext uri="{9D8B030D-6E8A-4147-A177-3AD203B41FA5}">
                      <a16:colId xmlns:a16="http://schemas.microsoft.com/office/drawing/2014/main" xmlns="" val="591809459"/>
                    </a:ext>
                  </a:extLst>
                </a:gridCol>
              </a:tblGrid>
              <a:tr h="1268962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3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4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aseline="0" dirty="0" smtClean="0">
                          <a:solidFill>
                            <a:srgbClr val="23408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5</a:t>
                      </a:r>
                      <a:endParaRPr lang="ru-RU" sz="7200" baseline="0" dirty="0">
                        <a:solidFill>
                          <a:srgbClr val="23408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6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7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7583557"/>
                  </a:ext>
                </a:extLst>
              </a:tr>
              <a:tr h="1492898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8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9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10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11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12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13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14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869556"/>
                  </a:ext>
                </a:extLst>
              </a:tr>
              <a:tr h="1474237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15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16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17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18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19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20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0053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21</a:t>
                      </a:r>
                      <a:endParaRPr lang="ru-RU" sz="7200" dirty="0">
                        <a:solidFill>
                          <a:srgbClr val="0053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918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74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rgbClr val="F336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566057" y="464456"/>
            <a:ext cx="71047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 о полку Игореве» князь Всеслав Полоцкий  был способен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покрывать огромные расстояния: из Киева он за одну ночь добирается до Тмутаракани – нынешней Тамани. Как ему это удавалось?</a:t>
            </a:r>
            <a:endParaRPr lang="ru-RU" sz="4000" dirty="0"/>
          </a:p>
        </p:txBody>
      </p:sp>
      <p:pic>
        <p:nvPicPr>
          <p:cNvPr id="11266" name="Picture 2" descr="E:\s0pE-sWEK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180" y="984250"/>
            <a:ext cx="3966170" cy="471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14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B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rgbClr val="F336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741715" y="1756229"/>
            <a:ext cx="8708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Arial" panose="020B0604020202020204" pitchFamily="34" charset="0"/>
              </a:rPr>
              <a:t>Причина этой болезни – наличие в кариотипе человека трёх хромосом 21-й пары</a:t>
            </a:r>
          </a:p>
        </p:txBody>
      </p:sp>
    </p:spTree>
    <p:extLst>
      <p:ext uri="{BB962C8B-B14F-4D97-AF65-F5344CB8AC3E}">
        <p14:creationId xmlns:p14="http://schemas.microsoft.com/office/powerpoint/2010/main" xmlns="" val="38813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17717" y="6050417"/>
            <a:ext cx="649287" cy="576262"/>
          </a:xfrm>
          <a:prstGeom prst="actionButtonBeginning">
            <a:avLst/>
          </a:prstGeom>
          <a:solidFill>
            <a:srgbClr val="F336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319314" y="368052"/>
            <a:ext cx="1107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2001 году итальянские исследователи, изучающие население африканской страны, нашли в крови местных жителей неизвестный модифицированный ген, связанный с вариантом гемоглобина, из за наличия этого гена красные клетки крови могут  менять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свою форму, человек становится невосприимчив к заражению малярией. Но и здесь не обошлось без подвоха. Те кто обладают высокой устойчивостью к малярии, могут стать жертвами другой не менее страшной болезни…..  как меняется форма эритроцита и о какой болезни идет речь?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7" y="494997"/>
            <a:ext cx="113937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Как говорят, талант и гениальность, частично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находятся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грани болезни. Именно нестандартное виденье нашего Мира может привлечь, удивить или даже шокировать. К примеру, возьмём творчество Ван Гога – «мир» фантастических картин желто-охристой гаммы или Михаила Врубеля с пастельно- перламутровыми тонами его картин, что по-своему интересно. И многие даже не догадываются, что этот цветовой эффект сделан не специально, а он получился вследствие того, что художники были больны. Каким генетическим заболеванием страдали художники?</a:t>
            </a:r>
            <a:endParaRPr lang="ru-RU" sz="3200" dirty="0"/>
          </a:p>
        </p:txBody>
      </p:sp>
      <p:pic>
        <p:nvPicPr>
          <p:cNvPr id="12290" name="Picture 2" descr="E:\lBAAK8cs2Q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1701800"/>
            <a:ext cx="5594350" cy="4117442"/>
          </a:xfrm>
          <a:prstGeom prst="rect">
            <a:avLst/>
          </a:prstGeom>
          <a:noFill/>
        </p:spPr>
      </p:pic>
      <p:pic>
        <p:nvPicPr>
          <p:cNvPr id="12291" name="Picture 3" descr="E:\nJa5rhzSM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6256"/>
            <a:ext cx="3844925" cy="5825644"/>
          </a:xfrm>
          <a:prstGeom prst="rect">
            <a:avLst/>
          </a:prstGeom>
          <a:noFill/>
        </p:spPr>
      </p:pic>
      <p:sp>
        <p:nvSpPr>
          <p:cNvPr id="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75775" y="6064930"/>
            <a:ext cx="649287" cy="576262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xmlns="" val="2717414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980903" y="401381"/>
            <a:ext cx="10904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5400" b="1" dirty="0">
                <a:latin typeface="Arial" panose="020B0604020202020204" pitchFamily="34" charset="0"/>
              </a:rPr>
              <a:t>На фото изображен самец или самка кошки?</a:t>
            </a:r>
          </a:p>
        </p:txBody>
      </p:sp>
      <p:pic>
        <p:nvPicPr>
          <p:cNvPr id="1026" name="Picture 2" descr="E:\m59Uu42R4Q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732" y="2204016"/>
            <a:ext cx="5726340" cy="4294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49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B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2333105" y="1310286"/>
            <a:ext cx="87061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</a:rPr>
              <a:t>Расстояние между генами, расположенными в одной хромосоме </a:t>
            </a:r>
          </a:p>
        </p:txBody>
      </p:sp>
    </p:spTree>
    <p:extLst>
      <p:ext uri="{BB962C8B-B14F-4D97-AF65-F5344CB8AC3E}">
        <p14:creationId xmlns:p14="http://schemas.microsoft.com/office/powerpoint/2010/main" xmlns="" val="31147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396539" y="754842"/>
            <a:ext cx="109561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5400" b="1" dirty="0"/>
              <a:t>Р</a:t>
            </a:r>
            <a:r>
              <a:rPr lang="ru-RU" sz="5400" b="1" dirty="0"/>
              <a:t>ассмотрите репродукцию картины Рафаэля “ Сикстинская мадонна» какую генетическую аномалию изобразил художник на картине? </a:t>
            </a:r>
            <a:endParaRPr lang="ru-RU" altLang="ru-RU" sz="5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5400" b="1" dirty="0">
              <a:solidFill>
                <a:schemeClr val="bg1"/>
              </a:solidFill>
            </a:endParaRPr>
          </a:p>
        </p:txBody>
      </p:sp>
      <p:sp>
        <p:nvSpPr>
          <p:cNvPr id="1833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47802" y="6087890"/>
            <a:ext cx="649287" cy="576262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050" name="Picture 2" descr="E:\Gf-cavkl_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938" y="215900"/>
            <a:ext cx="4707279" cy="645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3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B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304819" y="1466904"/>
            <a:ext cx="96885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Arial" panose="020B0604020202020204" pitchFamily="34" charset="0"/>
              </a:rPr>
              <a:t>Случайно  возникшие  стойкие  изменения  генотипа </a:t>
            </a:r>
          </a:p>
        </p:txBody>
      </p:sp>
    </p:spTree>
    <p:extLst>
      <p:ext uri="{BB962C8B-B14F-4D97-AF65-F5344CB8AC3E}">
        <p14:creationId xmlns:p14="http://schemas.microsoft.com/office/powerpoint/2010/main" xmlns="" val="121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441788" y="246580"/>
            <a:ext cx="11424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Arial" panose="020B0604020202020204" pitchFamily="34" charset="0"/>
              </a:rPr>
              <a:t>Мул является потомком самца осла и самки лошади, у лошади 64, у осла 62 хромосомы. Сколько хромосом у </a:t>
            </a:r>
            <a:r>
              <a:rPr lang="ru-RU" sz="5400" b="1" dirty="0" smtClean="0">
                <a:latin typeface="Arial" panose="020B0604020202020204" pitchFamily="34" charset="0"/>
              </a:rPr>
              <a:t>мула</a:t>
            </a:r>
            <a:r>
              <a:rPr lang="ru-RU" sz="5400" b="1" kern="1800" dirty="0">
                <a:latin typeface="Times New Roman" panose="02020603050405020304" pitchFamily="18" charset="0"/>
              </a:rPr>
              <a:t>?</a:t>
            </a:r>
            <a:endParaRPr lang="ru-RU" dirty="0"/>
          </a:p>
        </p:txBody>
      </p:sp>
      <p:pic>
        <p:nvPicPr>
          <p:cNvPr id="3074" name="Picture 2" descr="E:\xioFnt-bi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609975"/>
            <a:ext cx="7429500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90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B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6021388"/>
            <a:ext cx="649287" cy="576262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941914" y="2093629"/>
            <a:ext cx="8413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Arial" panose="020B0604020202020204" pitchFamily="34" charset="0"/>
              </a:rPr>
              <a:t>Искусственно полученная популяция животных </a:t>
            </a:r>
          </a:p>
        </p:txBody>
      </p:sp>
    </p:spTree>
    <p:extLst>
      <p:ext uri="{BB962C8B-B14F-4D97-AF65-F5344CB8AC3E}">
        <p14:creationId xmlns:p14="http://schemas.microsoft.com/office/powerpoint/2010/main" xmlns="" val="14780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262860" y="6021388"/>
            <a:ext cx="649287" cy="576262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232229" y="290286"/>
            <a:ext cx="651147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500" b="1" dirty="0" smtClean="0">
                <a:latin typeface="Arial" panose="020B0604020202020204" pitchFamily="34" charset="0"/>
              </a:rPr>
              <a:t>Южноафриканский музыкант, </a:t>
            </a:r>
            <a:r>
              <a:rPr lang="ru-RU" sz="2500" b="1" dirty="0" err="1" smtClean="0">
                <a:latin typeface="Arial" panose="020B0604020202020204" pitchFamily="34" charset="0"/>
              </a:rPr>
              <a:t>диджей</a:t>
            </a:r>
            <a:r>
              <a:rPr lang="ru-RU" sz="2500" b="1" dirty="0" smtClean="0">
                <a:latin typeface="Arial" panose="020B0604020202020204" pitchFamily="34" charset="0"/>
              </a:rPr>
              <a:t>  и художник Леон Бота дожил до 26 лет, страдая от атрофии мышц, инфарктов, изменений костной ткани, атеросклероза. Из-за генетического дефекта организм больного стареет с огромной скоростью. Изменения заметны уже в два-три года: истонченная кожа с просвечивающими венами, большая голова с маленьким лицом, недоразвитая нижняя челюсть.</a:t>
            </a:r>
          </a:p>
          <a:p>
            <a:r>
              <a:rPr lang="ru-RU" sz="2500" b="1" dirty="0" smtClean="0">
                <a:latin typeface="Arial" panose="020B0604020202020204" pitchFamily="34" charset="0"/>
              </a:rPr>
              <a:t>О каком генетическом заболевании идет речь?</a:t>
            </a:r>
            <a:endParaRPr lang="ru-RU" sz="2500" b="1" dirty="0">
              <a:latin typeface="Arial" panose="020B0604020202020204" pitchFamily="34" charset="0"/>
            </a:endParaRPr>
          </a:p>
        </p:txBody>
      </p:sp>
      <p:pic>
        <p:nvPicPr>
          <p:cNvPr id="4098" name="Picture 2" descr="E:\WLNFOqMYT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200" y="779252"/>
            <a:ext cx="5207000" cy="3733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58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139</TotalTime>
  <Words>662</Words>
  <Application>Microsoft Office PowerPoint</Application>
  <PresentationFormat>Произвольный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Глубина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Bio-26</cp:lastModifiedBy>
  <cp:revision>17</cp:revision>
  <dcterms:created xsi:type="dcterms:W3CDTF">2019-01-31T17:12:52Z</dcterms:created>
  <dcterms:modified xsi:type="dcterms:W3CDTF">2019-02-06T11:13:07Z</dcterms:modified>
</cp:coreProperties>
</file>