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41" r:id="rId2"/>
    <p:sldId id="316" r:id="rId3"/>
    <p:sldId id="345" r:id="rId4"/>
    <p:sldId id="296" r:id="rId5"/>
    <p:sldId id="343" r:id="rId6"/>
    <p:sldId id="342" r:id="rId7"/>
    <p:sldId id="297" r:id="rId8"/>
    <p:sldId id="299" r:id="rId9"/>
    <p:sldId id="344" r:id="rId10"/>
    <p:sldId id="300" r:id="rId11"/>
    <p:sldId id="33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27" autoAdjust="0"/>
  </p:normalViewPr>
  <p:slideViewPr>
    <p:cSldViewPr>
      <p:cViewPr>
        <p:scale>
          <a:sx n="82" d="100"/>
          <a:sy n="82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9694308-7023-481C-8D5A-D25D467FE098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658DEA5-F634-416E-AEC1-FC7441625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650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58DEA5-F634-416E-AEC1-FC7441625C6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9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58DEA5-F634-416E-AEC1-FC7441625C6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50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58DEA5-F634-416E-AEC1-FC7441625C6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8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58DEA5-F634-416E-AEC1-FC7441625C6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88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7928E-D378-47B2-A218-5775CF545063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17AFF-B568-42E0-8596-AC5E583C0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DF9C4-D7F9-437B-9712-0B46636930CE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0D428-1B7E-410B-9500-58BE2E48C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8546-142D-4C28-87B6-0F96A621B747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CBA6-CA8F-4B33-9B68-FDD3B91FF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517525"/>
            <a:ext cx="7794625" cy="12350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583B7-A551-45DF-87CF-17A76AB46340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F144F-C4A3-4345-B371-C75F2EA70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DD601-06AF-446E-9EF3-BD3E4D6C49D1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C7FA-6801-4DE1-864F-A2C2C6D3D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F16ED-D400-4969-8D4B-1D05EC222F5D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A30C0-3A73-4BEF-8319-10AA4FA70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BD2D7-1829-4C15-8A77-D51599D28C75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7B812-9F03-4EAC-A6CD-F62BB0E40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275D-F75C-44F7-BC21-FB69A9961565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6650-CB10-4919-85DB-F0C2516AD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A611B-4E4E-47E1-AEEF-CBC220620FF4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1F82-D042-4022-B026-BD511318D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52DC-7700-4A29-9D13-B6934F4003A4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03E0-A348-4E10-BF32-A0604EDE9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E53A2-D6FD-41FE-A6B5-CFC0A779271F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0208-F166-4D22-873C-90D5AE6AF5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D23EDD-EE2F-4B2C-A869-CB0F9B72F762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BFDC86-B052-47AD-8A4F-54DB908AD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0331-WA0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332656"/>
            <a:ext cx="7344816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6870700" cy="16002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Схема «Я - сообщения»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847404"/>
              </p:ext>
            </p:extLst>
          </p:nvPr>
        </p:nvGraphicFramePr>
        <p:xfrm>
          <a:off x="571472" y="1285860"/>
          <a:ext cx="8072496" cy="3720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124"/>
                <a:gridCol w="2018124"/>
                <a:gridCol w="2018124"/>
                <a:gridCol w="2018124"/>
              </a:tblGrid>
              <a:tr h="92869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Описание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ситуации, вызвавшей напряжение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Точное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название своего чувства в этой ситуации (глагол)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причин возникновения своего чувства в этой ситуации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Пожелания изменений или просьба на будущее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628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Слова подсказки</a:t>
                      </a:r>
                      <a:endParaRPr lang="ru-RU" sz="20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83393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Когда…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– испугалась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– переживаю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– грущу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- нервничаю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Ваши мысли: «Потому что думаю…»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«Мне хотелось бы, чтобы…»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«Я предпочла бы…»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«Я была бы рада…»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42976" y="2428868"/>
            <a:ext cx="6870700" cy="16002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sng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</a:t>
            </a:r>
            <a:r>
              <a:rPr kumimoji="0" lang="ru-RU" sz="4800" b="1" i="0" u="sng" strike="noStrike" kern="1200" cap="none" spc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внимание!</a:t>
            </a:r>
            <a:endParaRPr kumimoji="0" lang="ru-RU" sz="4800" b="1" i="0" u="sng" strike="noStrike" kern="1200" cap="none" spc="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1116013" y="188913"/>
            <a:ext cx="7570787" cy="5937250"/>
          </a:xfrm>
        </p:spPr>
        <p:txBody>
          <a:bodyPr/>
          <a:lstStyle/>
          <a:p>
            <a:pPr marL="0" indent="0"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Коркинский муниципальный округ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«Д/с № 4»</a:t>
            </a:r>
          </a:p>
          <a:p>
            <a:pPr marL="0" indent="0" algn="ctr">
              <a:buNone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ема: Техника эффективного общения</a:t>
            </a:r>
          </a:p>
          <a:p>
            <a:pPr marL="0" indent="0" algn="ctr">
              <a:buNone/>
            </a:pPr>
            <a:r>
              <a:rPr lang="ru-RU" sz="33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- сообщение»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 педагогов </a:t>
            </a:r>
          </a:p>
          <a:p>
            <a:pPr marL="0" indent="0" algn="ctr">
              <a:buNone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Педагог-психолог: Баранова Е.С.</a:t>
            </a:r>
          </a:p>
          <a:p>
            <a:pPr marL="0" indent="0" algn="ctr">
              <a:buNone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171400"/>
            <a:ext cx="7572375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5"/>
            <a:ext cx="7488832" cy="4032449"/>
          </a:xfrm>
        </p:spPr>
        <p:txBody>
          <a:bodyPr/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«Ты -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сообщение»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даёт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нам возможность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выразить свои эмоции, нарушая при этом границы собеседника, а это прямой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агрессивный контакт. </a:t>
            </a:r>
          </a:p>
        </p:txBody>
      </p:sp>
    </p:spTree>
    <p:extLst>
      <p:ext uri="{BB962C8B-B14F-4D97-AF65-F5344CB8AC3E}">
        <p14:creationId xmlns:p14="http://schemas.microsoft.com/office/powerpoint/2010/main" val="23337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1513" y="517525"/>
            <a:ext cx="7788919" cy="492769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2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– сообщение» </a:t>
            </a:r>
            <a:r>
              <a:rPr lang="ru-RU" sz="3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грамотное высказывание своего недовольства, которое используется </a:t>
            </a:r>
            <a:br>
              <a:rPr lang="ru-RU" sz="31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того, чтобы собеседник услышал и понял вас. </a:t>
            </a:r>
            <a:br>
              <a:rPr lang="ru-RU" sz="31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Объект 4"/>
          <p:cNvSpPr>
            <a:spLocks noGrp="1"/>
          </p:cNvSpPr>
          <p:nvPr>
            <p:ph sz="half" idx="4294967295"/>
          </p:nvPr>
        </p:nvSpPr>
        <p:spPr>
          <a:xfrm>
            <a:off x="23540" y="2996951"/>
            <a:ext cx="516012" cy="720081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6870700" cy="16002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Схема «Я - сообщение»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566905"/>
              </p:ext>
            </p:extLst>
          </p:nvPr>
        </p:nvGraphicFramePr>
        <p:xfrm>
          <a:off x="571472" y="1285860"/>
          <a:ext cx="8072496" cy="3720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124"/>
                <a:gridCol w="2018124"/>
                <a:gridCol w="2018124"/>
                <a:gridCol w="2018124"/>
              </a:tblGrid>
              <a:tr h="92869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Описание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ситуации, вызвавшей напряжение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Точное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название своего чувства в этой ситуации (глагол)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причин возникновения своего чувства в этой ситуации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Пожелания изменений или просьба на будущее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628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Слова подсказки</a:t>
                      </a:r>
                      <a:endParaRPr lang="ru-RU" sz="20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83393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Когда…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– испугалась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– переживаю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– грущу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Я - нервничаю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Ваши мысли: «Потому что думаю…»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«Мне хотелось бы, чтобы…»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«Я предпочла бы…»</a:t>
                      </a:r>
                    </a:p>
                    <a:p>
                      <a:r>
                        <a:rPr lang="ru-RU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«Я была бы рада…»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525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1513" y="517525"/>
            <a:ext cx="7794625" cy="5575771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Первое:</a:t>
            </a:r>
            <a:r>
              <a:rPr lang="ru-RU" sz="2000" b="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когда </a:t>
            </a:r>
            <a:r>
              <a:rPr lang="ru-RU" sz="2000" b="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 дерёшься с Петей 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(Заметьте! Внутри описания может быть использовано местоимение ты).</a:t>
            </a:r>
            <a:b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Вторе: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сразу обращаемся к себе и описываем свои чувства: </a:t>
            </a:r>
            <a:r>
              <a:rPr lang="ru-RU" sz="2000" b="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расстраиваюсь, переживаю,…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Здесь чаще всего после местоимения «я будет» глагол.</a:t>
            </a:r>
            <a:b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Третье: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обязательно проясняем причину своих чувств</a:t>
            </a:r>
            <a:r>
              <a:rPr lang="ru-RU" sz="2000" b="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… потому что ты можешь принести вред своему здоровью и здоровью Пети.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 есть объясняем какое воздействие  поведение ребёнка оказывает на нас и окружающих.</a:t>
            </a:r>
            <a:b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Четвёртое: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заканчиваем сообщением о своём пожелании на будущее: </a:t>
            </a:r>
            <a:r>
              <a:rPr lang="ru-RU" sz="2000" b="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бы хотелось, чтобы в следующий раз вы нашли ответы мирным путём.</a:t>
            </a:r>
            <a:br>
              <a:rPr lang="ru-RU" sz="2000" b="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Итог: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«Когда 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дерёшься с Петей, я </a:t>
            </a:r>
            <a:r>
              <a:rPr lang="ru-RU" sz="20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расстраиваюсь и переживаю, потому что ты можешь принести вред своему здоровью и здоровью Пети. Мне </a:t>
            </a: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 хотелось, чтобы в следующий раз вы нашли ответы мирным </a:t>
            </a:r>
            <a:r>
              <a:rPr lang="ru-RU" sz="20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путём».</a:t>
            </a:r>
            <a:r>
              <a:rPr lang="ru-RU" sz="2000" b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357166"/>
            <a:ext cx="6870700" cy="11890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Ошибки при использовании техники</a:t>
            </a:r>
            <a:b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- сообщения»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824"/>
            <a:ext cx="7696200" cy="2952328"/>
          </a:xfrm>
        </p:spPr>
        <p:txBody>
          <a:bodyPr/>
          <a:lstStyle/>
          <a:p>
            <a:pPr marL="514350" indent="-514350" eaLnBrk="1" hangingPunct="1"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Интонация.</a:t>
            </a:r>
          </a:p>
          <a:p>
            <a:pPr marL="514350" indent="-514350" eaLnBrk="1" hangingPunct="1"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Включать в него оценочное суждение в виде «Ты - сообщения».</a:t>
            </a:r>
          </a:p>
          <a:p>
            <a:pPr marL="514350" indent="-514350" eaLnBrk="1" hangingPunct="1"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Применять в сообщении «скрытые упрёки».</a:t>
            </a:r>
          </a:p>
          <a:p>
            <a:pPr marL="514350" indent="-514350" eaLnBrk="1" hangingPunct="1"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искренность.</a:t>
            </a:r>
          </a:p>
          <a:p>
            <a:pPr marL="0" indent="0" eaLnBrk="1" hangingPunct="1">
              <a:buNone/>
            </a:pPr>
            <a:endParaRPr lang="ru-RU" sz="37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214290"/>
            <a:ext cx="6870700" cy="10445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35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Преимущество «Я - сообщения»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268413"/>
            <a:ext cx="7696200" cy="4217987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- сообщения» позволяет нам выразить свои негативные чувства в необидной для ребёнка форме.</a:t>
            </a:r>
          </a:p>
          <a:p>
            <a:pPr marL="457200" indent="-457200" eaLnBrk="1" hangingPunct="1">
              <a:lnSpc>
                <a:spcPct val="80000"/>
              </a:lnSpc>
              <a:buAutoNum type="arabicPeriod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- сообщения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даёт возможность детям ближе узнать родителей.</a:t>
            </a:r>
          </a:p>
          <a:p>
            <a:pPr marL="457200" indent="-457200" eaLnBrk="1" hangingPunct="1">
              <a:lnSpc>
                <a:spcPct val="80000"/>
              </a:lnSpc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мы открыты и искрение в своих выражениях, дети начинают нам доверять.</a:t>
            </a:r>
          </a:p>
          <a:p>
            <a:pPr marL="457200" indent="-457200" eaLnBrk="1" hangingPunct="1">
              <a:lnSpc>
                <a:spcPct val="80000"/>
              </a:lnSpc>
              <a:buAutoNum type="arabicPeriod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Высказывая своё чувство без приказа или выговора, мы оставляем за детьми возможность самим принимать решения.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1513" y="260649"/>
            <a:ext cx="7794625" cy="5904656"/>
          </a:xfrm>
        </p:spPr>
        <p:txBody>
          <a:bodyPr>
            <a:noAutofit/>
          </a:bodyPr>
          <a:lstStyle/>
          <a:p>
            <a:pPr indent="226695">
              <a:spcBef>
                <a:spcPts val="1125"/>
              </a:spcBef>
              <a:spcAft>
                <a:spcPts val="1125"/>
              </a:spcAft>
            </a:pPr>
            <a:r>
              <a:rPr lang="ru-RU" sz="2800" u="sng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Результат:</a:t>
            </a:r>
            <a:r>
              <a:rPr lang="ru-RU" sz="2000" b="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 </a:t>
            </a:r>
            <a:r>
              <a:rPr lang="ru-RU" sz="2800" b="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ждите, мгновенно результата от использования данной техники, необходимо систематическое использование её в работе. </a:t>
            </a:r>
            <a:r>
              <a:rPr lang="ru-RU" sz="2800" b="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Нужно </a:t>
            </a:r>
            <a:r>
              <a:rPr lang="ru-RU" sz="2800" b="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помнить, что само по себе применение техники Я-сообщений вовсе не обязательно означает, что дети примут нашу позицию, согласится с нашей точкой зрения. Однако наша точка зрения будет им доступна и открыта, а это значит, что мы на верном пути к взаимопониманию.</a:t>
            </a: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>
                <a:latin typeface="Times New Roman" pitchFamily="18" charset="0"/>
                <a:cs typeface="Times New Roman" pitchFamily="18" charset="0"/>
              </a:rPr>
            </a:b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c кнопкам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c кнопками</Template>
  <TotalTime>839</TotalTime>
  <Words>327</Words>
  <Application>Microsoft Office PowerPoint</Application>
  <PresentationFormat>Экран (4:3)</PresentationFormat>
  <Paragraphs>62</Paragraphs>
  <Slides>11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Презентация c кнопками</vt:lpstr>
      <vt:lpstr>Презентация PowerPoint</vt:lpstr>
      <vt:lpstr>Презентация PowerPoint</vt:lpstr>
      <vt:lpstr>Презентация PowerPoint</vt:lpstr>
      <vt:lpstr> «Я – сообщение»  это грамотное высказывание своего недовольства, которое используется  для того, чтобы собеседник услышал и понял вас.  </vt:lpstr>
      <vt:lpstr>Схема «Я - сообщение»</vt:lpstr>
      <vt:lpstr>Первое: когда ты  дерёшься с Петей   (Заметьте! Внутри описания может быть использовано местоимение ты). Вторе: сразу обращаемся к себе и описываем свои чувства: «Я расстраиваюсь, переживаю,…» Здесь чаще всего после местоимения «я будет» глагол. Третье: обязательно проясняем причину своих чувств: … потому что ты можешь принести вред своему здоровью и здоровью Пети. То есть объясняем какое воздействие  поведение ребёнка оказывает на нас и окружающих. Четвёртое:  заканчиваем сообщением о своём пожелании на будущее: «Мне бы хотелось, чтобы в следующий раз вы нашли ответы мирным путём. Итог: - «Когда ты дерёшься с Петей, я расстраиваюсь и переживаю, потому что ты можешь принести вред своему здоровью и здоровью Пети. Мне бы хотелось, чтобы в следующий раз вы нашли ответы мирным путём». </vt:lpstr>
      <vt:lpstr>Ошибки при использовании техники «Я - сообщения»</vt:lpstr>
      <vt:lpstr>Преимущество «Я - сообщения»</vt:lpstr>
      <vt:lpstr>Результат: Не ждите, мгновенно результата от использования данной техники, необходимо систематическое использование её в работе. Нужно помнить, что само по себе применение техники Я-сообщений вовсе не обязательно означает, что дети примут нашу позицию, согласится с нашей точкой зрения. Однако наша точка зрения будет им доступна и открыта, а это значит, что мы на верном пути к взаимопониманию. </vt:lpstr>
      <vt:lpstr>Схема «Я - сообщения»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user</cp:lastModifiedBy>
  <cp:revision>83</cp:revision>
  <dcterms:created xsi:type="dcterms:W3CDTF">2011-07-13T11:42:07Z</dcterms:created>
  <dcterms:modified xsi:type="dcterms:W3CDTF">2024-03-29T09:09:14Z</dcterms:modified>
</cp:coreProperties>
</file>