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52" r:id="rId3"/>
    <p:sldId id="362" r:id="rId4"/>
    <p:sldId id="350" r:id="rId5"/>
    <p:sldId id="267" r:id="rId6"/>
    <p:sldId id="363" r:id="rId7"/>
    <p:sldId id="364" r:id="rId8"/>
    <p:sldId id="365" r:id="rId9"/>
    <p:sldId id="366" r:id="rId10"/>
    <p:sldId id="262" r:id="rId11"/>
    <p:sldId id="357" r:id="rId12"/>
    <p:sldId id="360" r:id="rId13"/>
    <p:sldId id="367" r:id="rId14"/>
    <p:sldId id="368" r:id="rId15"/>
    <p:sldId id="369" r:id="rId16"/>
    <p:sldId id="355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Никифорова" initials="НН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54A"/>
    <a:srgbClr val="0099FF"/>
    <a:srgbClr val="3399FF"/>
    <a:srgbClr val="B6E1F4"/>
    <a:srgbClr val="ABE9FF"/>
    <a:srgbClr val="2E3917"/>
    <a:srgbClr val="FFCCFF"/>
    <a:srgbClr val="CAE8AA"/>
    <a:srgbClr val="CC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4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7E55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476" r="1343" b="1592"/>
          <a:stretch/>
        </p:blipFill>
        <p:spPr bwMode="auto">
          <a:xfrm>
            <a:off x="-72009" y="-35886"/>
            <a:ext cx="9252521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251520" y="5089748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7E554A"/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395536" y="3535182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41831">
            <a:off x="7193796" y="2811403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0E48635-00BE-4036-A58E-832E96801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549" y="265212"/>
            <a:ext cx="6364776" cy="139000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AA9C0D0-E50A-4DD8-8567-9A932E74835D}"/>
              </a:ext>
            </a:extLst>
          </p:cNvPr>
          <p:cNvGrpSpPr/>
          <p:nvPr/>
        </p:nvGrpSpPr>
        <p:grpSpPr>
          <a:xfrm>
            <a:off x="1814235" y="1799236"/>
            <a:ext cx="5472608" cy="2836041"/>
            <a:chOff x="2339752" y="1921396"/>
            <a:chExt cx="3960440" cy="2401704"/>
          </a:xfrm>
        </p:grpSpPr>
        <p:pic>
          <p:nvPicPr>
            <p:cNvPr id="1028" name="Picture 4" descr="http://mfpto.com/wp-content/uploads/2018/06/1024px-Flag-map_of_the_Russian_Empire.svg_.png">
              <a:extLst>
                <a:ext uri="{FF2B5EF4-FFF2-40B4-BE49-F238E27FC236}">
                  <a16:creationId xmlns:a16="http://schemas.microsoft.com/office/drawing/2014/main" xmlns="" id="{999091EE-B950-475C-9540-CE52821DB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921396"/>
              <a:ext cx="3960440" cy="2401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F090005B-96E0-43A0-AA4E-89C038FEA55E}"/>
                </a:ext>
              </a:extLst>
            </p:cNvPr>
            <p:cNvSpPr/>
            <p:nvPr/>
          </p:nvSpPr>
          <p:spPr>
            <a:xfrm>
              <a:off x="3255984" y="2829860"/>
              <a:ext cx="178285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dirty="0">
                  <a:ln w="0"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РОССИЯ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6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C27451EB-8F2D-4560-AC7D-D53E94C8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155" y="-33073"/>
            <a:ext cx="4536504" cy="9525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7E554A"/>
                </a:solidFill>
                <a:latin typeface="Comic Sans MS" panose="030F0702030302020204" pitchFamily="66" charset="0"/>
              </a:rPr>
              <a:t>Что такое карта?</a:t>
            </a:r>
          </a:p>
        </p:txBody>
      </p:sp>
      <p:pic>
        <p:nvPicPr>
          <p:cNvPr id="10244" name="Picture 4" descr="2">
            <a:extLst>
              <a:ext uri="{FF2B5EF4-FFF2-40B4-BE49-F238E27FC236}">
                <a16:creationId xmlns:a16="http://schemas.microsoft.com/office/drawing/2014/main" xmlns="" id="{A0C4279B-8ECA-45F0-9077-94026386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2" y="763016"/>
            <a:ext cx="4919927" cy="3133990"/>
          </a:xfrm>
          <a:prstGeom prst="rect">
            <a:avLst/>
          </a:prstGeom>
          <a:noFill/>
          <a:ln w="28575">
            <a:solidFill>
              <a:srgbClr val="7E55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xmlns="" id="{0E05292C-F064-4EAF-BBBA-FF4924425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88" y="4031279"/>
            <a:ext cx="6519734" cy="13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667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Карта</a:t>
            </a:r>
            <a:r>
              <a:rPr lang="ru-RU" altLang="ru-RU" sz="2667" dirty="0">
                <a:latin typeface="Comic Sans MS" panose="030F0702030302020204" pitchFamily="66" charset="0"/>
              </a:rPr>
              <a:t> – это уменьшенное изображение</a:t>
            </a:r>
          </a:p>
          <a:p>
            <a:pPr algn="ctr"/>
            <a:r>
              <a:rPr lang="ru-RU" altLang="ru-RU" sz="2667" dirty="0">
                <a:latin typeface="Comic Sans MS" panose="030F0702030302020204" pitchFamily="66" charset="0"/>
              </a:rPr>
              <a:t>земной поверхности на плоскости</a:t>
            </a:r>
          </a:p>
          <a:p>
            <a:pPr algn="ctr"/>
            <a:r>
              <a:rPr lang="ru-RU" altLang="ru-RU" sz="2667" dirty="0">
                <a:latin typeface="Comic Sans MS" panose="030F0702030302020204" pitchFamily="66" charset="0"/>
              </a:rPr>
              <a:t>с помощью условных знаков.</a:t>
            </a:r>
          </a:p>
        </p:txBody>
      </p:sp>
      <p:sp>
        <p:nvSpPr>
          <p:cNvPr id="9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400633F-7153-4115-9CA6-500432066B78}"/>
              </a:ext>
            </a:extLst>
          </p:cNvPr>
          <p:cNvSpPr/>
          <p:nvPr/>
        </p:nvSpPr>
        <p:spPr>
          <a:xfrm>
            <a:off x="831683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E554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CE2F9EDF-47A6-4370-ADA9-DD978954C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496101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E7AD0119-7B2C-4568-BA32-B55FFB1A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21196"/>
            <a:ext cx="6408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7E55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Разные цвета на карте</a:t>
            </a:r>
          </a:p>
        </p:txBody>
      </p:sp>
      <p:sp>
        <p:nvSpPr>
          <p:cNvPr id="6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2AB5940-A202-4851-A2FD-9D625D3FCE75}"/>
              </a:ext>
            </a:extLst>
          </p:cNvPr>
          <p:cNvSpPr/>
          <p:nvPr/>
        </p:nvSpPr>
        <p:spPr>
          <a:xfrm>
            <a:off x="831683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E554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D344FB57-9736-4F09-ADAE-098E72DF8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2">
            <a:extLst>
              <a:ext uri="{FF2B5EF4-FFF2-40B4-BE49-F238E27FC236}">
                <a16:creationId xmlns:a16="http://schemas.microsoft.com/office/drawing/2014/main" xmlns="" id="{1A26DB69-1297-4055-BF7E-3404B012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5" y="1177097"/>
            <a:ext cx="1629594" cy="1038050"/>
          </a:xfrm>
          <a:prstGeom prst="rect">
            <a:avLst/>
          </a:prstGeom>
          <a:noFill/>
          <a:ln w="28575">
            <a:solidFill>
              <a:srgbClr val="7E55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049ECE-745E-4B45-9BFC-71B221854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745861"/>
            <a:ext cx="5627096" cy="719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AEE669-609D-4973-A48C-0E2216CA5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1418030"/>
            <a:ext cx="2944623" cy="7193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F25BE50-7766-496C-8C39-55A2805AD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077437"/>
            <a:ext cx="5852667" cy="71939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5E4CE3A-94D1-421D-9113-834936DAF3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88" y="2608546"/>
            <a:ext cx="8212024" cy="11217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0F224DF9-7F00-4C8E-BB7C-ECAA7D4B2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118" y="3520553"/>
            <a:ext cx="464555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06AAB62-B59E-440C-A047-3ECD7FF1C89F}"/>
              </a:ext>
            </a:extLst>
          </p:cNvPr>
          <p:cNvSpPr/>
          <p:nvPr/>
        </p:nvSpPr>
        <p:spPr>
          <a:xfrm>
            <a:off x="831683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E554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F177E1-0FB3-4421-9920-61C6D50CC266}"/>
              </a:ext>
            </a:extLst>
          </p:cNvPr>
          <p:cNvSpPr txBox="1"/>
          <p:nvPr/>
        </p:nvSpPr>
        <p:spPr>
          <a:xfrm>
            <a:off x="1413561" y="54384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острова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6F1CCF3-C314-49B4-8DC5-1DF2FE7FF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9" t="7756" r="20856" b="68247"/>
          <a:stretch/>
        </p:blipFill>
        <p:spPr>
          <a:xfrm>
            <a:off x="323528" y="297692"/>
            <a:ext cx="801154" cy="8924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5493977-B5A8-4172-9BB5-59CCAE456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4" r="7334" b="11089"/>
          <a:stretch/>
        </p:blipFill>
        <p:spPr>
          <a:xfrm>
            <a:off x="323527" y="1350707"/>
            <a:ext cx="801155" cy="4986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F45F7A9-898B-458A-B533-50E544BFA2C3}"/>
              </a:ext>
            </a:extLst>
          </p:cNvPr>
          <p:cNvSpPr txBox="1"/>
          <p:nvPr/>
        </p:nvSpPr>
        <p:spPr>
          <a:xfrm>
            <a:off x="1457150" y="136921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горы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D54A235-3487-4446-9945-92369CFF0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6" t="68249" r="16444" b="11559"/>
          <a:stretch/>
        </p:blipFill>
        <p:spPr>
          <a:xfrm>
            <a:off x="429437" y="1963930"/>
            <a:ext cx="790383" cy="7521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D4D8A4-681D-45A5-A769-A10A63E5300F}"/>
              </a:ext>
            </a:extLst>
          </p:cNvPr>
          <p:cNvSpPr txBox="1"/>
          <p:nvPr/>
        </p:nvSpPr>
        <p:spPr>
          <a:xfrm>
            <a:off x="1457150" y="210915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ледники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03B8817-E876-40AF-8687-7A521FFF4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1" y="3019500"/>
            <a:ext cx="790383" cy="402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652796A-257B-41A3-AE50-B154B954FB6F}"/>
              </a:ext>
            </a:extLst>
          </p:cNvPr>
          <p:cNvSpPr txBox="1"/>
          <p:nvPr/>
        </p:nvSpPr>
        <p:spPr>
          <a:xfrm>
            <a:off x="1429601" y="2948861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болота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FCD39DA-DDC5-4749-B13D-B12CF0749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80" y="3274249"/>
            <a:ext cx="1146147" cy="11827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58D8FCF-1E79-440D-991E-856BC88CA77F}"/>
              </a:ext>
            </a:extLst>
          </p:cNvPr>
          <p:cNvSpPr txBox="1"/>
          <p:nvPr/>
        </p:nvSpPr>
        <p:spPr>
          <a:xfrm>
            <a:off x="1438411" y="3732657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каналы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BAB8C92-A31E-4773-B829-D13262E69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1" y="4558259"/>
            <a:ext cx="1018120" cy="6828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53033F-23CF-4B24-B539-58B9E18DB459}"/>
              </a:ext>
            </a:extLst>
          </p:cNvPr>
          <p:cNvSpPr txBox="1"/>
          <p:nvPr/>
        </p:nvSpPr>
        <p:spPr>
          <a:xfrm>
            <a:off x="1438411" y="4589135"/>
            <a:ext cx="129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реки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0CE5132-70AA-42DA-90AB-51BEAAEDC1A2}"/>
              </a:ext>
            </a:extLst>
          </p:cNvPr>
          <p:cNvSpPr txBox="1"/>
          <p:nvPr/>
        </p:nvSpPr>
        <p:spPr>
          <a:xfrm>
            <a:off x="4571450" y="1058741"/>
            <a:ext cx="19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столица РФ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BACB72-2FDB-4651-8C79-CC343347AB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3618" y="1199064"/>
            <a:ext cx="310774" cy="30328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74A4AFF-8804-4307-8624-9CF7FF7B93BB}"/>
              </a:ext>
            </a:extLst>
          </p:cNvPr>
          <p:cNvSpPr txBox="1"/>
          <p:nvPr/>
        </p:nvSpPr>
        <p:spPr>
          <a:xfrm>
            <a:off x="4565633" y="1600046"/>
            <a:ext cx="19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города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044DE1C-414F-4B49-8D16-07E264E213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6955" y="1666751"/>
            <a:ext cx="310774" cy="29205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DBFC978-ED71-4E8F-A7CF-0664AECE68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7550" y="2443783"/>
            <a:ext cx="688924" cy="6258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2DECFC4-7EE0-4395-A40B-B82F27CAF726}"/>
              </a:ext>
            </a:extLst>
          </p:cNvPr>
          <p:cNvSpPr txBox="1"/>
          <p:nvPr/>
        </p:nvSpPr>
        <p:spPr>
          <a:xfrm>
            <a:off x="4552844" y="2391165"/>
            <a:ext cx="427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озёра и водохранилища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A35F49F-0615-49C9-B947-B59AD76C7F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7059" y="3584928"/>
            <a:ext cx="1347333" cy="15241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C1C4AA3-FC77-4F13-925C-0030BFF0F48D}"/>
              </a:ext>
            </a:extLst>
          </p:cNvPr>
          <p:cNvSpPr txBox="1"/>
          <p:nvPr/>
        </p:nvSpPr>
        <p:spPr>
          <a:xfrm>
            <a:off x="4266474" y="3352855"/>
            <a:ext cx="47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граница полярных владений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60A936C8-BC9F-4795-9517-55861ACEF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975" y="4558259"/>
            <a:ext cx="1231499" cy="11583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4D5B948-22AB-451A-B131-7E38A68C3320}"/>
              </a:ext>
            </a:extLst>
          </p:cNvPr>
          <p:cNvSpPr txBox="1"/>
          <p:nvPr/>
        </p:nvSpPr>
        <p:spPr>
          <a:xfrm>
            <a:off x="4337729" y="4336257"/>
            <a:ext cx="47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Государственная граница РФ</a:t>
            </a:r>
          </a:p>
        </p:txBody>
      </p:sp>
    </p:spTree>
    <p:extLst>
      <p:ext uri="{BB962C8B-B14F-4D97-AF65-F5344CB8AC3E}">
        <p14:creationId xmlns:p14="http://schemas.microsoft.com/office/powerpoint/2010/main" val="29253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29" grpId="0"/>
      <p:bldP spid="31" grpId="0"/>
      <p:bldP spid="34" grpId="0"/>
      <p:bldP spid="37" grpId="0"/>
      <p:bldP spid="43" grpId="0"/>
      <p:bldP spid="44" grpId="0"/>
      <p:bldP spid="46" grpId="0"/>
      <p:bldP spid="49" grpId="0"/>
      <p:bldP spid="52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61879"/>
            <a:ext cx="6120680" cy="4584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652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История возникновения карты.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42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/>
          <a:stretch/>
        </p:blipFill>
        <p:spPr>
          <a:xfrm>
            <a:off x="757338" y="579451"/>
            <a:ext cx="7780359" cy="47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212"/>
            <a:ext cx="3891302" cy="5207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9" t="23053" r="26765" b="3666"/>
          <a:stretch/>
        </p:blipFill>
        <p:spPr>
          <a:xfrm>
            <a:off x="4688806" y="806649"/>
            <a:ext cx="3682118" cy="41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A0C4279B-8ECA-45F0-9077-94026386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145" y="265212"/>
            <a:ext cx="5497473" cy="2803711"/>
          </a:xfrm>
          <a:prstGeom prst="rect">
            <a:avLst/>
          </a:prstGeom>
          <a:noFill/>
          <a:ln w="28575">
            <a:solidFill>
              <a:srgbClr val="7E55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xmlns="" id="{0E05292C-F064-4EAF-BBBA-FF4924425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289548"/>
            <a:ext cx="8784976" cy="173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667" dirty="0">
                <a:latin typeface="Comic Sans MS" panose="030F0702030302020204" pitchFamily="66" charset="0"/>
              </a:rPr>
              <a:t>Для того чтобы путешествовать по карте, надо научиться </a:t>
            </a:r>
            <a:r>
              <a:rPr lang="ru-RU" altLang="ru-RU" sz="2667" dirty="0">
                <a:solidFill>
                  <a:srgbClr val="C00000"/>
                </a:solidFill>
                <a:latin typeface="Comic Sans MS" panose="030F0702030302020204" pitchFamily="66" charset="0"/>
              </a:rPr>
              <a:t>читать</a:t>
            </a:r>
            <a:r>
              <a:rPr lang="ru-RU" altLang="ru-RU" sz="2667" dirty="0">
                <a:latin typeface="Comic Sans MS" panose="030F0702030302020204" pitchFamily="66" charset="0"/>
              </a:rPr>
              <a:t> её. Читать карту – это не значит читать только надписи. Надо понимать и</a:t>
            </a:r>
          </a:p>
          <a:p>
            <a:pPr algn="ctr"/>
            <a:r>
              <a:rPr lang="ru-RU" altLang="ru-RU" sz="2667" dirty="0">
                <a:latin typeface="Comic Sans MS" panose="030F0702030302020204" pitchFamily="66" charset="0"/>
              </a:rPr>
              <a:t> особый язык карты – </a:t>
            </a:r>
            <a:r>
              <a:rPr lang="ru-RU" altLang="ru-RU" sz="2667" dirty="0">
                <a:solidFill>
                  <a:srgbClr val="C00000"/>
                </a:solidFill>
                <a:latin typeface="Comic Sans MS" panose="030F0702030302020204" pitchFamily="66" charset="0"/>
              </a:rPr>
              <a:t>условные знаки</a:t>
            </a:r>
            <a:r>
              <a:rPr lang="ru-RU" altLang="ru-RU" sz="2667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400633F-7153-4115-9CA6-500432066B78}"/>
              </a:ext>
            </a:extLst>
          </p:cNvPr>
          <p:cNvSpPr/>
          <p:nvPr/>
        </p:nvSpPr>
        <p:spPr>
          <a:xfrm>
            <a:off x="831683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E554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rkformat.ru/upload/iblock/b85/b85d4df8c093bd7a27882d406a575ac5.jpeg">
            <a:extLst>
              <a:ext uri="{FF2B5EF4-FFF2-40B4-BE49-F238E27FC236}">
                <a16:creationId xmlns:a16="http://schemas.microsoft.com/office/drawing/2014/main" xmlns="" id="{01D5F0F5-CDB7-41DB-B29D-CABF26AF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9268"/>
            <a:ext cx="6593532" cy="4320480"/>
          </a:xfrm>
          <a:prstGeom prst="rect">
            <a:avLst/>
          </a:prstGeom>
          <a:noFill/>
          <a:ln w="28575">
            <a:solidFill>
              <a:srgbClr val="7E55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CE2F9EDF-47A6-4370-ADA9-DD978954C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323528" y="3577580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D344FB57-9736-4F09-ADAE-098E72DF8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97470" y="3675501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E7AD0119-7B2C-4568-BA32-B55FFB1A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58779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7E55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Физическая </a:t>
            </a:r>
            <a:r>
              <a:rPr lang="ru-RU" sz="3200" b="1" dirty="0" smtClean="0">
                <a:solidFill>
                  <a:srgbClr val="7E55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карта России</a:t>
            </a:r>
            <a:endParaRPr lang="ru-RU" sz="3200" b="1" dirty="0">
              <a:solidFill>
                <a:srgbClr val="7E55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2AB5940-A202-4851-A2FD-9D625D3FCE75}"/>
              </a:ext>
            </a:extLst>
          </p:cNvPr>
          <p:cNvSpPr/>
          <p:nvPr/>
        </p:nvSpPr>
        <p:spPr>
          <a:xfrm>
            <a:off x="831683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E554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Узнаем, что такое карта, как выглядит на карте наша страна;</a:t>
            </a:r>
          </a:p>
          <a:p>
            <a:r>
              <a:rPr lang="ru-RU" dirty="0" smtClean="0"/>
              <a:t>Будем учиться читать карту;</a:t>
            </a:r>
          </a:p>
          <a:p>
            <a:r>
              <a:rPr lang="ru-RU" dirty="0" smtClean="0"/>
              <a:t>Научимся правильно показывать объекты на настенной карте.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xmlns="" id="{9BB3DC8D-BBA5-40F3-BCDB-9BA1CE6B6B7F}"/>
              </a:ext>
            </a:extLst>
          </p:cNvPr>
          <p:cNvSpPr txBox="1">
            <a:spLocks/>
          </p:cNvSpPr>
          <p:nvPr/>
        </p:nvSpPr>
        <p:spPr>
          <a:xfrm>
            <a:off x="467544" y="3849812"/>
            <a:ext cx="7992888" cy="1527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</a:t>
            </a:r>
            <a:r>
              <a:rPr lang="ru-RU" altLang="ru-RU" b="1" dirty="0">
                <a:latin typeface="Comic Sans MS" panose="030F0702030302020204" pitchFamily="66" charset="0"/>
              </a:rPr>
              <a:t>Велика и прекрасна наша страна Россия. Она занимает огромную территорию. Но мы можем совершить путешествие в любой её уголок, не выходя из класса.</a:t>
            </a:r>
          </a:p>
        </p:txBody>
      </p:sp>
      <p:pic>
        <p:nvPicPr>
          <p:cNvPr id="1026" name="Picture 2" descr="https://avatars.mds.yandex.net/get-pdb/881477/227c330d-226e-45d9-a6ae-d678044138f9/s1200?webp=false">
            <a:extLst>
              <a:ext uri="{FF2B5EF4-FFF2-40B4-BE49-F238E27FC236}">
                <a16:creationId xmlns:a16="http://schemas.microsoft.com/office/drawing/2014/main" xmlns="" id="{C924F6AA-1E3C-4E08-B4E6-F3969C52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63" y="229383"/>
            <a:ext cx="2623656" cy="1751699"/>
          </a:xfrm>
          <a:prstGeom prst="rect">
            <a:avLst/>
          </a:prstGeom>
          <a:noFill/>
          <a:ln w="28575">
            <a:solidFill>
              <a:srgbClr val="7E55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allbox.ru/wallpapers/main2/201704/14852793865887909ad3e208.68057117.jpg">
            <a:extLst>
              <a:ext uri="{FF2B5EF4-FFF2-40B4-BE49-F238E27FC236}">
                <a16:creationId xmlns:a16="http://schemas.microsoft.com/office/drawing/2014/main" xmlns="" id="{F7B1377E-79D8-4A33-99F6-A432141C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8" y="2065412"/>
            <a:ext cx="2623656" cy="1749428"/>
          </a:xfrm>
          <a:prstGeom prst="rect">
            <a:avLst/>
          </a:prstGeom>
          <a:noFill/>
          <a:ln w="28575">
            <a:solidFill>
              <a:srgbClr val="7E55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1.1zoom.me/big0/567/414237-svetik.jpg">
            <a:extLst>
              <a:ext uri="{FF2B5EF4-FFF2-40B4-BE49-F238E27FC236}">
                <a16:creationId xmlns:a16="http://schemas.microsoft.com/office/drawing/2014/main" xmlns="" id="{9A5B92E0-0A55-4EBD-9E4A-98D70B68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91" y="235132"/>
            <a:ext cx="2625113" cy="1749428"/>
          </a:xfrm>
          <a:prstGeom prst="rect">
            <a:avLst/>
          </a:prstGeom>
          <a:noFill/>
          <a:ln w="28575">
            <a:solidFill>
              <a:srgbClr val="7E55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.d-cd.net/b34a868s-960.jpg">
            <a:extLst>
              <a:ext uri="{FF2B5EF4-FFF2-40B4-BE49-F238E27FC236}">
                <a16:creationId xmlns:a16="http://schemas.microsoft.com/office/drawing/2014/main" xmlns="" id="{2BAC35DD-2BE8-49A7-847D-F0DACC3C2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b="2121"/>
          <a:stretch/>
        </p:blipFill>
        <p:spPr bwMode="auto">
          <a:xfrm>
            <a:off x="1730863" y="2060949"/>
            <a:ext cx="2623656" cy="1758353"/>
          </a:xfrm>
          <a:prstGeom prst="rect">
            <a:avLst/>
          </a:prstGeom>
          <a:noFill/>
          <a:ln w="28575">
            <a:solidFill>
              <a:srgbClr val="7E55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DB5E17E-F332-415C-BCF5-3A027F37D182}"/>
              </a:ext>
            </a:extLst>
          </p:cNvPr>
          <p:cNvSpPr/>
          <p:nvPr/>
        </p:nvSpPr>
        <p:spPr>
          <a:xfrm>
            <a:off x="831683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E554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72600426-B271-45AC-864F-5904E221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28379"/>
            <a:ext cx="6624736" cy="952500"/>
          </a:xfrm>
        </p:spPr>
        <p:txBody>
          <a:bodyPr/>
          <a:lstStyle/>
          <a:p>
            <a:r>
              <a:rPr lang="ru-RU" altLang="ru-RU" b="1" dirty="0">
                <a:solidFill>
                  <a:srgbClr val="7E554A"/>
                </a:solidFill>
                <a:latin typeface="Comic Sans MS" panose="030F0702030302020204" pitchFamily="66" charset="0"/>
              </a:rPr>
              <a:t>Работа по учебнику.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E90E4E76-42C0-4D81-AA06-42AA512E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9912" y="1033443"/>
            <a:ext cx="4529667" cy="3384021"/>
          </a:xfrm>
        </p:spPr>
        <p:txBody>
          <a:bodyPr>
            <a:normAutofit lnSpcReduction="10000"/>
          </a:bodyPr>
          <a:lstStyle/>
          <a:p>
            <a:pPr marL="507980" indent="-50798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Comic Sans MS" panose="030F0702030302020204" pitchFamily="66" charset="0"/>
              </a:rPr>
              <a:t>Откройте учебник  на стр.92-93. </a:t>
            </a:r>
          </a:p>
          <a:p>
            <a:pPr marL="507980" indent="-50798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Comic Sans MS" panose="030F0702030302020204" pitchFamily="66" charset="0"/>
              </a:rPr>
              <a:t>Рассмотрите фотографии.</a:t>
            </a:r>
          </a:p>
          <a:p>
            <a:pPr marL="507980" indent="-50798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Comic Sans MS" panose="030F0702030302020204" pitchFamily="66" charset="0"/>
              </a:rPr>
              <a:t>Отыщи их на карте на стр. 90-91 учебника.</a:t>
            </a:r>
          </a:p>
        </p:txBody>
      </p:sp>
      <p:pic>
        <p:nvPicPr>
          <p:cNvPr id="15364" name="Picture 4" descr="gfj">
            <a:extLst>
              <a:ext uri="{FF2B5EF4-FFF2-40B4-BE49-F238E27FC236}">
                <a16:creationId xmlns:a16="http://schemas.microsoft.com/office/drawing/2014/main" xmlns="" id="{364E1A3C-F684-4D7F-BE9C-A415C80D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7354"/>
            <a:ext cx="2409031" cy="3180292"/>
          </a:xfrm>
          <a:prstGeom prst="rect">
            <a:avLst/>
          </a:prstGeom>
          <a:noFill/>
          <a:ln w="38100">
            <a:solidFill>
              <a:srgbClr val="7E55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4A6B8C8-B98C-4668-AE1B-B8F73295CD51}"/>
              </a:ext>
            </a:extLst>
          </p:cNvPr>
          <p:cNvSpPr/>
          <p:nvPr/>
        </p:nvSpPr>
        <p:spPr>
          <a:xfrm>
            <a:off x="831683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E554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8934A6BB-8E51-47EE-9528-BB7C8CF02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658A98A3-F936-43FC-9047-0B97B6B25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18"/>
            <a:ext cx="8229600" cy="952500"/>
          </a:xfrm>
        </p:spPr>
        <p:txBody>
          <a:bodyPr/>
          <a:lstStyle/>
          <a:p>
            <a:r>
              <a:rPr lang="ru-RU" dirty="0" smtClean="0"/>
              <a:t>Сибирская тайга.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1276"/>
            <a:ext cx="7200800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01" y="0"/>
            <a:ext cx="8110947" cy="6972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Вулкан Эльбрус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"/>
          <a:stretch/>
        </p:blipFill>
        <p:spPr>
          <a:xfrm>
            <a:off x="755576" y="617286"/>
            <a:ext cx="7776864" cy="47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864096"/>
          </a:xfrm>
        </p:spPr>
        <p:txBody>
          <a:bodyPr/>
          <a:lstStyle/>
          <a:p>
            <a:r>
              <a:rPr lang="ru-RU" dirty="0" smtClean="0"/>
              <a:t>Озеро Байкал.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5" y="2209428"/>
            <a:ext cx="4718298" cy="3145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15528"/>
            <a:ext cx="4267200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ru-RU" dirty="0" smtClean="0"/>
              <a:t>Река Волга.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95849"/>
            <a:ext cx="7704856" cy="48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143</Words>
  <Application>Microsoft Office PowerPoint</Application>
  <PresentationFormat>Экран (16:10)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Цели урока:</vt:lpstr>
      <vt:lpstr>Презентация PowerPoint</vt:lpstr>
      <vt:lpstr>Работа по учебнику.</vt:lpstr>
      <vt:lpstr>Сибирская тайга.</vt:lpstr>
      <vt:lpstr>Вулкан Эльбрус</vt:lpstr>
      <vt:lpstr>Озеро Байкал.</vt:lpstr>
      <vt:lpstr>Река Волга.</vt:lpstr>
      <vt:lpstr>Что такое карта?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на карте.Никифорова Н.В.</dc:title>
  <dc:creator>Наталья Никифорова</dc:creator>
  <cp:lastModifiedBy>79883481868</cp:lastModifiedBy>
  <cp:revision>147</cp:revision>
  <dcterms:created xsi:type="dcterms:W3CDTF">2017-12-24T16:16:52Z</dcterms:created>
  <dcterms:modified xsi:type="dcterms:W3CDTF">2023-04-28T06:09:11Z</dcterms:modified>
</cp:coreProperties>
</file>