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9"/>
  </p:notesMasterIdLst>
  <p:sldIdLst>
    <p:sldId id="257" r:id="rId2"/>
    <p:sldId id="258" r:id="rId3"/>
    <p:sldId id="275" r:id="rId4"/>
    <p:sldId id="259" r:id="rId5"/>
    <p:sldId id="260" r:id="rId6"/>
    <p:sldId id="264" r:id="rId7"/>
    <p:sldId id="263" r:id="rId8"/>
    <p:sldId id="262" r:id="rId9"/>
    <p:sldId id="268" r:id="rId10"/>
    <p:sldId id="267" r:id="rId11"/>
    <p:sldId id="265" r:id="rId12"/>
    <p:sldId id="274" r:id="rId13"/>
    <p:sldId id="266" r:id="rId14"/>
    <p:sldId id="271" r:id="rId15"/>
    <p:sldId id="261" r:id="rId16"/>
    <p:sldId id="269" r:id="rId17"/>
    <p:sldId id="27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99CCFF"/>
    <a:srgbClr val="8FAFD5"/>
    <a:srgbClr val="000099"/>
    <a:srgbClr val="0E3010"/>
    <a:srgbClr val="206E24"/>
    <a:srgbClr val="E74B56"/>
    <a:srgbClr val="F06B42"/>
    <a:srgbClr val="FFFF66"/>
    <a:srgbClr val="C565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DAA656-A5CD-4B50-B0E5-DCE39084918E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6F8A89-541A-40CA-AA5D-430E0EA958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877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F8A89-541A-40CA-AA5D-430E0EA9587C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137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3.jpeg"/><Relationship Id="rId7" Type="http://schemas.openxmlformats.org/officeDocument/2006/relationships/image" Target="../media/image2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3.jpeg"/><Relationship Id="rId7" Type="http://schemas.openxmlformats.org/officeDocument/2006/relationships/image" Target="../media/image3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4.jpe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.jpeg"/><Relationship Id="rId9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4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3.jpeg"/><Relationship Id="rId7" Type="http://schemas.openxmlformats.org/officeDocument/2006/relationships/image" Target="../media/image4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gif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Фото\1 круглый стол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1643042" y="1857364"/>
            <a:ext cx="578647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Метапредметный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подход на уроках физики как основа развития творческого мышления школьников»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00232" y="5786454"/>
            <a:ext cx="55721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E3010"/>
                </a:solidFill>
                <a:latin typeface="Times New Roman" pitchFamily="18" charset="0"/>
                <a:cs typeface="Times New Roman" pitchFamily="18" charset="0"/>
              </a:rPr>
              <a:t>Подготовила : </a:t>
            </a:r>
            <a:r>
              <a:rPr lang="ru-RU" b="1" dirty="0" err="1" smtClean="0">
                <a:solidFill>
                  <a:srgbClr val="0E3010"/>
                </a:solidFill>
                <a:latin typeface="Times New Roman" pitchFamily="18" charset="0"/>
                <a:cs typeface="Times New Roman" pitchFamily="18" charset="0"/>
              </a:rPr>
              <a:t>Ляшко</a:t>
            </a:r>
            <a:r>
              <a:rPr lang="ru-RU" b="1" dirty="0" smtClean="0">
                <a:solidFill>
                  <a:srgbClr val="0E3010"/>
                </a:solidFill>
                <a:latin typeface="Times New Roman" pitchFamily="18" charset="0"/>
                <a:cs typeface="Times New Roman" pitchFamily="18" charset="0"/>
              </a:rPr>
              <a:t> Ольга Григорьевна</a:t>
            </a:r>
          </a:p>
          <a:p>
            <a:pPr algn="ctr"/>
            <a:r>
              <a:rPr lang="ru-RU" b="1" dirty="0" smtClean="0">
                <a:solidFill>
                  <a:srgbClr val="0E3010"/>
                </a:solidFill>
                <a:latin typeface="Times New Roman" pitchFamily="18" charset="0"/>
                <a:cs typeface="Times New Roman" pitchFamily="18" charset="0"/>
              </a:rPr>
              <a:t>учитель физики  МБОУ «</a:t>
            </a:r>
            <a:r>
              <a:rPr lang="ru-RU" b="1" dirty="0" err="1" smtClean="0">
                <a:solidFill>
                  <a:srgbClr val="0E3010"/>
                </a:solidFill>
                <a:latin typeface="Times New Roman" pitchFamily="18" charset="0"/>
                <a:cs typeface="Times New Roman" pitchFamily="18" charset="0"/>
              </a:rPr>
              <a:t>Амвросиевская</a:t>
            </a:r>
            <a:r>
              <a:rPr lang="ru-RU" b="1" dirty="0" smtClean="0">
                <a:solidFill>
                  <a:srgbClr val="0E3010"/>
                </a:solidFill>
                <a:latin typeface="Times New Roman" pitchFamily="18" charset="0"/>
                <a:cs typeface="Times New Roman" pitchFamily="18" charset="0"/>
              </a:rPr>
              <a:t> школа №6» </a:t>
            </a:r>
            <a:r>
              <a:rPr lang="ru-RU" b="1" dirty="0" err="1" smtClean="0">
                <a:solidFill>
                  <a:srgbClr val="0E3010"/>
                </a:solidFill>
                <a:latin typeface="Times New Roman" pitchFamily="18" charset="0"/>
                <a:cs typeface="Times New Roman" pitchFamily="18" charset="0"/>
              </a:rPr>
              <a:t>Амвросиевского</a:t>
            </a:r>
            <a:r>
              <a:rPr lang="ru-RU" b="1" dirty="0" smtClean="0">
                <a:solidFill>
                  <a:srgbClr val="0E3010"/>
                </a:solidFill>
                <a:latin typeface="Times New Roman" pitchFamily="18" charset="0"/>
                <a:cs typeface="Times New Roman" pitchFamily="18" charset="0"/>
              </a:rPr>
              <a:t> района </a:t>
            </a:r>
            <a:endParaRPr lang="ru-RU" b="1" dirty="0">
              <a:solidFill>
                <a:srgbClr val="0E301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86050" y="142852"/>
            <a:ext cx="39780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Круглый стол – практикум</a:t>
            </a:r>
          </a:p>
        </p:txBody>
      </p:sp>
      <p:pic>
        <p:nvPicPr>
          <p:cNvPr id="7" name="Picture 5" descr="https://static.vecteezy.com/system/resources/previews/000/357/026/original/vector-atom-ic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353" t="10527" r="7351" b="4178"/>
          <a:stretch>
            <a:fillRect/>
          </a:stretch>
        </p:blipFill>
        <p:spPr bwMode="auto">
          <a:xfrm>
            <a:off x="8072430" y="5786449"/>
            <a:ext cx="1071570" cy="1071551"/>
          </a:xfrm>
          <a:prstGeom prst="rect">
            <a:avLst/>
          </a:prstGeom>
          <a:noFill/>
        </p:spPr>
      </p:pic>
      <p:pic>
        <p:nvPicPr>
          <p:cNvPr id="8" name="Picture 6" descr="https://c8.alamy.com/comp/EWDRY0/partnership-team-process-business-workers-turning-gear-together-teamwork-EWDRY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4F3F1"/>
              </a:clrFrom>
              <a:clrTo>
                <a:srgbClr val="F4F3F1">
                  <a:alpha val="0"/>
                </a:srgbClr>
              </a:clrTo>
            </a:clrChange>
          </a:blip>
          <a:srcRect t="10944" b="18703"/>
          <a:stretch>
            <a:fillRect/>
          </a:stretch>
        </p:blipFill>
        <p:spPr bwMode="auto">
          <a:xfrm>
            <a:off x="0" y="0"/>
            <a:ext cx="1214414" cy="9135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 descr="https://www.n-vartovsk.ru/upload/iblock/8ea/7ac365327ce4b505b5011e809ce6c2f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Picture 5" descr="https://static.vecteezy.com/system/resources/previews/000/357/026/original/vector-atom-ico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353" t="10527" r="7351" b="4178"/>
          <a:stretch>
            <a:fillRect/>
          </a:stretch>
        </p:blipFill>
        <p:spPr bwMode="auto">
          <a:xfrm>
            <a:off x="8000996" y="5715016"/>
            <a:ext cx="1143004" cy="1142984"/>
          </a:xfrm>
          <a:prstGeom prst="rect">
            <a:avLst/>
          </a:prstGeom>
          <a:noFill/>
        </p:spPr>
      </p:pic>
      <p:pic>
        <p:nvPicPr>
          <p:cNvPr id="16390" name="Picture 6" descr="https://c8.alamy.com/comp/EWDRY0/partnership-team-process-business-workers-turning-gear-together-teamwork-EWDRY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4F3F1"/>
              </a:clrFrom>
              <a:clrTo>
                <a:srgbClr val="F4F3F1">
                  <a:alpha val="0"/>
                </a:srgbClr>
              </a:clrTo>
            </a:clrChange>
          </a:blip>
          <a:srcRect t="10944" b="18703"/>
          <a:stretch>
            <a:fillRect/>
          </a:stretch>
        </p:blipFill>
        <p:spPr bwMode="auto">
          <a:xfrm>
            <a:off x="0" y="0"/>
            <a:ext cx="1214414" cy="913524"/>
          </a:xfrm>
          <a:prstGeom prst="rect">
            <a:avLst/>
          </a:prstGeom>
          <a:noFill/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785918" y="142852"/>
            <a:ext cx="5500726" cy="4001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Метапредметная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деятельность – наблюдение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1928794" y="2000240"/>
            <a:ext cx="5643602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Наблюдение как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метапредметная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деятельность – имеет свои предметные воплощения: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85852" y="785794"/>
            <a:ext cx="73581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Наблюдение </a:t>
            </a:r>
            <a:r>
              <a:rPr lang="ru-RU" b="1" dirty="0" smtClean="0">
                <a:solidFill>
                  <a:srgbClr val="0E3010"/>
                </a:solidFill>
                <a:latin typeface="Times New Roman" pitchFamily="18" charset="0"/>
                <a:cs typeface="Times New Roman" pitchFamily="18" charset="0"/>
              </a:rPr>
              <a:t>- это специально организованное, целенаправленное, продолжительное во времени и планомерное, восприятие детьми объектов и явлений. </a:t>
            </a:r>
            <a:endParaRPr lang="ru-RU" b="1" dirty="0">
              <a:solidFill>
                <a:srgbClr val="0E301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6" name="Picture 4" descr="https://avatars.mds.yandex.net/i?id=ce2af549c876b08374531fc73f4b895d-4416220-images-thumbs&amp;n=1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l="23987" t="7031" r="24840" b="3906"/>
          <a:stretch>
            <a:fillRect/>
          </a:stretch>
        </p:blipFill>
        <p:spPr bwMode="auto">
          <a:xfrm>
            <a:off x="285720" y="2143116"/>
            <a:ext cx="1214446" cy="1442155"/>
          </a:xfrm>
          <a:prstGeom prst="rect">
            <a:avLst/>
          </a:prstGeom>
          <a:noFill/>
        </p:spPr>
      </p:pic>
      <p:pic>
        <p:nvPicPr>
          <p:cNvPr id="8198" name="Picture 6" descr="https://st.depositphotos.com/1097589/3998/v/950/depositphotos_39983755-stock-illustration-hand-drawn-vector-illustration-of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353"/>
          <a:stretch>
            <a:fillRect/>
          </a:stretch>
        </p:blipFill>
        <p:spPr bwMode="auto">
          <a:xfrm>
            <a:off x="7429520" y="2571744"/>
            <a:ext cx="1071570" cy="1428760"/>
          </a:xfrm>
          <a:prstGeom prst="rect">
            <a:avLst/>
          </a:prstGeom>
          <a:noFill/>
        </p:spPr>
      </p:pic>
      <p:pic>
        <p:nvPicPr>
          <p:cNvPr id="3" name="Picture 6" descr="https://thumbs.dreamstime.com/z/aff%C3%A4rsman-26996535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20000"/>
          </a:blip>
          <a:srcRect l="22500" t="4767" r="5000" b="12993"/>
          <a:stretch>
            <a:fillRect/>
          </a:stretch>
        </p:blipFill>
        <p:spPr bwMode="auto">
          <a:xfrm>
            <a:off x="7000892" y="4485790"/>
            <a:ext cx="1571636" cy="1463248"/>
          </a:xfrm>
          <a:prstGeom prst="rect">
            <a:avLst/>
          </a:prstGeom>
          <a:noFill/>
        </p:spPr>
      </p:pic>
      <p:pic>
        <p:nvPicPr>
          <p:cNvPr id="8200" name="Picture 8" descr="https://static3.bigstockphoto.com/5/1/4/large1500/4152148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</a:blip>
          <a:srcRect r="3175" b="12452"/>
          <a:stretch>
            <a:fillRect/>
          </a:stretch>
        </p:blipFill>
        <p:spPr bwMode="auto">
          <a:xfrm>
            <a:off x="238216" y="4500570"/>
            <a:ext cx="1977962" cy="1484412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2214546" y="3071810"/>
            <a:ext cx="2270493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естественнонаучное</a:t>
            </a:r>
            <a:endParaRPr lang="ru-RU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143504" y="3000372"/>
            <a:ext cx="1651414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историческое</a:t>
            </a:r>
            <a:endParaRPr lang="ru-RU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143504" y="4000504"/>
            <a:ext cx="1921423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математическое</a:t>
            </a:r>
            <a:endParaRPr lang="ru-RU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571736" y="4000504"/>
            <a:ext cx="1702004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рефлексивное</a:t>
            </a:r>
            <a:endParaRPr lang="ru-RU" b="1" dirty="0"/>
          </a:p>
        </p:txBody>
      </p:sp>
      <p:pic>
        <p:nvPicPr>
          <p:cNvPr id="8202" name="Picture 10" descr="https://sun9-64.userapi.com/impf/c631821/v631821337/1f667/j6jUKuHyDAE.jpg?size=604x293&amp;quality=96&amp;sign=1e816db91cc583bf01d5415df7300c17&amp;type=album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lum bright="-20000" contrast="20000"/>
          </a:blip>
          <a:srcRect/>
          <a:stretch>
            <a:fillRect/>
          </a:stretch>
        </p:blipFill>
        <p:spPr bwMode="auto">
          <a:xfrm>
            <a:off x="3143240" y="5072074"/>
            <a:ext cx="3214710" cy="1559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 descr="https://www.n-vartovsk.ru/upload/iblock/8ea/7ac365327ce4b505b5011e809ce6c2f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Picture 5" descr="https://static.vecteezy.com/system/resources/previews/000/357/026/original/vector-atom-ico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353" t="10527" r="7351" b="4178"/>
          <a:stretch>
            <a:fillRect/>
          </a:stretch>
        </p:blipFill>
        <p:spPr bwMode="auto">
          <a:xfrm>
            <a:off x="8000996" y="5715016"/>
            <a:ext cx="1143004" cy="1142984"/>
          </a:xfrm>
          <a:prstGeom prst="rect">
            <a:avLst/>
          </a:prstGeom>
          <a:noFill/>
        </p:spPr>
      </p:pic>
      <p:pic>
        <p:nvPicPr>
          <p:cNvPr id="16390" name="Picture 6" descr="https://c8.alamy.com/comp/EWDRY0/partnership-team-process-business-workers-turning-gear-together-teamwork-EWDRY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4F3F1"/>
              </a:clrFrom>
              <a:clrTo>
                <a:srgbClr val="F4F3F1">
                  <a:alpha val="0"/>
                </a:srgbClr>
              </a:clrTo>
            </a:clrChange>
          </a:blip>
          <a:srcRect t="10944" b="18703"/>
          <a:stretch>
            <a:fillRect/>
          </a:stretch>
        </p:blipFill>
        <p:spPr bwMode="auto">
          <a:xfrm>
            <a:off x="0" y="0"/>
            <a:ext cx="1214414" cy="913524"/>
          </a:xfrm>
          <a:prstGeom prst="rect">
            <a:avLst/>
          </a:prstGeom>
          <a:noFill/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0"/>
            <a:ext cx="243978" cy="3077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500034" y="1000108"/>
            <a:ext cx="828684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Объект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E301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предмет или явление. </a:t>
            </a:r>
            <a:r>
              <a:rPr lang="ru-RU" b="1" dirty="0" smtClean="0">
                <a:solidFill>
                  <a:srgbClr val="0E301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E301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 наблюдения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E301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b="1" i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uk-UA" b="1" i="1" u="sng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Наблюдение</a:t>
            </a:r>
            <a:r>
              <a:rPr kumimoji="0" lang="uk-UA" b="1" i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b="1" i="1" u="sng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естественнонаучное</a:t>
            </a:r>
            <a:r>
              <a:rPr kumimoji="0" lang="uk-UA" b="1" i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E301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Внешние признаки объекта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явления.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E301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Местонахождение объекта /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rgbClr val="0E301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Условия при которых явление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протекает.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E301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Назначение, условия существования объекта / 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бъяснение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явления.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E301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Функциональные свойства объекта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Сущность явления, механизм его протекания.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E3010"/>
                </a:solidFill>
                <a:latin typeface="Times New Roman" pitchFamily="18" charset="0"/>
                <a:cs typeface="Times New Roman" pitchFamily="18" charset="0"/>
              </a:rPr>
              <a:t>5 Сфера использования  объекта / 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Причины происхождения 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явления.</a:t>
            </a:r>
            <a:endParaRPr lang="ru-RU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E3010"/>
                </a:solidFill>
                <a:latin typeface="Times New Roman" pitchFamily="18" charset="0"/>
                <a:cs typeface="Times New Roman" pitchFamily="18" charset="0"/>
              </a:rPr>
              <a:t>6. Значение объекта / 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явления </a:t>
            </a:r>
            <a:r>
              <a:rPr lang="ru-RU" b="1" dirty="0" smtClean="0">
                <a:solidFill>
                  <a:srgbClr val="0E3010"/>
                </a:solidFill>
                <a:latin typeface="Times New Roman" pitchFamily="18" charset="0"/>
                <a:cs typeface="Times New Roman" pitchFamily="18" charset="0"/>
              </a:rPr>
              <a:t>в природе и в жизни человека.</a:t>
            </a:r>
            <a:endParaRPr kumimoji="0" lang="uk-UA" b="1" i="1" u="sng" strike="noStrike" cap="none" normalizeH="0" baseline="0" dirty="0" smtClean="0">
              <a:ln>
                <a:noFill/>
              </a:ln>
              <a:solidFill>
                <a:srgbClr val="0E301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b="1" i="1" u="sng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ІІ.</a:t>
            </a:r>
            <a:r>
              <a:rPr kumimoji="0" lang="ru-RU" b="1" i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Наблюдение историческое. Сбор  и накопление информации.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E301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Дата возникновения (изобретения) объекта /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первых упоминаний о наблюдении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явления.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E301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2.Автор создания объекта /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изучения и  описания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явления.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E301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История открытия, которое привело к созданию объекта / 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аучное объяснение явления.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E301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История усовершенствования объекта / 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 встречается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явление.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E301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5.Последствия изобретения объекта / 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римеры использования явления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человеком.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14678" y="571480"/>
            <a:ext cx="22683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План наблюдения</a:t>
            </a:r>
            <a:endParaRPr lang="ru-RU" sz="20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14480" y="142852"/>
            <a:ext cx="5715040" cy="40011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Метапредметная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деятельность – наблюдение</a:t>
            </a: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 descr="https://www.n-vartovsk.ru/upload/iblock/8ea/7ac365327ce4b505b5011e809ce6c2f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Picture 5" descr="https://static.vecteezy.com/system/resources/previews/000/357/026/original/vector-atom-ico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353" t="10527" r="7351" b="4178"/>
          <a:stretch>
            <a:fillRect/>
          </a:stretch>
        </p:blipFill>
        <p:spPr bwMode="auto">
          <a:xfrm>
            <a:off x="8000996" y="5715016"/>
            <a:ext cx="1143004" cy="1142984"/>
          </a:xfrm>
          <a:prstGeom prst="rect">
            <a:avLst/>
          </a:prstGeom>
          <a:noFill/>
        </p:spPr>
      </p:pic>
      <p:pic>
        <p:nvPicPr>
          <p:cNvPr id="16390" name="Picture 6" descr="https://c8.alamy.com/comp/EWDRY0/partnership-team-process-business-workers-turning-gear-together-teamwork-EWDRY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4F3F1"/>
              </a:clrFrom>
              <a:clrTo>
                <a:srgbClr val="F4F3F1">
                  <a:alpha val="0"/>
                </a:srgbClr>
              </a:clrTo>
            </a:clrChange>
          </a:blip>
          <a:srcRect t="10944" b="18703"/>
          <a:stretch>
            <a:fillRect/>
          </a:stretch>
        </p:blipFill>
        <p:spPr bwMode="auto">
          <a:xfrm>
            <a:off x="0" y="0"/>
            <a:ext cx="1214414" cy="91352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0"/>
            <a:ext cx="871543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</a:t>
            </a:r>
            <a:r>
              <a:rPr lang="uk-UA" b="1" i="1" u="sng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ІІІ. </a:t>
            </a:r>
            <a:r>
              <a:rPr lang="ru-RU" b="1" i="1" u="sng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i="1" u="sng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Наблюдение математическое</a:t>
            </a:r>
            <a:endParaRPr lang="ru-RU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1. </a:t>
            </a:r>
            <a:r>
              <a:rPr lang="ru-RU" b="1" dirty="0" smtClean="0">
                <a:solidFill>
                  <a:srgbClr val="0E301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Характеристики </a:t>
            </a:r>
            <a:endParaRPr lang="ru-RU" b="1" dirty="0" smtClean="0">
              <a:solidFill>
                <a:srgbClr val="0E301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E301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Обработка данных, расчёты / 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Опытно-экспериментальное подтверждение явления.</a:t>
            </a:r>
            <a:endParaRPr lang="ru-RU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b="1" i="1" u="sng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ІV. </a:t>
            </a:r>
            <a:r>
              <a:rPr lang="ru-RU" b="1" i="1" u="sng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Самонаблюдение рефлексивное. Интерпретация полученной </a:t>
            </a:r>
            <a:r>
              <a:rPr lang="ru-RU" b="1" i="1" u="sng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информации.</a:t>
            </a:r>
            <a:endParaRPr lang="ru-RU" b="1" i="1" u="sng" dirty="0" smtClean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i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1.Для развития самоконтроля и самооценки  обучающиеся отвечают на вопросы: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E301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ты узнал, выполняя наблюдение за объектом или явлением?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E301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Чему научился?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E301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что себя можешь похвалить?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E301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Над чем еще надо поработать?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E301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Какие задания тебе понравились?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E301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Какие задания показались трудными?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E301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не получилось? В чем причина?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E301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Достиг ли ты поставленную в начале работы цель? (Если нет, то в чём причина?)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u="sng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Для самооценки детьми своего внутреннего состояния и самочувствия по отношению к выполняемым при исследовании заданиям.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Спектр эмоций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E301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Гармоничное, комфортное состояние – зелёный смайлик.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E301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Спокойное, ровное – жёлтый смайлик.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E301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Тревожное, подавленное – красный смайлик.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5" descr="https://thumbs.dreamstime.com/b/%D0%BA%D1%80%D0%B0%D1%81%D0%BD%D1%8B%D0%B9-%D0%B8%D0%B7%D0%BE-%D0%B8%D1%80%D0%BE%D0%B2%D0%B0%D0%BD%D0%BD%D1%8B%D0%B9-smiley-%D0%B6%D0%B5-%D1%82%D0%BE%D0%B3%D0%BE-%D0%B7%D0%B5-%D0%B5%D0%BD%D0%BE%D0%B3%D0%BE-%D1%86%D0%B2%D0%B5%D1%82%D0%B0-3708334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13" t="6469" r="1341" b="24529"/>
          <a:stretch>
            <a:fillRect/>
          </a:stretch>
        </p:blipFill>
        <p:spPr bwMode="auto">
          <a:xfrm>
            <a:off x="5429256" y="5857892"/>
            <a:ext cx="2286016" cy="762005"/>
          </a:xfrm>
          <a:prstGeom prst="rect">
            <a:avLst/>
          </a:prstGeom>
          <a:noFill/>
        </p:spPr>
      </p:pic>
      <p:pic>
        <p:nvPicPr>
          <p:cNvPr id="9" name="Picture 4" descr="https://189131.selcdn.ru/leonardo/uploadsForSiteId/21944/texteditor/3f2974ff-20e3-4361-ba4b-7be898c8fd38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9124" y="2591898"/>
            <a:ext cx="2928958" cy="1596480"/>
          </a:xfrm>
          <a:prstGeom prst="rect">
            <a:avLst/>
          </a:prstGeom>
          <a:noFill/>
        </p:spPr>
      </p:pic>
      <p:pic>
        <p:nvPicPr>
          <p:cNvPr id="11" name="Picture 8" descr="https://img1.liveinternet.ru/images/attach/d/2/145/33/145033857_01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15272" y="2714620"/>
            <a:ext cx="981123" cy="142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 descr="https://www.n-vartovsk.ru/upload/iblock/8ea/7ac365327ce4b505b5011e809ce6c2f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Picture 5" descr="https://static.vecteezy.com/system/resources/previews/000/357/026/original/vector-atom-ico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353" t="10527" r="7351" b="4178"/>
          <a:stretch>
            <a:fillRect/>
          </a:stretch>
        </p:blipFill>
        <p:spPr bwMode="auto">
          <a:xfrm>
            <a:off x="8000996" y="5715016"/>
            <a:ext cx="1143004" cy="1142984"/>
          </a:xfrm>
          <a:prstGeom prst="rect">
            <a:avLst/>
          </a:prstGeom>
          <a:noFill/>
        </p:spPr>
      </p:pic>
      <p:pic>
        <p:nvPicPr>
          <p:cNvPr id="16390" name="Picture 6" descr="https://c8.alamy.com/comp/EWDRY0/partnership-team-process-business-workers-turning-gear-together-teamwork-EWDRY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4F3F1"/>
              </a:clrFrom>
              <a:clrTo>
                <a:srgbClr val="F4F3F1">
                  <a:alpha val="0"/>
                </a:srgbClr>
              </a:clrTo>
            </a:clrChange>
          </a:blip>
          <a:srcRect t="10944" b="18703"/>
          <a:stretch>
            <a:fillRect/>
          </a:stretch>
        </p:blipFill>
        <p:spPr bwMode="auto">
          <a:xfrm>
            <a:off x="0" y="0"/>
            <a:ext cx="1214414" cy="91352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42844" y="571480"/>
            <a:ext cx="871543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Задание участникам</a:t>
            </a:r>
            <a:r>
              <a:rPr lang="ru-RU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E301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1.Рассмотреть примеры </a:t>
            </a:r>
            <a:r>
              <a:rPr lang="ru-RU" b="1" dirty="0" err="1" smtClean="0">
                <a:solidFill>
                  <a:srgbClr val="0E301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метапредметной</a:t>
            </a:r>
            <a:r>
              <a:rPr lang="ru-RU" b="1" dirty="0" smtClean="0">
                <a:solidFill>
                  <a:srgbClr val="0E301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деятельности наблюдения над </a:t>
            </a:r>
            <a:r>
              <a:rPr lang="ru-RU" b="1" dirty="0" smtClean="0">
                <a:solidFill>
                  <a:srgbClr val="0E301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объектами </a:t>
            </a:r>
            <a:r>
              <a:rPr lang="ru-RU" b="1" dirty="0" smtClean="0">
                <a:solidFill>
                  <a:srgbClr val="0E301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физическими явлениями.</a:t>
            </a:r>
            <a:endParaRPr lang="ru-RU" dirty="0" smtClean="0">
              <a:solidFill>
                <a:srgbClr val="0E301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E301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Из предложенного перечня выбрать  объект или явление  и осуществить наблюдение по плану (Можно самостоятельно подобрать объект или явление)</a:t>
            </a:r>
            <a:endParaRPr lang="ru-RU" dirty="0" smtClean="0">
              <a:solidFill>
                <a:srgbClr val="0E301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2844" y="2000240"/>
            <a:ext cx="45720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Объекты: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термометр, часы, весы, линза, батарейка, конденсатор, аккумулятор, колесо, подшипник, зеркало, рычаг, транзистор, шар Паскаля, сообщающиеся сосуды, барометр, колебательный контур, магнит, электромагнит…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2844" y="3718679"/>
            <a:ext cx="514353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Физические явления: 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испарение, кристаллизация, плавление, молния, полярное сияние, электризация, солнечный свет, солнечный зайчик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диффузия, эхо, расширение тел при нагревании, смачивание,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несмачивание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капиллярность,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свободное падение, резонанс, плавание тел, давление, теплопроводность, конвекция, излучение, электромагнитная индукция, электропроводимость, сверхпроводимость…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28794" y="142852"/>
            <a:ext cx="5857916" cy="40011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Метапредметная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деятельность – наблюдение</a:t>
            </a: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s://avatars.mds.yandex.net/i?id=3b35ac0dece8f3940cabb1975891a24b-5238844-images-thumbs&amp;n=1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CFDF7"/>
              </a:clrFrom>
              <a:clrTo>
                <a:srgbClr val="FCFDF7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4214810" y="2143116"/>
            <a:ext cx="4929190" cy="1838178"/>
          </a:xfrm>
          <a:prstGeom prst="rect">
            <a:avLst/>
          </a:prstGeom>
          <a:noFill/>
        </p:spPr>
      </p:pic>
      <p:pic>
        <p:nvPicPr>
          <p:cNvPr id="7172" name="Picture 4" descr="https://sun9-12.userapi.com/impf/c854228/v854228814/d47dc/Gh2UxQtTVJs.jpg?size=1069x389&amp;quality=96&amp;sign=a9c6fb34b95a102dcd9d11463ba79076&amp;type=share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5072066" y="5500702"/>
            <a:ext cx="3069631" cy="1117012"/>
          </a:xfrm>
          <a:prstGeom prst="rect">
            <a:avLst/>
          </a:prstGeom>
          <a:noFill/>
        </p:spPr>
      </p:pic>
      <p:pic>
        <p:nvPicPr>
          <p:cNvPr id="7174" name="Picture 6" descr="https://ykl-res.azureedge.net/8f28569c-3da2-43b6-9793-ade710624e1e/%D0%AF%D0%B2%D0%BB%D0%B5%D0%BD%D0%B8%D1%8F-w1112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20000"/>
          </a:blip>
          <a:srcRect/>
          <a:stretch>
            <a:fillRect/>
          </a:stretch>
        </p:blipFill>
        <p:spPr bwMode="auto">
          <a:xfrm>
            <a:off x="5572132" y="4000504"/>
            <a:ext cx="3571868" cy="1416541"/>
          </a:xfrm>
          <a:prstGeom prst="rect">
            <a:avLst/>
          </a:prstGeom>
          <a:noFill/>
        </p:spPr>
      </p:pic>
      <p:pic>
        <p:nvPicPr>
          <p:cNvPr id="7176" name="Picture 8" descr="https://i.pinimg.com/474x/68/9e/dd/689eddf665fa01358627674972ed7207--chocolate-tempo-atmosferico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EFA"/>
              </a:clrFrom>
              <a:clrTo>
                <a:srgbClr val="FFFEFA">
                  <a:alpha val="0"/>
                </a:srgbClr>
              </a:clrTo>
            </a:clrChange>
            <a:lum contrast="20000"/>
          </a:blip>
          <a:srcRect/>
          <a:stretch>
            <a:fillRect/>
          </a:stretch>
        </p:blipFill>
        <p:spPr bwMode="auto">
          <a:xfrm>
            <a:off x="5214942" y="4572008"/>
            <a:ext cx="810039" cy="1000132"/>
          </a:xfrm>
          <a:prstGeom prst="rect">
            <a:avLst/>
          </a:prstGeom>
          <a:noFill/>
        </p:spPr>
      </p:pic>
      <p:sp>
        <p:nvSpPr>
          <p:cNvPr id="7178" name="AutoShape 10" descr="https://ds03.infourok.ru/uploads/ex/12a6/0000744d-519ccca1/img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" name="Picture 11" descr="https://i.stack.imgur.com/9jdif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4310" r="3448"/>
          <a:stretch>
            <a:fillRect/>
          </a:stretch>
        </p:blipFill>
        <p:spPr bwMode="auto">
          <a:xfrm>
            <a:off x="9501222" y="3429000"/>
            <a:ext cx="758450" cy="472551"/>
          </a:xfrm>
          <a:prstGeom prst="rect">
            <a:avLst/>
          </a:prstGeom>
          <a:noFill/>
        </p:spPr>
      </p:pic>
      <p:pic>
        <p:nvPicPr>
          <p:cNvPr id="7180" name="Picture 12" descr="https://eus-www.sway-cdn.com/s/IFOKXaBld6hDC3Lu/images/J5alDG0UbVkT5i?quality=1080&amp;isThumbnail=True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lum bright="-20000"/>
          </a:blip>
          <a:srcRect r="24439"/>
          <a:stretch>
            <a:fillRect/>
          </a:stretch>
        </p:blipFill>
        <p:spPr bwMode="auto">
          <a:xfrm>
            <a:off x="7858116" y="4786322"/>
            <a:ext cx="1285884" cy="8051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 descr="https://www.n-vartovsk.ru/upload/iblock/8ea/7ac365327ce4b505b5011e809ce6c2f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Picture 5" descr="https://static.vecteezy.com/system/resources/previews/000/357/026/original/vector-atom-ic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353" t="10527" r="7351" b="4178"/>
          <a:stretch>
            <a:fillRect/>
          </a:stretch>
        </p:blipFill>
        <p:spPr bwMode="auto">
          <a:xfrm>
            <a:off x="8000996" y="5715016"/>
            <a:ext cx="1143004" cy="1142984"/>
          </a:xfrm>
          <a:prstGeom prst="rect">
            <a:avLst/>
          </a:prstGeom>
          <a:noFill/>
        </p:spPr>
      </p:pic>
      <p:pic>
        <p:nvPicPr>
          <p:cNvPr id="16390" name="Picture 6" descr="https://c8.alamy.com/comp/EWDRY0/partnership-team-process-business-workers-turning-gear-together-teamwork-EWDRY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4F3F1"/>
              </a:clrFrom>
              <a:clrTo>
                <a:srgbClr val="F4F3F1">
                  <a:alpha val="0"/>
                </a:srgbClr>
              </a:clrTo>
            </a:clrChange>
          </a:blip>
          <a:srcRect t="10944" b="18703"/>
          <a:stretch>
            <a:fillRect/>
          </a:stretch>
        </p:blipFill>
        <p:spPr bwMode="auto">
          <a:xfrm>
            <a:off x="0" y="0"/>
            <a:ext cx="1214414" cy="91352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596" y="285728"/>
            <a:ext cx="84296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i="1" u="sng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i="1" u="sng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/>
          </a:p>
        </p:txBody>
      </p:sp>
      <p:sp>
        <p:nvSpPr>
          <p:cNvPr id="2055" name="AutoShape 7" descr="https://ds03.infourok.ru/uploads/ex/12a6/0000744d-519ccca1/img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7" name="AutoShape 9" descr="https://ds03.infourok.ru/uploads/ex/12a6/0000744d-519ccca1/img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785918" y="142852"/>
            <a:ext cx="65008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Обсуждение – рефлексия: « Оценка  в двух аспектах»</a:t>
            </a:r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714744" y="714356"/>
            <a:ext cx="2357454" cy="369332"/>
          </a:xfrm>
          <a:prstGeom prst="rect">
            <a:avLst/>
          </a:prstGeom>
          <a:solidFill>
            <a:srgbClr val="99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1.Эмоциональном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000232" y="6286520"/>
            <a:ext cx="50720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E301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Почему это важно и зачем мы это делали?</a:t>
            </a:r>
            <a:endParaRPr lang="ru-RU" b="1" dirty="0">
              <a:solidFill>
                <a:srgbClr val="0E301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54" name="Picture 10" descr="https://media.istockphoto.com/vectors/business-woman-raise-two-thumbs-up-vector-id693932130?k=6&amp;m=693932130&amp;s=612x612&amp;w=0&amp;h=lQVBfdL87J4E9eIvqweRF8Ai4eg61uEtYfoUPuTsHlw=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762" r="9524"/>
          <a:stretch>
            <a:fillRect/>
          </a:stretch>
        </p:blipFill>
        <p:spPr bwMode="auto">
          <a:xfrm>
            <a:off x="1214414" y="916764"/>
            <a:ext cx="1357322" cy="1583542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214282" y="2643182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E3010"/>
                </a:solidFill>
                <a:latin typeface="Times New Roman" pitchFamily="18" charset="0"/>
                <a:cs typeface="Times New Roman" pitchFamily="18" charset="0"/>
              </a:rPr>
              <a:t>Понравилось, было хорошо</a:t>
            </a:r>
            <a:endParaRPr lang="ru-RU" b="1" dirty="0">
              <a:solidFill>
                <a:srgbClr val="0E301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58" name="Picture 14" descr="https://thumbs.dreamstime.com/b/%D0%B1%D0%B8%D0%B7%D0%BD%D0%B5%D1%81%D0%BC%D0%B5%D0%BD-%D0%B5-%D0%B0%D1%8F-%D0%B1%D0%BE-%D1%8C%D1%88%D0%B8%D0%B5-%D0%BF%D0%B0-%D1%8C%D1%86%D1%8B-%D1%80%D1%83%D0%BA%D0%B8-%D0%B2%D0%BD%D0%B8%D0%B7-%D0%B2%D1%80%D1%83%D1%87%D0%B0%D0%B5%D1%82-%D0%B7%D0%BD%D0%B0%D0%BA-86862495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000" r="10000"/>
          <a:stretch>
            <a:fillRect/>
          </a:stretch>
        </p:blipFill>
        <p:spPr bwMode="auto">
          <a:xfrm>
            <a:off x="7000892" y="714356"/>
            <a:ext cx="1214446" cy="1795337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5715008" y="2643182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E3010"/>
                </a:solidFill>
                <a:latin typeface="Times New Roman" pitchFamily="18" charset="0"/>
                <a:cs typeface="Times New Roman" pitchFamily="18" charset="0"/>
              </a:rPr>
              <a:t>Не понравилось, было плохо</a:t>
            </a:r>
            <a:endParaRPr lang="ru-RU" b="1" dirty="0">
              <a:solidFill>
                <a:srgbClr val="0E301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60" name="Picture 16" descr="https://webstockreview.net/images/fight-clipart-courtesy-1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71934" y="1357298"/>
            <a:ext cx="1199843" cy="1357322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4214810" y="2786058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E3010"/>
                </a:solidFill>
                <a:latin typeface="Times New Roman" pitchFamily="18" charset="0"/>
                <a:cs typeface="Times New Roman" pitchFamily="18" charset="0"/>
              </a:rPr>
              <a:t>Почему?</a:t>
            </a:r>
            <a:endParaRPr lang="ru-RU" b="1" dirty="0">
              <a:solidFill>
                <a:srgbClr val="0E301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857620" y="3357562"/>
            <a:ext cx="1880451" cy="400110"/>
          </a:xfrm>
          <a:prstGeom prst="rect">
            <a:avLst/>
          </a:prstGeom>
          <a:solidFill>
            <a:srgbClr val="99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Смысловом </a:t>
            </a:r>
          </a:p>
        </p:txBody>
      </p:sp>
      <p:sp>
        <p:nvSpPr>
          <p:cNvPr id="8194" name="AutoShape 2" descr="https://www.memotest.ru/ImageUpload/174e1ba0-dcf5-4e84-afc8-1a88dec2936b/Vzaimodeistvi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6" name="AutoShape 4" descr="https://www.memotest.ru/ImageUpload/174e1ba0-dcf5-4e84-afc8-1a88dec2936b/Vzaimodeistvi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0" name="AutoShape 8" descr="https://www.memotest.ru/ImageUpload/174e1ba0-dcf5-4e84-afc8-1a88dec2936b/Vzaimodeistvi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202" name="Picture 10" descr="https://pbs.twimg.com/media/Dgr2hL3XUAAKVxt.jpg:larg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145" r="3774"/>
          <a:stretch>
            <a:fillRect/>
          </a:stretch>
        </p:blipFill>
        <p:spPr bwMode="auto">
          <a:xfrm>
            <a:off x="2786050" y="3429000"/>
            <a:ext cx="4714908" cy="2847435"/>
          </a:xfrm>
          <a:prstGeom prst="rect">
            <a:avLst/>
          </a:prstGeom>
          <a:noFill/>
        </p:spPr>
      </p:pic>
      <p:pic>
        <p:nvPicPr>
          <p:cNvPr id="5124" name="Picture 4" descr="http://teg.com.ua/wp-content/uploads/2018/08/0b8991db7716b40a7374dbad4335377e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4572008"/>
            <a:ext cx="2035822" cy="1581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 descr="https://www.n-vartovsk.ru/upload/iblock/8ea/7ac365327ce4b505b5011e809ce6c2f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Picture 5" descr="https://static.vecteezy.com/system/resources/previews/000/357/026/original/vector-atom-ico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353" t="10527" r="7351" b="4178"/>
          <a:stretch>
            <a:fillRect/>
          </a:stretch>
        </p:blipFill>
        <p:spPr bwMode="auto">
          <a:xfrm>
            <a:off x="8000996" y="5715016"/>
            <a:ext cx="1143004" cy="1142984"/>
          </a:xfrm>
          <a:prstGeom prst="rect">
            <a:avLst/>
          </a:prstGeom>
          <a:noFill/>
        </p:spPr>
      </p:pic>
      <p:pic>
        <p:nvPicPr>
          <p:cNvPr id="16390" name="Picture 6" descr="https://c8.alamy.com/comp/EWDRY0/partnership-team-process-business-workers-turning-gear-together-teamwork-EWDRY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4F3F1"/>
              </a:clrFrom>
              <a:clrTo>
                <a:srgbClr val="F4F3F1">
                  <a:alpha val="0"/>
                </a:srgbClr>
              </a:clrTo>
            </a:clrChange>
          </a:blip>
          <a:srcRect t="10944" b="18703"/>
          <a:stretch>
            <a:fillRect/>
          </a:stretch>
        </p:blipFill>
        <p:spPr bwMode="auto">
          <a:xfrm>
            <a:off x="0" y="0"/>
            <a:ext cx="1214414" cy="91352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28564" y="714356"/>
            <a:ext cx="7072394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достигнуты ли цели, поставленные участниками в начале занятия.</a:t>
            </a: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итоговая расстановка мнений участников по базовым вопросам обсуждения;</a:t>
            </a:r>
            <a:endParaRPr lang="ru-RU" sz="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формулировка общего мнения.</a:t>
            </a:r>
            <a:endParaRPr lang="ru-RU" sz="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озвучивание  аспектов, которые не нашли должного освещения в ходе «Круглого тола»</a:t>
            </a:r>
            <a:endParaRPr lang="ru-RU" sz="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86182" y="142852"/>
            <a:ext cx="1766637" cy="400110"/>
          </a:xfrm>
          <a:prstGeom prst="rect">
            <a:avLst/>
          </a:prstGeom>
          <a:solidFill>
            <a:srgbClr val="990000"/>
          </a:solidFill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Мини-итоги: 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3500438"/>
            <a:ext cx="8572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осознание результатов своей деятельности </a:t>
            </a:r>
            <a:r>
              <a:rPr lang="uk-UA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uk-UA" b="1" dirty="0" smtClean="0">
                <a:solidFill>
                  <a:srgbClr val="0E301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ru-RU" b="1" dirty="0" err="1" smtClean="0">
                <a:solidFill>
                  <a:srgbClr val="0E301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амоанализ</a:t>
            </a:r>
            <a:r>
              <a:rPr lang="ru-RU" b="1" dirty="0" smtClean="0">
                <a:solidFill>
                  <a:srgbClr val="0E301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самооценка </a:t>
            </a:r>
            <a:r>
              <a:rPr lang="ru-RU" b="1" dirty="0" err="1" smtClean="0">
                <a:solidFill>
                  <a:srgbClr val="0E301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участни</a:t>
            </a:r>
            <a:r>
              <a:rPr lang="uk-UA" b="1" dirty="0" err="1" smtClean="0">
                <a:solidFill>
                  <a:srgbClr val="0E301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ков</a:t>
            </a:r>
            <a:r>
              <a:rPr lang="uk-UA" b="1" dirty="0" smtClean="0">
                <a:solidFill>
                  <a:srgbClr val="0E301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круглого стола</a:t>
            </a:r>
            <a:r>
              <a:rPr lang="ru-RU" b="1" dirty="0" smtClean="0">
                <a:solidFill>
                  <a:srgbClr val="0E301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потребность и готовность </a:t>
            </a:r>
            <a:r>
              <a:rPr lang="uk-UA" b="1" dirty="0" err="1" smtClean="0">
                <a:solidFill>
                  <a:srgbClr val="0E301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участников</a:t>
            </a:r>
            <a:r>
              <a:rPr lang="uk-UA" b="1" dirty="0" smtClean="0">
                <a:solidFill>
                  <a:srgbClr val="0E301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E301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зафиксировать изменения своего состояния, определить причины этих изменений</a:t>
            </a:r>
            <a:r>
              <a:rPr lang="uk-UA" b="1" dirty="0" smtClean="0">
                <a:solidFill>
                  <a:srgbClr val="0E301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lang="ru-RU" b="1" dirty="0" smtClean="0">
                <a:solidFill>
                  <a:srgbClr val="0E301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rgbClr val="0E301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s://i.pinimg.com/originals/be/e4/9c/bee49cbf422758bf922a1c1c0b0c99fe.png"/>
          <p:cNvPicPr>
            <a:picLocks noChangeAspect="1" noChangeArrowheads="1"/>
          </p:cNvPicPr>
          <p:nvPr/>
        </p:nvPicPr>
        <p:blipFill>
          <a:blip r:embed="rId4" cstate="print"/>
          <a:srcRect l="9414" r="15257"/>
          <a:stretch>
            <a:fillRect/>
          </a:stretch>
        </p:blipFill>
        <p:spPr bwMode="auto">
          <a:xfrm flipH="1">
            <a:off x="7643834" y="707798"/>
            <a:ext cx="1357322" cy="1851295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643306" y="3000372"/>
            <a:ext cx="1763624" cy="400110"/>
          </a:xfrm>
          <a:prstGeom prst="rect">
            <a:avLst/>
          </a:prstGeom>
          <a:solidFill>
            <a:srgbClr val="990000"/>
          </a:solidFill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Оценивание: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7" descr="https://i2.wp.com/img.7ya.ru/pub/img/22079/42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</a:blip>
          <a:srcRect/>
          <a:stretch>
            <a:fillRect/>
          </a:stretch>
        </p:blipFill>
        <p:spPr bwMode="auto">
          <a:xfrm>
            <a:off x="2857488" y="4572008"/>
            <a:ext cx="2945522" cy="2032410"/>
          </a:xfrm>
          <a:prstGeom prst="rect">
            <a:avLst/>
          </a:prstGeom>
          <a:noFill/>
        </p:spPr>
      </p:pic>
      <p:pic>
        <p:nvPicPr>
          <p:cNvPr id="11" name="Picture 6" descr="https://showme0-9071.kxcdn.com/files/674381/pictures/thumbs/1604044/last_thumb1405723007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349" t="11056" r="19841" b="11549"/>
          <a:stretch>
            <a:fillRect/>
          </a:stretch>
        </p:blipFill>
        <p:spPr bwMode="auto">
          <a:xfrm>
            <a:off x="571472" y="4714884"/>
            <a:ext cx="2000264" cy="1909342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928794" y="4857760"/>
            <a:ext cx="357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Picture 4" descr="https://i.pinimg.com/originals/3f/05/b1/3f05b13ed09357e19e7d73195898f9ac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9207" t="19251" r="6620" b="6645"/>
          <a:stretch>
            <a:fillRect/>
          </a:stretch>
        </p:blipFill>
        <p:spPr bwMode="auto">
          <a:xfrm>
            <a:off x="5929322" y="4714884"/>
            <a:ext cx="2357454" cy="1630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 descr="https://www.n-vartovsk.ru/upload/iblock/8ea/7ac365327ce4b505b5011e809ce6c2f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Picture 5" descr="https://static.vecteezy.com/system/resources/previews/000/357/026/original/vector-atom-ico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353" t="10527" r="7351" b="4178"/>
          <a:stretch>
            <a:fillRect/>
          </a:stretch>
        </p:blipFill>
        <p:spPr bwMode="auto">
          <a:xfrm>
            <a:off x="8000996" y="5715016"/>
            <a:ext cx="1143004" cy="1142984"/>
          </a:xfrm>
          <a:prstGeom prst="rect">
            <a:avLst/>
          </a:prstGeom>
          <a:noFill/>
        </p:spPr>
      </p:pic>
      <p:pic>
        <p:nvPicPr>
          <p:cNvPr id="16390" name="Picture 6" descr="https://c8.alamy.com/comp/EWDRY0/partnership-team-process-business-workers-turning-gear-together-teamwork-EWDRY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4F3F1"/>
              </a:clrFrom>
              <a:clrTo>
                <a:srgbClr val="F4F3F1">
                  <a:alpha val="0"/>
                </a:srgbClr>
              </a:clrTo>
            </a:clrChange>
          </a:blip>
          <a:srcRect t="10944" b="18703"/>
          <a:stretch>
            <a:fillRect/>
          </a:stretch>
        </p:blipFill>
        <p:spPr bwMode="auto">
          <a:xfrm>
            <a:off x="0" y="0"/>
            <a:ext cx="1214414" cy="91352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214678" y="214290"/>
            <a:ext cx="2927148" cy="40011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lang="uk-UA" sz="2000" b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Рефлексийный</a:t>
            </a:r>
            <a:r>
              <a:rPr lang="uk-UA" sz="20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экран</a:t>
            </a:r>
            <a:r>
              <a:rPr lang="uk-UA" sz="20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endParaRPr lang="ru-RU" sz="2000" dirty="0" smtClean="0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86050" y="4857760"/>
            <a:ext cx="58579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000" b="1" dirty="0" smtClean="0">
                <a:solidFill>
                  <a:srgbClr val="0E301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</a:t>
            </a:r>
            <a:r>
              <a:rPr lang="ru-RU" sz="2000" b="1" dirty="0" err="1" smtClean="0">
                <a:solidFill>
                  <a:srgbClr val="0E301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одведение</a:t>
            </a:r>
            <a:r>
              <a:rPr lang="ru-RU" sz="2000" b="1" dirty="0" smtClean="0">
                <a:solidFill>
                  <a:srgbClr val="0E301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заключительных итогов ведущим.</a:t>
            </a:r>
            <a:endParaRPr lang="ru-RU" sz="2000" dirty="0" smtClean="0">
              <a:solidFill>
                <a:srgbClr val="0E301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000" b="1" dirty="0" smtClean="0">
                <a:solidFill>
                  <a:srgbClr val="0E301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lang="ru-RU" sz="2000" b="1" dirty="0" err="1" smtClean="0">
                <a:solidFill>
                  <a:srgbClr val="0E301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ыработк</a:t>
            </a:r>
            <a:r>
              <a:rPr lang="uk-UA" sz="2000" b="1" dirty="0" smtClean="0">
                <a:solidFill>
                  <a:srgbClr val="0E301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lang="ru-RU" sz="2000" b="1" dirty="0" smtClean="0">
                <a:solidFill>
                  <a:srgbClr val="0E301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рекомендаций или решений.</a:t>
            </a:r>
            <a:endParaRPr lang="ru-RU" sz="2000" dirty="0" smtClean="0">
              <a:solidFill>
                <a:srgbClr val="0E301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000" b="1" dirty="0" smtClean="0">
                <a:solidFill>
                  <a:srgbClr val="0E301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</a:t>
            </a:r>
            <a:r>
              <a:rPr lang="ru-RU" sz="2000" b="1" dirty="0" smtClean="0">
                <a:solidFill>
                  <a:srgbClr val="0E301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становление общих результатов проводимого мероприятия</a:t>
            </a:r>
            <a:r>
              <a:rPr lang="uk-UA" sz="2000" dirty="0" smtClean="0">
                <a:solidFill>
                  <a:srgbClr val="0E301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uk-UA" sz="2000" dirty="0" smtClean="0">
              <a:solidFill>
                <a:srgbClr val="0E301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52" name="Picture 8" descr="https://www.kolmovo.ru/data/pics/924f5faa4abdeabe3c3833e0a04d2ce6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39" r="1639" b="9999"/>
          <a:stretch>
            <a:fillRect/>
          </a:stretch>
        </p:blipFill>
        <p:spPr bwMode="auto">
          <a:xfrm>
            <a:off x="0" y="642918"/>
            <a:ext cx="9144000" cy="3857652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714348" y="1285860"/>
            <a:ext cx="764386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•узнал… •научился… •понял, что… •достиг своей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цели…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•почувствовал, что… •открыл (изучил) новые способы… •спроектировал (создал алгоритм) действий… •по-новому оценил себя:… •помог…•приобрёл опыт… •задумался… •начал… •смог… •теперь могу… •мне удалось… •мне захотелось… •мне хочется ещё…• Какие у вас (у тебя) возникли трудности? • Как преодолевали? • Что не получилось? • Какая нужна помощь? • Что делать дальше, чтобы преодолеть возникшие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трудности?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54" name="Picture 10" descr="https://jveter.ru/wp-content/uploads/2020/12/foto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30000"/>
          </a:blip>
          <a:srcRect/>
          <a:stretch>
            <a:fillRect/>
          </a:stretch>
        </p:blipFill>
        <p:spPr bwMode="auto">
          <a:xfrm>
            <a:off x="285721" y="4857958"/>
            <a:ext cx="2357454" cy="1818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 descr="https://www.n-vartovsk.ru/upload/iblock/8ea/7ac365327ce4b505b5011e809ce6c2f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Picture 5" descr="https://static.vecteezy.com/system/resources/previews/000/357/026/original/vector-atom-ico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353" t="10527" r="7351" b="4178"/>
          <a:stretch>
            <a:fillRect/>
          </a:stretch>
        </p:blipFill>
        <p:spPr bwMode="auto">
          <a:xfrm>
            <a:off x="8000996" y="5715016"/>
            <a:ext cx="1143004" cy="1142984"/>
          </a:xfrm>
          <a:prstGeom prst="rect">
            <a:avLst/>
          </a:prstGeom>
          <a:noFill/>
        </p:spPr>
      </p:pic>
      <p:pic>
        <p:nvPicPr>
          <p:cNvPr id="16390" name="Picture 6" descr="https://c8.alamy.com/comp/EWDRY0/partnership-team-process-business-workers-turning-gear-together-teamwork-EWDRY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4F3F1"/>
              </a:clrFrom>
              <a:clrTo>
                <a:srgbClr val="F4F3F1">
                  <a:alpha val="0"/>
                </a:srgbClr>
              </a:clrTo>
            </a:clrChange>
          </a:blip>
          <a:srcRect t="10944" b="18703"/>
          <a:stretch>
            <a:fillRect/>
          </a:stretch>
        </p:blipFill>
        <p:spPr bwMode="auto">
          <a:xfrm>
            <a:off x="0" y="0"/>
            <a:ext cx="1214414" cy="913524"/>
          </a:xfrm>
          <a:prstGeom prst="rect">
            <a:avLst/>
          </a:prstGeom>
          <a:noFill/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14678" y="285728"/>
            <a:ext cx="2726772" cy="40011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Приём</a:t>
            </a:r>
            <a:r>
              <a:rPr lang="uk-UA" sz="20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–комплимент</a:t>
            </a:r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lang="uk-UA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1000108"/>
            <a:ext cx="2433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Комплимент-похвала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14942" y="928670"/>
            <a:ext cx="36316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Комплимент деловым качествам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86116" y="1500174"/>
            <a:ext cx="26963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Комплимент в чувствах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2" name="AutoShape 2" descr="https://media.baamboozle.com/uploads/images/127343/1608611399_13771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4" name="Picture 4" descr="https://st4.depositphotos.com/3274935/19831/v/1600/depositphotos_198310630-stock-illustration-happy-and-proud-businesswoman-with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1BD"/>
              </a:clrFrom>
              <a:clrTo>
                <a:srgbClr val="FFF1BD">
                  <a:alpha val="0"/>
                </a:srgbClr>
              </a:clrTo>
            </a:clrChange>
          </a:blip>
          <a:srcRect b="7895"/>
          <a:stretch>
            <a:fillRect/>
          </a:stretch>
        </p:blipFill>
        <p:spPr bwMode="auto">
          <a:xfrm>
            <a:off x="6572264" y="1538361"/>
            <a:ext cx="1785950" cy="1747763"/>
          </a:xfrm>
          <a:prstGeom prst="rect">
            <a:avLst/>
          </a:prstGeom>
          <a:noFill/>
        </p:spPr>
      </p:pic>
      <p:pic>
        <p:nvPicPr>
          <p:cNvPr id="3074" name="Picture 2" descr="https://thumbs.dreamstime.com/b/business-concept-boss-gives-compliment-to-business-people-thinking-boss-angel-vector-illustration-75889995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A3D1C4"/>
              </a:clrFrom>
              <a:clrTo>
                <a:srgbClr val="A3D1C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6912" y="1428736"/>
            <a:ext cx="2919274" cy="1857388"/>
          </a:xfrm>
          <a:prstGeom prst="rect">
            <a:avLst/>
          </a:prstGeom>
          <a:noFill/>
        </p:spPr>
      </p:pic>
      <p:pic>
        <p:nvPicPr>
          <p:cNvPr id="3076" name="Picture 4" descr="https://eco-life-smile.com/wp-content/uploads/2020/01/405a5a768384bf8c735fa4db875de470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</a:blip>
          <a:srcRect/>
          <a:stretch>
            <a:fillRect/>
          </a:stretch>
        </p:blipFill>
        <p:spPr bwMode="auto">
          <a:xfrm>
            <a:off x="3929058" y="1962937"/>
            <a:ext cx="1500198" cy="1891876"/>
          </a:xfrm>
          <a:prstGeom prst="rect">
            <a:avLst/>
          </a:prstGeom>
          <a:noFill/>
        </p:spPr>
      </p:pic>
      <p:pic>
        <p:nvPicPr>
          <p:cNvPr id="3082" name="Picture 10" descr="https://cdn5.vectorstock.com/i/1000x1000/20/49/sun-character-yellow-color-cartoon-isolated-vector-32652049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16" t="2160" r="10133" b="9645"/>
          <a:stretch>
            <a:fillRect/>
          </a:stretch>
        </p:blipFill>
        <p:spPr bwMode="auto">
          <a:xfrm flipH="1">
            <a:off x="571472" y="3857628"/>
            <a:ext cx="2857488" cy="2763424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1785918" y="4214818"/>
            <a:ext cx="2571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Луч пожеланий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90" name="Picture 18" descr="http://pngimg.com/uploads/sun/sun_PNG13431.png"/>
          <p:cNvPicPr>
            <a:picLocks noChangeAspect="1" noChangeArrowheads="1"/>
          </p:cNvPicPr>
          <p:nvPr/>
        </p:nvPicPr>
        <p:blipFill>
          <a:blip r:embed="rId8" cstate="print"/>
          <a:srcRect t="5212" r="5263" b="7918"/>
          <a:stretch>
            <a:fillRect/>
          </a:stretch>
        </p:blipFill>
        <p:spPr bwMode="auto">
          <a:xfrm>
            <a:off x="4643438" y="3815290"/>
            <a:ext cx="3286148" cy="3042709"/>
          </a:xfrm>
          <a:prstGeom prst="rect">
            <a:avLst/>
          </a:prstGeom>
          <a:noFill/>
        </p:spPr>
      </p:pic>
      <p:sp>
        <p:nvSpPr>
          <p:cNvPr id="24" name="Прямоугольник 23"/>
          <p:cNvSpPr/>
          <p:nvPr/>
        </p:nvSpPr>
        <p:spPr>
          <a:xfrm>
            <a:off x="5000628" y="4214818"/>
            <a:ext cx="264320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Пожелания,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слова благодарности двум-трём участникам, выступления которых наиболее понравились</a:t>
            </a:r>
            <a:r>
              <a:rPr lang="ru-RU" b="1" dirty="0" smtClean="0">
                <a:solidFill>
                  <a:srgbClr val="0E301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rgbClr val="0E301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 descr="https://www.n-vartovsk.ru/upload/iblock/8ea/7ac365327ce4b505b5011e809ce6c2f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Picture 5" descr="https://static.vecteezy.com/system/resources/previews/000/357/026/original/vector-atom-ico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353" t="10527" r="7351" b="4178"/>
          <a:stretch>
            <a:fillRect/>
          </a:stretch>
        </p:blipFill>
        <p:spPr bwMode="auto">
          <a:xfrm>
            <a:off x="8000996" y="5715016"/>
            <a:ext cx="1143004" cy="1142984"/>
          </a:xfrm>
          <a:prstGeom prst="rect">
            <a:avLst/>
          </a:prstGeom>
          <a:noFill/>
        </p:spPr>
      </p:pic>
      <p:pic>
        <p:nvPicPr>
          <p:cNvPr id="16390" name="Picture 6" descr="https://c8.alamy.com/comp/EWDRY0/partnership-team-process-business-workers-turning-gear-together-teamwork-EWDRY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4F3F1"/>
              </a:clrFrom>
              <a:clrTo>
                <a:srgbClr val="F4F3F1">
                  <a:alpha val="0"/>
                </a:srgbClr>
              </a:clrTo>
            </a:clrChange>
          </a:blip>
          <a:srcRect t="10944" b="18703"/>
          <a:stretch>
            <a:fillRect/>
          </a:stretch>
        </p:blipFill>
        <p:spPr bwMode="auto">
          <a:xfrm>
            <a:off x="0" y="0"/>
            <a:ext cx="1214414" cy="913524"/>
          </a:xfrm>
          <a:prstGeom prst="rect">
            <a:avLst/>
          </a:prstGeom>
          <a:noFill/>
        </p:spPr>
      </p:pic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1500166" y="214290"/>
            <a:ext cx="6143668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Эпиграф: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Метапредметы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это не заумь и не страшно.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Этому можно достаточно быстро научиться.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Н. В. Громыко, разработчик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метапредметного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подхода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93" name="Picture 9" descr="https://avatars.mds.yandex.net/i?id=e302a8a71994131178d4f49092ce79d3-4417086-images-thumbs&amp;n=13"/>
          <p:cNvPicPr>
            <a:picLocks noChangeAspect="1" noChangeArrowheads="1"/>
          </p:cNvPicPr>
          <p:nvPr/>
        </p:nvPicPr>
        <p:blipFill>
          <a:blip r:embed="rId4"/>
          <a:srcRect l="24590" t="11719" r="35011" b="27343"/>
          <a:stretch>
            <a:fillRect/>
          </a:stretch>
        </p:blipFill>
        <p:spPr bwMode="auto">
          <a:xfrm>
            <a:off x="7215206" y="214290"/>
            <a:ext cx="1500198" cy="1695876"/>
          </a:xfrm>
          <a:prstGeom prst="rect">
            <a:avLst/>
          </a:prstGeom>
          <a:noFill/>
        </p:spPr>
      </p:pic>
      <p:sp>
        <p:nvSpPr>
          <p:cNvPr id="16396" name="Rectangle 12"/>
          <p:cNvSpPr>
            <a:spLocks noChangeArrowheads="1"/>
          </p:cNvSpPr>
          <p:nvPr/>
        </p:nvSpPr>
        <p:spPr bwMode="auto">
          <a:xfrm>
            <a:off x="2571736" y="2928934"/>
            <a:ext cx="614366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E301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E301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Выявление спектра мнений о возможностях использования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E301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метапредметного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E301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подхода в организации творческой деятельности учащихся для передачи им способов работы со знанием с разных точек зрения, обсудить неясные и спорные моменты, связанные с данной проблемой, определить возможные пути решения спорных вопросов, и достичь консенсуса.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E301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98" name="Picture 14" descr="https://sun9-57.userapi.com/impg/YkAhpTfh_pCJo3iPq5nh7MDEZ5kVOH37CbOqlw/s7kDhdoVq54.jpg?size=604x604&amp;quality=96&amp;sign=215b51dbc36f4dc32a2c649a9effdca2&amp;type=album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933" t="3725" r="10596" b="4387"/>
          <a:stretch>
            <a:fillRect/>
          </a:stretch>
        </p:blipFill>
        <p:spPr bwMode="auto">
          <a:xfrm>
            <a:off x="214282" y="2928934"/>
            <a:ext cx="2228093" cy="25762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 descr="https://www.n-vartovsk.ru/upload/iblock/8ea/7ac365327ce4b505b5011e809ce6c2f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Picture 5" descr="https://static.vecteezy.com/system/resources/previews/000/357/026/original/vector-atom-ico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353" t="10527" r="7351" b="4178"/>
          <a:stretch>
            <a:fillRect/>
          </a:stretch>
        </p:blipFill>
        <p:spPr bwMode="auto">
          <a:xfrm>
            <a:off x="8000996" y="5715016"/>
            <a:ext cx="1143004" cy="1142984"/>
          </a:xfrm>
          <a:prstGeom prst="rect">
            <a:avLst/>
          </a:prstGeom>
          <a:noFill/>
        </p:spPr>
      </p:pic>
      <p:pic>
        <p:nvPicPr>
          <p:cNvPr id="16390" name="Picture 6" descr="https://c8.alamy.com/comp/EWDRY0/partnership-team-process-business-workers-turning-gear-together-teamwork-EWDRY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4F3F1"/>
              </a:clrFrom>
              <a:clrTo>
                <a:srgbClr val="F4F3F1">
                  <a:alpha val="0"/>
                </a:srgbClr>
              </a:clrTo>
            </a:clrChange>
          </a:blip>
          <a:srcRect t="10944" b="18703"/>
          <a:stretch>
            <a:fillRect/>
          </a:stretch>
        </p:blipFill>
        <p:spPr bwMode="auto">
          <a:xfrm>
            <a:off x="0" y="0"/>
            <a:ext cx="1214414" cy="913524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203848" y="193522"/>
            <a:ext cx="4032448" cy="461665"/>
          </a:xfrm>
          <a:prstGeom prst="rect">
            <a:avLst/>
          </a:prstGeom>
          <a:solidFill>
            <a:srgbClr val="990000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Планируемые результаты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4016" y="789548"/>
            <a:ext cx="3059832" cy="5909310"/>
          </a:xfrm>
          <a:prstGeom prst="rect">
            <a:avLst/>
          </a:prstGeom>
          <a:solidFill>
            <a:srgbClr val="99CC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Предметные: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участники смогут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убедиться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 том, что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метапредметы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дают  целостную картину мира. При этом  обучающийся не только овладевает системой знаний, но и осваивает универсальные действия и с их помощью сможет сам добывать информацию о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мире; переносить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теоретические знания по предметам в практическую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деятельность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учащихся;</a:t>
            </a:r>
          </a:p>
          <a:p>
            <a:pPr algn="just"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составлять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метапредметные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задания с использованием фундаментальных объектов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47864" y="1062937"/>
            <a:ext cx="2772816" cy="563231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Метапредметные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сумеют самостоятельно ставить и достигать серьёзных целей, умело реагировать на разные жизненные ситуации, обретут возможность усвоить несколько способов деятельности в рамках работы над одной или несколькими учебными предметами или при решении тех или иных проблем в реальной жизни. Приобретут сумму систематизированных знаний для решения задач в педагогической практике и социальной сфере;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00192" y="1339936"/>
            <a:ext cx="2664296" cy="53553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Личностные: </a:t>
            </a:r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обретут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умение устанавливать взаимосвязь между целью образовательной деятельности и ее мотивом, действия, направленные на нравственно-этическую оценку усваиваемого материала, в соответствии с социальными и личностными ценностями, способными сформировать личностный моральный выбор.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5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 descr="https://www.n-vartovsk.ru/upload/iblock/8ea/7ac365327ce4b505b5011e809ce6c2f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90" name="Picture 6" descr="https://c8.alamy.com/comp/EWDRY0/partnership-team-process-business-workers-turning-gear-together-teamwork-EWDRY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4F3F1"/>
              </a:clrFrom>
              <a:clrTo>
                <a:srgbClr val="F4F3F1">
                  <a:alpha val="0"/>
                </a:srgbClr>
              </a:clrTo>
            </a:clrChange>
          </a:blip>
          <a:srcRect t="10944" b="18703"/>
          <a:stretch>
            <a:fillRect/>
          </a:stretch>
        </p:blipFill>
        <p:spPr bwMode="auto">
          <a:xfrm>
            <a:off x="0" y="0"/>
            <a:ext cx="1214414" cy="913524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643042" y="142852"/>
            <a:ext cx="5357818" cy="70788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Знакомство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участников.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Словесная эстафета: «Я хочу поделиться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https://media.cos.pl/image/8ab/1500x700/8abc325cfee620c51bfe78260a0c87f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088" r="20069" b="2855"/>
          <a:stretch>
            <a:fillRect/>
          </a:stretch>
        </p:blipFill>
        <p:spPr bwMode="auto">
          <a:xfrm>
            <a:off x="7036610" y="214291"/>
            <a:ext cx="1821669" cy="1357322"/>
          </a:xfrm>
          <a:prstGeom prst="rect">
            <a:avLst/>
          </a:prstGeom>
          <a:noFill/>
        </p:spPr>
      </p:pic>
      <p:pic>
        <p:nvPicPr>
          <p:cNvPr id="2057" name="Picture 9" descr="https://img.wallpapic.com.ua/i9816-027-731/medium/3d-klipart-multfilmi-kohannya-shpalery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337" r="27924"/>
          <a:stretch>
            <a:fillRect/>
          </a:stretch>
        </p:blipFill>
        <p:spPr bwMode="auto">
          <a:xfrm>
            <a:off x="214282" y="1071546"/>
            <a:ext cx="785818" cy="1446702"/>
          </a:xfrm>
          <a:prstGeom prst="rect">
            <a:avLst/>
          </a:prstGeom>
          <a:noFill/>
        </p:spPr>
      </p:pic>
      <p:pic>
        <p:nvPicPr>
          <p:cNvPr id="2061" name="Picture 13" descr="https://image.jimcdn.com/app/cms/image/transf/dimension=1920x10000:format=png/path/s539b003341e35999/image/i2f554ab420b41fb6/version/1589136975/imag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5140" y="5929330"/>
            <a:ext cx="2343027" cy="928670"/>
          </a:xfrm>
          <a:prstGeom prst="rect">
            <a:avLst/>
          </a:prstGeom>
          <a:noFill/>
        </p:spPr>
      </p:pic>
      <p:pic>
        <p:nvPicPr>
          <p:cNvPr id="2063" name="Picture 15" descr="https://1.bp.blogspot.com/-_74yfL-vpYY/YDI2Yq3-CeI/AAAAAAABBKg/dVyijLzZ0fM7W_hzhCHagPBvqPLhwkW7wCLcBGAsYHQ/s1600/%25D0%25BC%25D0%25B5%25D0%25B4%25D0%25B8%25D1%2586%25D0%25B8%25D0%25BD%25D0%25B0_%2BDoV%2B%252835%2529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9058" y="2214554"/>
            <a:ext cx="1285884" cy="1285884"/>
          </a:xfrm>
          <a:prstGeom prst="rect">
            <a:avLst/>
          </a:prstGeom>
          <a:noFill/>
        </p:spPr>
      </p:pic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2071670" y="3286124"/>
            <a:ext cx="5286412" cy="338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Правила  «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Крглого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стола»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E301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Регламент (по времени).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E301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Взаимное уважение.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E301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Недопустимость "перехода на личности".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E301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Высказываться по очереди.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E301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перебивать выступающего.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E301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Активно участвовать 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E301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Правила оценивания (лаконичность, аргументированность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E301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точность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E301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высказывания).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E301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Овальная выноска 17"/>
          <p:cNvSpPr/>
          <p:nvPr/>
        </p:nvSpPr>
        <p:spPr>
          <a:xfrm>
            <a:off x="1142976" y="1000108"/>
            <a:ext cx="2214578" cy="1071570"/>
          </a:xfrm>
          <a:prstGeom prst="wedgeEllipseCallou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Отличным настроением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Овальная выноска 19"/>
          <p:cNvSpPr/>
          <p:nvPr/>
        </p:nvSpPr>
        <p:spPr>
          <a:xfrm rot="20685113">
            <a:off x="3508815" y="1058739"/>
            <a:ext cx="1643074" cy="826962"/>
          </a:xfrm>
          <a:prstGeom prst="wedgeEllipseCallou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Улыбкой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1" name="Овальная выноска 20"/>
          <p:cNvSpPr/>
          <p:nvPr/>
        </p:nvSpPr>
        <p:spPr>
          <a:xfrm rot="20023034">
            <a:off x="109606" y="2434900"/>
            <a:ext cx="1857388" cy="928694"/>
          </a:xfrm>
          <a:prstGeom prst="wedgeEllipseCallout">
            <a:avLst/>
          </a:prstGeom>
          <a:solidFill>
            <a:srgbClr val="E286D7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Хорошими новостями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Овальная выноска 21"/>
          <p:cNvSpPr/>
          <p:nvPr/>
        </p:nvSpPr>
        <p:spPr>
          <a:xfrm rot="1245390">
            <a:off x="5500694" y="1000108"/>
            <a:ext cx="1500198" cy="928694"/>
          </a:xfrm>
          <a:prstGeom prst="wedgeEllipseCallout">
            <a:avLst/>
          </a:prstGeom>
          <a:solidFill>
            <a:srgbClr val="B8B854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Добрым словом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Овальная выноска 22"/>
          <p:cNvSpPr/>
          <p:nvPr/>
        </p:nvSpPr>
        <p:spPr>
          <a:xfrm rot="20184019">
            <a:off x="6904691" y="1702422"/>
            <a:ext cx="2304881" cy="1071570"/>
          </a:xfrm>
          <a:prstGeom prst="wedgeEllipseCallou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Практичным советом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Овальная выноска 23"/>
          <p:cNvSpPr/>
          <p:nvPr/>
        </p:nvSpPr>
        <p:spPr>
          <a:xfrm>
            <a:off x="1928794" y="2428868"/>
            <a:ext cx="1771656" cy="1000132"/>
          </a:xfrm>
          <a:prstGeom prst="wedgeEllipseCallout">
            <a:avLst/>
          </a:prstGeom>
          <a:solidFill>
            <a:srgbClr val="6FC377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Классной идеей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Овальная выноска 24"/>
          <p:cNvSpPr/>
          <p:nvPr/>
        </p:nvSpPr>
        <p:spPr>
          <a:xfrm rot="1041929">
            <a:off x="7164915" y="3252948"/>
            <a:ext cx="1857388" cy="1000132"/>
          </a:xfrm>
          <a:prstGeom prst="wedgeEllipseCallout">
            <a:avLst/>
          </a:prstGeom>
          <a:solidFill>
            <a:srgbClr val="C56547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Знаниями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Овальная выноска 25"/>
          <p:cNvSpPr/>
          <p:nvPr/>
        </p:nvSpPr>
        <p:spPr>
          <a:xfrm rot="2927634">
            <a:off x="5355081" y="2266017"/>
            <a:ext cx="1950165" cy="1067137"/>
          </a:xfrm>
          <a:prstGeom prst="wedgeEllipseCallout">
            <a:avLst/>
          </a:prstGeom>
          <a:solidFill>
            <a:srgbClr val="8FAF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Позитивом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Овальная выноска 26"/>
          <p:cNvSpPr/>
          <p:nvPr/>
        </p:nvSpPr>
        <p:spPr>
          <a:xfrm rot="20713987">
            <a:off x="449786" y="3538411"/>
            <a:ext cx="2109206" cy="1000132"/>
          </a:xfrm>
          <a:prstGeom prst="wedgeEllipseCallout">
            <a:avLst/>
          </a:prstGeom>
          <a:solidFill>
            <a:srgbClr val="FFFF66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Дружеской поддержкой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Овальная выноска 27"/>
          <p:cNvSpPr/>
          <p:nvPr/>
        </p:nvSpPr>
        <p:spPr>
          <a:xfrm rot="1793614">
            <a:off x="1216445" y="4916129"/>
            <a:ext cx="1571636" cy="714380"/>
          </a:xfrm>
          <a:prstGeom prst="wedgeEllipseCallout">
            <a:avLst/>
          </a:prstGeom>
          <a:solidFill>
            <a:srgbClr val="F06B4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Мечтой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Овальная выноска 28"/>
          <p:cNvSpPr/>
          <p:nvPr/>
        </p:nvSpPr>
        <p:spPr>
          <a:xfrm rot="19996916">
            <a:off x="6755447" y="4566178"/>
            <a:ext cx="2118279" cy="1000132"/>
          </a:xfrm>
          <a:prstGeom prst="wedgeEllipseCallout">
            <a:avLst/>
          </a:prstGeom>
          <a:solidFill>
            <a:srgbClr val="E74B5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Положительными эмоциями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Овальная выноска 29"/>
          <p:cNvSpPr/>
          <p:nvPr/>
        </p:nvSpPr>
        <p:spPr>
          <a:xfrm>
            <a:off x="357158" y="5715016"/>
            <a:ext cx="1771656" cy="1000132"/>
          </a:xfrm>
          <a:prstGeom prst="wedgeEllipseCallout">
            <a:avLst/>
          </a:prstGeom>
          <a:solidFill>
            <a:srgbClr val="00B0F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Планами на будущее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67" name="Picture 19" descr="https://thumbs.dreamstime.com/z/3d-menschliche-und-blaue-ausrufsmarkierung-12703055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 contrast="20000"/>
          </a:blip>
          <a:srcRect l="32405" r="20471" b="10714"/>
          <a:stretch>
            <a:fillRect/>
          </a:stretch>
        </p:blipFill>
        <p:spPr bwMode="auto">
          <a:xfrm>
            <a:off x="214282" y="4429132"/>
            <a:ext cx="857256" cy="12606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 descr="https://www.n-vartovsk.ru/upload/iblock/8ea/7ac365327ce4b505b5011e809ce6c2f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Picture 5" descr="https://static.vecteezy.com/system/resources/previews/000/357/026/original/vector-atom-ico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353" t="10527" r="7351" b="4178"/>
          <a:stretch>
            <a:fillRect/>
          </a:stretch>
        </p:blipFill>
        <p:spPr bwMode="auto">
          <a:xfrm>
            <a:off x="8000996" y="5715016"/>
            <a:ext cx="1143004" cy="1142984"/>
          </a:xfrm>
          <a:prstGeom prst="rect">
            <a:avLst/>
          </a:prstGeom>
          <a:noFill/>
        </p:spPr>
      </p:pic>
      <p:pic>
        <p:nvPicPr>
          <p:cNvPr id="16390" name="Picture 6" descr="https://c8.alamy.com/comp/EWDRY0/partnership-team-process-business-workers-turning-gear-together-teamwork-EWDRY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4F3F1"/>
              </a:clrFrom>
              <a:clrTo>
                <a:srgbClr val="F4F3F1">
                  <a:alpha val="0"/>
                </a:srgbClr>
              </a:clrTo>
            </a:clrChange>
          </a:blip>
          <a:srcRect t="10944" b="18703"/>
          <a:stretch>
            <a:fillRect/>
          </a:stretch>
        </p:blipFill>
        <p:spPr bwMode="auto">
          <a:xfrm>
            <a:off x="0" y="0"/>
            <a:ext cx="1214414" cy="913524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488" y="142852"/>
            <a:ext cx="35719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Дискуссия «Займи позицию»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1538" y="714356"/>
            <a:ext cx="7786742" cy="22467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Тема для обсуждения: </a:t>
            </a:r>
            <a:r>
              <a:rPr lang="ru-RU" sz="2000" b="1" dirty="0" smtClean="0">
                <a:solidFill>
                  <a:srgbClr val="0E3010"/>
                </a:solidFill>
                <a:latin typeface="Times New Roman" pitchFamily="18" charset="0"/>
                <a:cs typeface="Times New Roman" pitchFamily="18" charset="0"/>
              </a:rPr>
              <a:t>« </a:t>
            </a:r>
            <a:r>
              <a:rPr lang="ru-RU" sz="2000" b="1" dirty="0" err="1" smtClean="0">
                <a:solidFill>
                  <a:srgbClr val="0E3010"/>
                </a:solidFill>
                <a:latin typeface="Times New Roman" pitchFamily="18" charset="0"/>
                <a:cs typeface="Times New Roman" pitchFamily="18" charset="0"/>
              </a:rPr>
              <a:t>Метапредметный</a:t>
            </a:r>
            <a:r>
              <a:rPr lang="ru-RU" sz="2000" b="1" dirty="0" smtClean="0">
                <a:solidFill>
                  <a:srgbClr val="0E3010"/>
                </a:solidFill>
                <a:latin typeface="Times New Roman" pitchFamily="18" charset="0"/>
                <a:cs typeface="Times New Roman" pitchFamily="18" charset="0"/>
              </a:rPr>
              <a:t> подход не означает, что нужно выбросить предметное образование. </a:t>
            </a:r>
            <a:r>
              <a:rPr lang="ru-RU" sz="2000" b="1" dirty="0" err="1" smtClean="0">
                <a:solidFill>
                  <a:srgbClr val="0E3010"/>
                </a:solidFill>
                <a:latin typeface="Times New Roman" pitchFamily="18" charset="0"/>
                <a:cs typeface="Times New Roman" pitchFamily="18" charset="0"/>
              </a:rPr>
              <a:t>Метаурок</a:t>
            </a:r>
            <a:r>
              <a:rPr lang="ru-RU" sz="2000" b="1" dirty="0" smtClean="0">
                <a:solidFill>
                  <a:srgbClr val="0E3010"/>
                </a:solidFill>
                <a:latin typeface="Times New Roman" pitchFamily="18" charset="0"/>
                <a:cs typeface="Times New Roman" pitchFamily="18" charset="0"/>
              </a:rPr>
              <a:t> не убивает предметный урок, а доводит его содержание до совершенства и выводит его в </a:t>
            </a:r>
            <a:r>
              <a:rPr lang="ru-RU" sz="2000" b="1" dirty="0" err="1" smtClean="0">
                <a:solidFill>
                  <a:srgbClr val="0E3010"/>
                </a:solidFill>
                <a:latin typeface="Times New Roman" pitchFamily="18" charset="0"/>
                <a:cs typeface="Times New Roman" pitchFamily="18" charset="0"/>
              </a:rPr>
              <a:t>межпредметные</a:t>
            </a:r>
            <a:r>
              <a:rPr lang="ru-RU" sz="2000" b="1" dirty="0" smtClean="0">
                <a:solidFill>
                  <a:srgbClr val="0E3010"/>
                </a:solidFill>
                <a:latin typeface="Times New Roman" pitchFamily="18" charset="0"/>
                <a:cs typeface="Times New Roman" pitchFamily="18" charset="0"/>
              </a:rPr>
              <a:t> области. Мы просто переорганизуем предметный материал, усиливая все то, что хранит предметная форма образования».</a:t>
            </a:r>
          </a:p>
          <a:p>
            <a:r>
              <a:rPr lang="ru-RU" sz="2000" b="1" dirty="0" smtClean="0">
                <a:solidFill>
                  <a:srgbClr val="0E3010"/>
                </a:solidFill>
                <a:latin typeface="Times New Roman" pitchFamily="18" charset="0"/>
                <a:cs typeface="Times New Roman" pitchFamily="18" charset="0"/>
              </a:rPr>
              <a:t>Н. В. Громыко</a:t>
            </a:r>
            <a:endParaRPr lang="ru-RU" sz="2000" dirty="0">
              <a:solidFill>
                <a:srgbClr val="0E301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14414" y="4214818"/>
            <a:ext cx="7500990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Актуальность: опираясь на результаты дискуссии, участники определяют на сколько актуальна тема «Круглого стола».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357554" y="6215082"/>
            <a:ext cx="2786082" cy="40011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Постановка цели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4500562" y="314324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4500562" y="507207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https://st2.depositphotos.com/7413918/12378/i/950/depositphotos_123787232-stock-photo-kid-boy-with-question-mark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0184"/>
          <a:stretch>
            <a:fillRect/>
          </a:stretch>
        </p:blipFill>
        <p:spPr bwMode="auto">
          <a:xfrm>
            <a:off x="214282" y="4786322"/>
            <a:ext cx="1344590" cy="1928826"/>
          </a:xfrm>
          <a:prstGeom prst="rect">
            <a:avLst/>
          </a:prstGeom>
          <a:noFill/>
        </p:spPr>
      </p:pic>
      <p:sp>
        <p:nvSpPr>
          <p:cNvPr id="16" name="Овальная выноска 15"/>
          <p:cNvSpPr/>
          <p:nvPr/>
        </p:nvSpPr>
        <p:spPr>
          <a:xfrm rot="1564138">
            <a:off x="1366793" y="5112638"/>
            <a:ext cx="1771656" cy="1428760"/>
          </a:xfrm>
          <a:prstGeom prst="wedgeEllipseCallout">
            <a:avLst/>
          </a:prstGeom>
          <a:solidFill>
            <a:srgbClr val="F06B42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Зачем нужна цель?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 descr="https://www.n-vartovsk.ru/upload/iblock/8ea/7ac365327ce4b505b5011e809ce6c2f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Picture 5" descr="https://static.vecteezy.com/system/resources/previews/000/357/026/original/vector-atom-ico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353" t="10527" r="7351" b="4178"/>
          <a:stretch>
            <a:fillRect/>
          </a:stretch>
        </p:blipFill>
        <p:spPr bwMode="auto">
          <a:xfrm>
            <a:off x="8000996" y="5715016"/>
            <a:ext cx="1143004" cy="1142984"/>
          </a:xfrm>
          <a:prstGeom prst="rect">
            <a:avLst/>
          </a:prstGeom>
          <a:noFill/>
        </p:spPr>
      </p:pic>
      <p:pic>
        <p:nvPicPr>
          <p:cNvPr id="16390" name="Picture 6" descr="https://c8.alamy.com/comp/EWDRY0/partnership-team-process-business-workers-turning-gear-together-teamwork-EWDRY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4F3F1"/>
              </a:clrFrom>
              <a:clrTo>
                <a:srgbClr val="F4F3F1">
                  <a:alpha val="0"/>
                </a:srgbClr>
              </a:clrTo>
            </a:clrChange>
          </a:blip>
          <a:srcRect t="10944" b="18703"/>
          <a:stretch>
            <a:fillRect/>
          </a:stretch>
        </p:blipFill>
        <p:spPr bwMode="auto">
          <a:xfrm>
            <a:off x="0" y="0"/>
            <a:ext cx="1214414" cy="913524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3357554" y="142852"/>
            <a:ext cx="2571768" cy="461665"/>
          </a:xfrm>
          <a:prstGeom prst="rect">
            <a:avLst/>
          </a:prstGeom>
          <a:solidFill>
            <a:srgbClr val="990000"/>
          </a:solidFill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Метапредметы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428596" y="3143248"/>
            <a:ext cx="621510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Метапредмет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E301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новая образовательная форма, которая стоит за предметом или за несколькими предметами, находится в их основе и одновременно в корневой связи с ними.</a:t>
            </a:r>
            <a:r>
              <a:rPr lang="ru-RU" sz="2000" b="1" dirty="0" smtClean="0">
                <a:solidFill>
                  <a:srgbClr val="0E3010"/>
                </a:solidFill>
                <a:latin typeface="Times New Roman" pitchFamily="18" charset="0"/>
                <a:cs typeface="Times New Roman" pitchFamily="18" charset="0"/>
              </a:rPr>
              <a:t> А. В. Хуторской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E301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2285984" y="5357826"/>
            <a:ext cx="514353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Задание: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пределите центральную идею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метапредмета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Какие способности могут быть сформированы в рамках этих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метапредметов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14810" y="714356"/>
            <a:ext cx="1004442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b="1" dirty="0" smtClean="0">
                <a:ea typeface="Calibri" pitchFamily="34" charset="0"/>
                <a:cs typeface="Times New Roman" pitchFamily="18" charset="0"/>
              </a:rPr>
              <a:t>«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Суть</a:t>
            </a:r>
            <a:r>
              <a:rPr lang="ru-RU" b="1" dirty="0" smtClean="0">
                <a:ea typeface="Calibri" pitchFamily="34" charset="0"/>
                <a:cs typeface="Times New Roman" pitchFamily="18" charset="0"/>
              </a:rPr>
              <a:t>»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785918" y="714356"/>
            <a:ext cx="1314784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b="1" dirty="0" smtClean="0">
                <a:ea typeface="Calibri" pitchFamily="34" charset="0"/>
                <a:cs typeface="Times New Roman" pitchFamily="18" charset="0"/>
              </a:rPr>
              <a:t>«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Система»</a:t>
            </a:r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57158" y="1285860"/>
            <a:ext cx="1836593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b="1" dirty="0" smtClean="0">
                <a:ea typeface="Calibri" pitchFamily="34" charset="0"/>
                <a:cs typeface="Times New Roman" pitchFamily="18" charset="0"/>
              </a:rPr>
              <a:t>«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Мироведение</a:t>
            </a:r>
            <a:r>
              <a:rPr lang="ru-RU" b="1" dirty="0" smtClean="0">
                <a:ea typeface="Calibri" pitchFamily="34" charset="0"/>
                <a:cs typeface="Times New Roman" pitchFamily="18" charset="0"/>
              </a:rPr>
              <a:t>»</a:t>
            </a:r>
            <a:endParaRPr lang="ru-RU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786578" y="1285860"/>
            <a:ext cx="2143496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ea typeface="Calibri" pitchFamily="34" charset="0"/>
                <a:cs typeface="Times New Roman" pitchFamily="18" charset="0"/>
              </a:rPr>
              <a:t>«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Бесконечность</a:t>
            </a:r>
            <a:r>
              <a:rPr lang="ru-RU" b="1" dirty="0" smtClean="0">
                <a:ea typeface="Calibri" pitchFamily="34" charset="0"/>
                <a:cs typeface="Times New Roman" pitchFamily="18" charset="0"/>
              </a:rPr>
              <a:t>»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786050" y="1285860"/>
            <a:ext cx="1350050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b="1" dirty="0" smtClean="0">
                <a:ea typeface="Calibri" pitchFamily="34" charset="0"/>
                <a:cs typeface="Times New Roman" pitchFamily="18" charset="0"/>
              </a:rPr>
              <a:t>«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Смыслы</a:t>
            </a:r>
            <a:r>
              <a:rPr lang="ru-RU" b="1" dirty="0" smtClean="0">
                <a:ea typeface="Calibri" pitchFamily="34" charset="0"/>
                <a:cs typeface="Times New Roman" pitchFamily="18" charset="0"/>
              </a:rPr>
              <a:t>»</a:t>
            </a:r>
            <a:endParaRPr lang="ru-RU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857752" y="1285860"/>
            <a:ext cx="1484317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ea typeface="Calibri" pitchFamily="34" charset="0"/>
                <a:cs typeface="Times New Roman" pitchFamily="18" charset="0"/>
              </a:rPr>
              <a:t>«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Освоение</a:t>
            </a:r>
            <a:r>
              <a:rPr lang="ru-RU" b="1" dirty="0" smtClean="0">
                <a:ea typeface="Calibri" pitchFamily="34" charset="0"/>
                <a:cs typeface="Times New Roman" pitchFamily="18" charset="0"/>
              </a:rPr>
              <a:t>»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071538" y="1857364"/>
            <a:ext cx="2273764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b="1" dirty="0" smtClean="0">
                <a:ea typeface="Calibri" pitchFamily="34" charset="0"/>
                <a:cs typeface="Times New Roman" pitchFamily="18" charset="0"/>
              </a:rPr>
              <a:t>«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Самоопределение»</a:t>
            </a:r>
            <a:endParaRPr lang="ru-RU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643306" y="1857364"/>
            <a:ext cx="2054024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b="1" dirty="0" smtClean="0">
                <a:ea typeface="Calibri" pitchFamily="34" charset="0"/>
                <a:cs typeface="Times New Roman" pitchFamily="18" charset="0"/>
              </a:rPr>
              <a:t>«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Мировоззрение»</a:t>
            </a:r>
            <a:endParaRPr lang="ru-RU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215074" y="1857364"/>
            <a:ext cx="2281587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b="1" dirty="0" smtClean="0">
                <a:ea typeface="Calibri" pitchFamily="34" charset="0"/>
                <a:cs typeface="Times New Roman" pitchFamily="18" charset="0"/>
              </a:rPr>
              <a:t>«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Конструирование»</a:t>
            </a:r>
            <a:endParaRPr lang="ru-RU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6286512" y="714356"/>
            <a:ext cx="1521955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b="1" dirty="0" smtClean="0">
                <a:ea typeface="Calibri" pitchFamily="34" charset="0"/>
                <a:cs typeface="Times New Roman" pitchFamily="18" charset="0"/>
              </a:rPr>
              <a:t>«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Ситуация</a:t>
            </a:r>
            <a:r>
              <a:rPr lang="ru-RU" b="1" dirty="0" smtClean="0">
                <a:ea typeface="Calibri" pitchFamily="34" charset="0"/>
                <a:cs typeface="Times New Roman" pitchFamily="18" charset="0"/>
              </a:rPr>
              <a:t>»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b="1" dirty="0"/>
          </a:p>
        </p:txBody>
      </p:sp>
      <p:pic>
        <p:nvPicPr>
          <p:cNvPr id="12290" name="Picture 2" descr="https://financialtribune.com/sites/default/files/styles/telegram/public/field/image/december/12_lmo.jpeg?itok=9OvrRLR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000" r="8999"/>
          <a:stretch>
            <a:fillRect/>
          </a:stretch>
        </p:blipFill>
        <p:spPr bwMode="auto">
          <a:xfrm>
            <a:off x="214282" y="5337268"/>
            <a:ext cx="1928826" cy="1373763"/>
          </a:xfrm>
          <a:prstGeom prst="rect">
            <a:avLst/>
          </a:prstGeom>
          <a:noFill/>
        </p:spPr>
      </p:pic>
      <p:pic>
        <p:nvPicPr>
          <p:cNvPr id="12292" name="Picture 4" descr="https://pbs.twimg.com/media/E1kOq6TXoAM3RZp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20000"/>
          </a:blip>
          <a:srcRect l="7812" t="5714" r="10938"/>
          <a:stretch>
            <a:fillRect/>
          </a:stretch>
        </p:blipFill>
        <p:spPr bwMode="auto">
          <a:xfrm>
            <a:off x="6819108" y="2643182"/>
            <a:ext cx="1931072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 descr="https://www.n-vartovsk.ru/upload/iblock/8ea/7ac365327ce4b505b5011e809ce6c2f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Picture 5" descr="https://static.vecteezy.com/system/resources/previews/000/357/026/original/vector-atom-ico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353" t="10527" r="7351" b="4178"/>
          <a:stretch>
            <a:fillRect/>
          </a:stretch>
        </p:blipFill>
        <p:spPr bwMode="auto">
          <a:xfrm>
            <a:off x="8000996" y="5715016"/>
            <a:ext cx="1143004" cy="1142984"/>
          </a:xfrm>
          <a:prstGeom prst="rect">
            <a:avLst/>
          </a:prstGeom>
          <a:noFill/>
        </p:spPr>
      </p:pic>
      <p:pic>
        <p:nvPicPr>
          <p:cNvPr id="16390" name="Picture 6" descr="https://c8.alamy.com/comp/EWDRY0/partnership-team-process-business-workers-turning-gear-together-teamwork-EWDRY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4F3F1"/>
              </a:clrFrom>
              <a:clrTo>
                <a:srgbClr val="F4F3F1">
                  <a:alpha val="0"/>
                </a:srgbClr>
              </a:clrTo>
            </a:clrChange>
          </a:blip>
          <a:srcRect t="10944" b="18703"/>
          <a:stretch>
            <a:fillRect/>
          </a:stretch>
        </p:blipFill>
        <p:spPr bwMode="auto">
          <a:xfrm>
            <a:off x="0" y="0"/>
            <a:ext cx="1214414" cy="913524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357290" y="0"/>
            <a:ext cx="742955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err="1" smtClean="0">
                <a:solidFill>
                  <a:srgbClr val="0E301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E301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етапредмет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E301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«Время»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E301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решает задачу осознания ребёнком себя в этом мире, формирует обобщённую систему этого понятия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E301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2786050" y="857232"/>
            <a:ext cx="60722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Метапредмет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E301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«Время»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содержит следующие аспекты: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57686" y="1357298"/>
            <a:ext cx="3162854" cy="369332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Время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физическое понятие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71802" y="1857364"/>
            <a:ext cx="2624436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«Историческое время» 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29322" y="1857364"/>
            <a:ext cx="2687274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b="1" dirty="0" smtClean="0"/>
              <a:t>Географическое</a:t>
            </a:r>
            <a:r>
              <a:rPr lang="ru-RU" dirty="0" smtClean="0"/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понятие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00760" y="2428868"/>
            <a:ext cx="2585964" cy="369332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 позиции астрономии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357554" y="2428868"/>
            <a:ext cx="2112181" cy="369332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Культура и время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072198" y="3071810"/>
            <a:ext cx="2889765" cy="369332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 точки зрения биологии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85720" y="2357430"/>
            <a:ext cx="2889765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 точки зрения биологии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357818" y="3571876"/>
            <a:ext cx="3462999" cy="369332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Время как социальное понятие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14282" y="3000372"/>
            <a:ext cx="3310522" cy="369332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Время и личностное развитие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786182" y="3071810"/>
            <a:ext cx="1893467" cy="369332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b="1" dirty="0" smtClean="0"/>
              <a:t>С позиции меры </a:t>
            </a:r>
            <a:endParaRPr lang="ru-RU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85720" y="3571876"/>
            <a:ext cx="4567532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Средства измерения, технический подход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714744" y="5786454"/>
            <a:ext cx="43577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E301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Обмен мнениями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E301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форме двурядного круглого стола.</a:t>
            </a:r>
            <a:endParaRPr lang="ru-RU" sz="2000" dirty="0" smtClean="0">
              <a:solidFill>
                <a:srgbClr val="0E301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8" name="Picture 4" descr="https://www.carrotquest.io/blog/wp-content/uploads/2016/01/051515EIG_routine_fiZK4Qh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642919"/>
            <a:ext cx="2428892" cy="1457336"/>
          </a:xfrm>
          <a:prstGeom prst="rect">
            <a:avLst/>
          </a:prstGeom>
          <a:noFill/>
        </p:spPr>
      </p:pic>
      <p:sp>
        <p:nvSpPr>
          <p:cNvPr id="23" name="Прямоугольник 22"/>
          <p:cNvSpPr/>
          <p:nvPr/>
        </p:nvSpPr>
        <p:spPr>
          <a:xfrm>
            <a:off x="3428992" y="4214818"/>
            <a:ext cx="550072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u="sng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Задание: 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предложите фундаментальные понятия, которые могли бы стать темой </a:t>
            </a:r>
            <a:r>
              <a:rPr lang="ru-RU" sz="2000" b="1" i="1" dirty="0" err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метапредметов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Какие аспекты  они могли бы содержать? </a:t>
            </a:r>
            <a:endParaRPr lang="ru-RU" sz="20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75" name="AutoShape 11" descr="Прием &amp;quot;Двухрядный круглый стол&amp;quot; для проведения рефлексии на уроке. Как  провести обсуждение по сложной теме? - Методические приемы - Преподавание -  Образование, воспитание и обучение - Сообщество взаимопомощи учителей  Педсовет.s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7" name="AutoShape 13" descr="Прием &amp;quot;Двухрядный круглый стол&amp;quot; для проведения рефлексии на уроке. Как  провести обсуждение по сложной теме? - Методические приемы - Преподавание -  Образование, воспитание и обучение - Сообщество взаимопомощи учителей  Педсовет.s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80" name="Picture 16" descr="Сборник формативного оценивания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20000"/>
          </a:blip>
          <a:srcRect t="2698" r="4255"/>
          <a:stretch>
            <a:fillRect/>
          </a:stretch>
        </p:blipFill>
        <p:spPr bwMode="auto">
          <a:xfrm>
            <a:off x="142844" y="4086124"/>
            <a:ext cx="3286148" cy="26337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 descr="https://www.n-vartovsk.ru/upload/iblock/8ea/7ac365327ce4b505b5011e809ce6c2f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Picture 5" descr="https://static.vecteezy.com/system/resources/previews/000/357/026/original/vector-atom-ico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353" t="10527" r="7351" b="4178"/>
          <a:stretch>
            <a:fillRect/>
          </a:stretch>
        </p:blipFill>
        <p:spPr bwMode="auto">
          <a:xfrm>
            <a:off x="8000996" y="5715016"/>
            <a:ext cx="1143004" cy="1142984"/>
          </a:xfrm>
          <a:prstGeom prst="rect">
            <a:avLst/>
          </a:prstGeom>
          <a:noFill/>
        </p:spPr>
      </p:pic>
      <p:pic>
        <p:nvPicPr>
          <p:cNvPr id="16390" name="Picture 6" descr="https://c8.alamy.com/comp/EWDRY0/partnership-team-process-business-workers-turning-gear-together-teamwork-EWDRY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4F3F1"/>
              </a:clrFrom>
              <a:clrTo>
                <a:srgbClr val="F4F3F1">
                  <a:alpha val="0"/>
                </a:srgbClr>
              </a:clrTo>
            </a:clrChange>
          </a:blip>
          <a:srcRect t="10944" b="18703"/>
          <a:stretch>
            <a:fillRect/>
          </a:stretch>
        </p:blipFill>
        <p:spPr bwMode="auto">
          <a:xfrm>
            <a:off x="0" y="0"/>
            <a:ext cx="1214414" cy="913524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500166" y="142852"/>
            <a:ext cx="6000792" cy="70788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Метапредметные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задания с использованием фундаментальных объектов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357158" y="2000240"/>
            <a:ext cx="828680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Задание</a:t>
            </a:r>
            <a:r>
              <a:rPr lang="ru-RU" b="1" u="sng" baseline="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E301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Участники знакомятся с примерами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E301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метапредметных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E301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заданий с использованием фундаментальных объектов, анализируют и составляют своё мнение, участвуют в обсуждении, используя Приём «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E301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ПОПС-формула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E301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E301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214282" y="3000372"/>
            <a:ext cx="7286676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Приём «ПОПС- формула» </a:t>
            </a:r>
            <a:endParaRPr kumimoji="0" lang="ru-RU" sz="2000" b="1" i="0" u="sng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 – позиция.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Свое собственное мнение («Я считаю, что…», «На мой взгляд, эта проблема заслуживает / не заслуживает внимания», «Я согласен с…»).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 – обоснование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объяснение своей позиции. Обоснованные аргументы, подтверждающие ваше мнение.( «Потому что…» или «Так как…»).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 – примеры.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менее трёх убедительных фактов, доказывающих правоту своей позиции. («Например…», «Я могу доказать это на примере…»).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 – следствие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(суждение или умозаключение).Окончательные выводы («Таким образом…», «Подводя итог…», «Поэтому…», «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Исходя из сказанного, я делаю вывод о том, что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…»).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4" name="Picture 4" descr="https://i.ya-webdesign.com/images/glowing-transparent-light-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857232"/>
            <a:ext cx="1143008" cy="1143009"/>
          </a:xfrm>
          <a:prstGeom prst="rect">
            <a:avLst/>
          </a:prstGeom>
          <a:noFill/>
        </p:spPr>
      </p:pic>
      <p:pic>
        <p:nvPicPr>
          <p:cNvPr id="10246" name="Picture 6" descr="https://userscontent2.emaze.com/images/67a724f6-e01f-42f7-bd5d-fd61bf51679c/405c820a39f85f1aef651ee4a6f3285e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64" y="1000108"/>
            <a:ext cx="1091315" cy="875692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2143108" y="1285860"/>
            <a:ext cx="785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Звук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72132" y="1285860"/>
            <a:ext cx="7489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Свет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https://p0.zoon.ru/preview/k1d2s7VfLAN3JeKmSptr9A/2400x1500x75/1/5/d/original_57e0930140c0887d3c8bc062_5a7759670c33c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763" r="18904"/>
          <a:stretch>
            <a:fillRect/>
          </a:stretch>
        </p:blipFill>
        <p:spPr bwMode="auto">
          <a:xfrm>
            <a:off x="7663804" y="3071810"/>
            <a:ext cx="1480196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 descr="https://www.n-vartovsk.ru/upload/iblock/8ea/7ac365327ce4b505b5011e809ce6c2f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Picture 5" descr="https://static.vecteezy.com/system/resources/previews/000/357/026/original/vector-atom-ico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353" t="10527" r="7351" b="4178"/>
          <a:stretch>
            <a:fillRect/>
          </a:stretch>
        </p:blipFill>
        <p:spPr bwMode="auto">
          <a:xfrm>
            <a:off x="8000996" y="5715016"/>
            <a:ext cx="1143004" cy="1142984"/>
          </a:xfrm>
          <a:prstGeom prst="rect">
            <a:avLst/>
          </a:prstGeom>
          <a:noFill/>
        </p:spPr>
      </p:pic>
      <p:pic>
        <p:nvPicPr>
          <p:cNvPr id="16390" name="Picture 6" descr="https://c8.alamy.com/comp/EWDRY0/partnership-team-process-business-workers-turning-gear-together-teamwork-EWDRY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4F3F1"/>
              </a:clrFrom>
              <a:clrTo>
                <a:srgbClr val="F4F3F1">
                  <a:alpha val="0"/>
                </a:srgbClr>
              </a:clrTo>
            </a:clrChange>
          </a:blip>
          <a:srcRect t="10944" b="18703"/>
          <a:stretch>
            <a:fillRect/>
          </a:stretch>
        </p:blipFill>
        <p:spPr bwMode="auto">
          <a:xfrm>
            <a:off x="0" y="0"/>
            <a:ext cx="1214414" cy="913524"/>
          </a:xfrm>
          <a:prstGeom prst="rect">
            <a:avLst/>
          </a:prstGeom>
          <a:noFill/>
        </p:spPr>
      </p:pic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28794" y="214290"/>
            <a:ext cx="55721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Динамическая пауза, релаксация</a:t>
            </a:r>
            <a:endParaRPr lang="ru-RU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5857892"/>
            <a:ext cx="76438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E301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Выполнение участниками спортивно-танцевальных упражнений под ритмическую музыку.</a:t>
            </a:r>
            <a:endParaRPr lang="ru-RU" sz="2000" b="1" dirty="0" smtClean="0">
              <a:solidFill>
                <a:srgbClr val="0E301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https://static.vecteezy.com/ti/gratis-vektor/p3/131090-zumba-dansande-vektor-gratis-vector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EE9E5"/>
              </a:clrFrom>
              <a:clrTo>
                <a:srgbClr val="EEE9E5">
                  <a:alpha val="0"/>
                </a:srgbClr>
              </a:clrTo>
            </a:clrChange>
            <a:lum bright="-20000" contrast="20000"/>
          </a:blip>
          <a:srcRect l="5805" t="7652" r="9235" b="10554"/>
          <a:stretch>
            <a:fillRect/>
          </a:stretch>
        </p:blipFill>
        <p:spPr bwMode="auto">
          <a:xfrm>
            <a:off x="1004709" y="663107"/>
            <a:ext cx="7496381" cy="50519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1506</TotalTime>
  <Words>1306</Words>
  <Application>Microsoft Office PowerPoint</Application>
  <PresentationFormat>Экран (4:3)</PresentationFormat>
  <Paragraphs>169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XxX</dc:creator>
  <cp:lastModifiedBy>Учетная запись Майкрософт</cp:lastModifiedBy>
  <cp:revision>162</cp:revision>
  <dcterms:created xsi:type="dcterms:W3CDTF">2021-10-09T15:03:28Z</dcterms:created>
  <dcterms:modified xsi:type="dcterms:W3CDTF">2023-10-30T11:37:59Z</dcterms:modified>
</cp:coreProperties>
</file>