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0" r:id="rId3"/>
    <p:sldId id="256" r:id="rId4"/>
    <p:sldId id="258" r:id="rId5"/>
    <p:sldId id="274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7" r:id="rId20"/>
    <p:sldId id="278" r:id="rId21"/>
    <p:sldId id="272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1595" y="1153132"/>
            <a:ext cx="5509445" cy="30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Змей, сносивший с неба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Прометеев в дар земле,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таишь ты, стыд ли, гнев ли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Ныне замкнутый в стене?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Сгибы проволоки тонкой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Раскалять покорно там,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Подчинясь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руке ребенка,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Осужден — в угоду нам.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Пользователь\Рабочий стол\Для урока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4500575" cy="27950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500042"/>
            <a:ext cx="3886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Валерий Брюсов писал: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2571744"/>
            <a:ext cx="50720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1747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году член Парижской Академии наук физик Жан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Антуан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Нолле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изобрел электроскоп – первый прибор для оценки электрического потенциала.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Documents and Settings\Пользователь\Рабочий стол\Для урока\электроск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3286148" cy="2185288"/>
          </a:xfrm>
          <a:prstGeom prst="rect">
            <a:avLst/>
          </a:prstGeom>
          <a:noFill/>
        </p:spPr>
      </p:pic>
      <p:pic>
        <p:nvPicPr>
          <p:cNvPr id="21506" name="Picture 2" descr="C:\Documents and Settings\Пользователь\Рабочий стол\Для урока\жан антуан нол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603062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3571876"/>
            <a:ext cx="23574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Жан </a:t>
            </a:r>
            <a:r>
              <a:rPr lang="ru-RU" dirty="0" err="1" smtClean="0"/>
              <a:t>Антуан</a:t>
            </a:r>
            <a:r>
              <a:rPr lang="ru-RU" dirty="0" smtClean="0"/>
              <a:t> </a:t>
            </a:r>
            <a:r>
              <a:rPr lang="ru-RU" dirty="0" err="1" smtClean="0"/>
              <a:t>Нолле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86084" y="2071678"/>
            <a:ext cx="58579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1791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году итальянским врачом и анатомом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Луиджи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Гальвани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было обнаружено возникновения электричества при соприкосновении двух разнородных металлов с живым организмом. Обнаруженный им эффект лежит в основе современных электрокардиографов.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Пользователь\Рабочий стол\Для урока\1228156552_galv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752725" cy="4286250"/>
          </a:xfrm>
          <a:prstGeom prst="rect">
            <a:avLst/>
          </a:prstGeom>
          <a:noFill/>
        </p:spPr>
      </p:pic>
      <p:pic>
        <p:nvPicPr>
          <p:cNvPr id="24579" name="Picture 3" descr="C:\Documents and Settings\Пользователь\Рабочий стол\Для урока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2428875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571612"/>
            <a:ext cx="50006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1827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году немецкий ученый Георг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Ом открыл свой закон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Ома) – один из фундаментальных законов электричества, устанавливающий зависимость между силой тока и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Пользователь\Рабочий стол\Для урока\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3333750" cy="4286250"/>
          </a:xfrm>
          <a:prstGeom prst="rect">
            <a:avLst/>
          </a:prstGeom>
          <a:noFill/>
        </p:spPr>
      </p:pic>
      <p:pic>
        <p:nvPicPr>
          <p:cNvPr id="23555" name="Picture 3" descr="C:\Documents and Settings\Пользователь\Рабочий стол\Для урока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571900" cy="2675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4643446"/>
            <a:ext cx="235745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Георг </a:t>
            </a:r>
            <a:r>
              <a:rPr lang="ru-RU" dirty="0" err="1" smtClean="0"/>
              <a:t>Симон</a:t>
            </a:r>
            <a:r>
              <a:rPr lang="ru-RU" dirty="0" smtClean="0"/>
              <a:t> Ом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00562" y="3071810"/>
            <a:ext cx="42862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1878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году улицы Парижа осветили дуговые лампы Павла Николаевича Яблочкова. Появляются первые электростанции. Не так давно кажущееся чем-то невероятным и фантастическим, электричество становиться привычным и незаменимым помощником человечества.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Пользователь\Рабочий стол\Для урока\яблоч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500462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4071942"/>
            <a:ext cx="200026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П.Н.Яблочков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4214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тропинкам я бегу,</a:t>
            </a:r>
            <a:br>
              <a:rPr lang="ru-RU" sz="2400" dirty="0" smtClean="0"/>
            </a:br>
            <a:r>
              <a:rPr lang="ru-RU" sz="2400" dirty="0" smtClean="0"/>
              <a:t>Без тропинки не могу.</a:t>
            </a:r>
            <a:br>
              <a:rPr lang="ru-RU" sz="2400" dirty="0" smtClean="0"/>
            </a:br>
            <a:r>
              <a:rPr lang="ru-RU" sz="2400" dirty="0" smtClean="0"/>
              <a:t>Где меня, ребята, нет,</a:t>
            </a:r>
            <a:br>
              <a:rPr lang="ru-RU" sz="2400" dirty="0" smtClean="0"/>
            </a:br>
            <a:r>
              <a:rPr lang="ru-RU" sz="2400" dirty="0" smtClean="0"/>
              <a:t>Не зажжется в доме свет.</a:t>
            </a:r>
            <a:br>
              <a:rPr lang="ru-RU" sz="2400" dirty="0" smtClean="0"/>
            </a:br>
            <a:r>
              <a:rPr lang="ru-RU" sz="2400" dirty="0" smtClean="0"/>
              <a:t>К дальним селам, городам</a:t>
            </a:r>
            <a:br>
              <a:rPr lang="ru-RU" sz="2400" dirty="0" smtClean="0"/>
            </a:br>
            <a:r>
              <a:rPr lang="ru-RU" sz="2400" dirty="0" smtClean="0"/>
              <a:t>Кто идет по проводам? </a:t>
            </a:r>
            <a:endParaRPr lang="ru-RU" sz="2400" dirty="0"/>
          </a:p>
        </p:txBody>
      </p:sp>
      <p:pic>
        <p:nvPicPr>
          <p:cNvPr id="25602" name="Picture 2" descr="C:\Documents and Settings\Пользователь\Рабочий стол\Для урока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14620"/>
            <a:ext cx="4476764" cy="33403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5725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загадку: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Рабочий стол\Для урока\300px-Bateria3R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000528" cy="3376339"/>
          </a:xfrm>
          <a:prstGeom prst="rect">
            <a:avLst/>
          </a:prstGeom>
          <a:noFill/>
        </p:spPr>
      </p:pic>
      <p:pic>
        <p:nvPicPr>
          <p:cNvPr id="26627" name="Picture 3" descr="C:\Documents and Settings\Пользователь\Рабочий стол\Для урока\dsc05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762500" cy="3124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1357298"/>
            <a:ext cx="41434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Самый простой пример источника электрической энергии – </a:t>
            </a:r>
            <a:r>
              <a:rPr lang="ru-RU" i="1" dirty="0" smtClean="0"/>
              <a:t>батарейка!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71736" y="2000240"/>
            <a:ext cx="4357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избе светло, а на дворе светлее.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Светит, да не греет.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Мухи – к свету, а мышь – во тьму.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Видал свету, не только что в окошке.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солнца бегать – света не видать.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Гроза бьёт по высокому дереву.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Гроза – милость божья.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Молния находит клад под землёй.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Гроза настигла в поле – ложись на землю.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Пользователь\Рабочий стол\Для урока\22371df74ee2f6cb4a0eb8f2599eb1aa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857760"/>
            <a:ext cx="2929258" cy="1425572"/>
          </a:xfrm>
          <a:prstGeom prst="rect">
            <a:avLst/>
          </a:prstGeom>
          <a:noFill/>
        </p:spPr>
      </p:pic>
      <p:pic>
        <p:nvPicPr>
          <p:cNvPr id="27651" name="Picture 3" descr="C:\Documents and Settings\Пользователь\Рабочий стол\Для урока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357298"/>
            <a:ext cx="2619375" cy="1743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394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Пословицы, поговорки об электричестве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Для урока\pyle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1"/>
            <a:ext cx="1714512" cy="256855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Для урока\steam_i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3108" y="2357430"/>
            <a:ext cx="2642171" cy="2071702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Для урока\Холодильник_однокомпрессор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1678793" cy="3357586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Для урока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357430"/>
            <a:ext cx="2143125" cy="2143125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Для урока\Samovar.sil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00042"/>
            <a:ext cx="2912758" cy="1857388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Для урока\2104267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429132"/>
            <a:ext cx="3634408" cy="22606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786058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Пылесос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928802"/>
            <a:ext cx="92869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Утюг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42852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Самовар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1928802"/>
            <a:ext cx="128588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Чайник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143380"/>
            <a:ext cx="150019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Троллейбус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2857496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Холодильник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Для урока\1298911707_po-schuchemu-veleni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3643338" cy="4968188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Для урока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704687" cy="49459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571480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Сказки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Для урока\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8"/>
            <a:ext cx="3121025" cy="2341563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Для урока\front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2786082" cy="2617733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Для урока\332454354365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3116"/>
            <a:ext cx="2537958" cy="20779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5643578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Телевизор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571612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2714620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Компьютер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Пользователь\Рабочий стол\Для урока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2857520" cy="1774670"/>
          </a:xfrm>
          <a:prstGeom prst="rect">
            <a:avLst/>
          </a:prstGeom>
          <a:noFill/>
        </p:spPr>
      </p:pic>
      <p:pic>
        <p:nvPicPr>
          <p:cNvPr id="16387" name="Picture 3" descr="C:\Documents and Settings\Пользователь\Рабочий стол\Для урока\mol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3595666" cy="2712159"/>
          </a:xfrm>
          <a:prstGeom prst="rect">
            <a:avLst/>
          </a:prstGeom>
          <a:noFill/>
        </p:spPr>
      </p:pic>
      <p:pic>
        <p:nvPicPr>
          <p:cNvPr id="16388" name="Picture 4" descr="C:\Documents and Settings\Пользователь\Рабочий стол\Для урока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143116"/>
            <a:ext cx="2476500" cy="1847850"/>
          </a:xfrm>
          <a:prstGeom prst="rect">
            <a:avLst/>
          </a:prstGeom>
          <a:noFill/>
        </p:spPr>
      </p:pic>
      <p:pic>
        <p:nvPicPr>
          <p:cNvPr id="16389" name="Picture 5" descr="C:\Documents and Settings\Пользователь\Рабочий стол\Для урока\Электрическая-провод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3372034" cy="2643206"/>
          </a:xfrm>
          <a:prstGeom prst="rect">
            <a:avLst/>
          </a:prstGeom>
          <a:noFill/>
        </p:spPr>
      </p:pic>
      <p:pic>
        <p:nvPicPr>
          <p:cNvPr id="16390" name="Picture 6" descr="C:\Documents and Settings\Пользователь\Рабочий стол\Для урока\stat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071546"/>
            <a:ext cx="2857520" cy="17907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0"/>
            <a:ext cx="455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Электричество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Для урока\1231613094_4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929090" cy="3636087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Для урока\1233493844_generat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3648087" cy="370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4947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Волшебных предметов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28794" y="1500174"/>
            <a:ext cx="60007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Техника безопасности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 Используй электрические розетки только по назначению.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При любой поломке вызови мастера.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Не включай электроприборы во влажных помещениях.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  Не подходи к поврежденным электрическим проводам.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5. Не открывай электрические щиты.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6. Не оставляй включенный утюг без присмотра.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146" name="Picture 2" descr="C:\Documents and Settings\Пользователь\Рабочий стол\Для урока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86256"/>
            <a:ext cx="1905000" cy="230505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Для урока\images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071670" cy="156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214290"/>
            <a:ext cx="707233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ПАМЯТКА</a:t>
            </a:r>
            <a:r>
              <a:rPr lang="ru-RU" sz="1400" dirty="0" smtClean="0"/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ШКОЛЬНИКУ ПО ЭЛЕКТРОБЕЗОПАСНОСТИ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КАТЕГОРИЧЕСКИ ЗАПРЕЩАЕТСЯ: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Открывать двери и проникать в трансформаторные подстанции и распределительные устройства.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Открывать электрораспределительные щиты и проникать за ограждения, где установлено электрооборудование.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Влезать на опоры линий электропередачи и трансформаторных пунктов.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Играть под линиями электропередач, запускать воздушных змеев, модели самолетов и пр., использовать для игр места вблизи электроустановок и оборудования, находящегося под напряжением.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Касаться оборванных или достаточно низко провисших проводов воздушных линий, подходить ближе 8 метров к оборванным проводам,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Делать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набросы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на провода, разбивать изоляторы линий электропередач.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Приближаться к проводам по деревьям, крышам домов и построек, лестницам ближе 1,5 метров.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Повреждать электрооборудование, лампы освещения и другие специальные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электроустройства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Разбирать и ремонтировать бытовые электроприборы, находящиеся под напряжением.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Прикасаться к осветительной арматуре, бытовым электроприборам мокрыми руками и влажной ветошью.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Пользоваться в ванных комнатах электроплитками, электронагревателями, утюгами, фенами и другими электроприборами, а также заполнять водой чайники и кофейники, включенные в электрическую сеть.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Прикасаться одновременно к электроприборам, розеткам и к трубам(водопроводным, газовым, горячего отопления), металлическим корпусам электрооборудования.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• Использовать неисправные и самодельные электроприборы, а также бытовые переносные электроприборы с неисправной электропроводкой.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71942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электробезопасности - первоочередное </a:t>
            </a:r>
          </a:p>
          <a:p>
            <a:r>
              <a:rPr lang="ru-RU" sz="2400" b="1" dirty="0" smtClean="0"/>
              <a:t>                           внимание! </a:t>
            </a:r>
            <a:endParaRPr lang="ru-RU" sz="2400" b="1" dirty="0"/>
          </a:p>
        </p:txBody>
      </p:sp>
      <p:pic>
        <p:nvPicPr>
          <p:cNvPr id="34817" name="Picture 1" descr="C:\Documents and Settings\Пользователь\Рабочий стол\Для урока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1"/>
            <a:ext cx="3571900" cy="2607624"/>
          </a:xfrm>
          <a:prstGeom prst="rect">
            <a:avLst/>
          </a:prstGeom>
          <a:noFill/>
        </p:spPr>
      </p:pic>
      <p:pic>
        <p:nvPicPr>
          <p:cNvPr id="34818" name="Picture 2" descr="C:\Documents and Settings\Пользователь\Рабочий стол\Для урока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876"/>
            <a:ext cx="3081344" cy="30404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1071546"/>
            <a:ext cx="6357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ru-RU" sz="2800" dirty="0" smtClean="0"/>
              <a:t>наше здоровье и  наша жизнь</a:t>
            </a:r>
          </a:p>
          <a:p>
            <a:pPr lvl="2"/>
            <a:r>
              <a:rPr lang="ru-RU" sz="2800" dirty="0" smtClean="0"/>
              <a:t>              в наших руках!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14422"/>
            <a:ext cx="58579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Электричество в УНТ </a:t>
            </a:r>
            <a:r>
              <a:rPr kumimoji="0" lang="ru-RU" sz="2400" b="1" i="0" u="none" strike="noStrike" cap="none" spc="0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(загадках, пословицах, поговорках и сказках</a:t>
            </a:r>
            <a:r>
              <a:rPr kumimoji="0" lang="ru-RU" sz="12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2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Пользователь\Рабочий стол\Для урока\u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28868"/>
            <a:ext cx="3319469" cy="251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Пользователь\Рабочий стол\Для урока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2276478" cy="3039215"/>
          </a:xfrm>
          <a:prstGeom prst="rect">
            <a:avLst/>
          </a:prstGeom>
          <a:noFill/>
        </p:spPr>
      </p:pic>
      <p:pic>
        <p:nvPicPr>
          <p:cNvPr id="15363" name="Picture 3" descr="C:\Documents and Settings\Пользователь\Рабочий стол\Для урока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2752196" cy="3888024"/>
          </a:xfrm>
          <a:prstGeom prst="rect">
            <a:avLst/>
          </a:prstGeom>
          <a:noFill/>
        </p:spPr>
      </p:pic>
      <p:pic>
        <p:nvPicPr>
          <p:cNvPr id="15364" name="Picture 4" descr="C:\Documents and Settings\Пользователь\Рабочий стол\Для урока\Luch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643446"/>
            <a:ext cx="2952756" cy="18656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4214818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Свеча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929330"/>
            <a:ext cx="23574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Керосиновая лампа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214818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Лучина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42852"/>
            <a:ext cx="31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Свет-это…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Для урока\43188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1883020" cy="38041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3214686"/>
            <a:ext cx="43577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Наконец, была изобретена первая электрическая лампочка, которая пришла на смену свечке, лампаде, лучине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480"/>
            <a:ext cx="328614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Первая лампочка</a:t>
            </a:r>
            <a:endParaRPr lang="ru-RU" dirty="0"/>
          </a:p>
        </p:txBody>
      </p:sp>
      <p:pic>
        <p:nvPicPr>
          <p:cNvPr id="2" name="Picture 2" descr="C:\Documents and Settings\Пользователь\Рабочий стол\Для урока\Lodig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3"/>
            <a:ext cx="2619380" cy="40600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86512" y="4643446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Лодыгин А.Н.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Пользователь\Рабочий стол\Для урока\14428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3500462" cy="2625347"/>
          </a:xfrm>
          <a:prstGeom prst="rect">
            <a:avLst/>
          </a:prstGeom>
          <a:noFill/>
        </p:spPr>
      </p:pic>
      <p:pic>
        <p:nvPicPr>
          <p:cNvPr id="17411" name="Picture 3" descr="C:\Documents and Settings\Пользователь\Рабочий стол\Для урока\Amber_Pirma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00108"/>
            <a:ext cx="3917997" cy="2611438"/>
          </a:xfrm>
          <a:prstGeom prst="rect">
            <a:avLst/>
          </a:prstGeom>
          <a:noFill/>
        </p:spPr>
      </p:pic>
      <p:pic>
        <p:nvPicPr>
          <p:cNvPr id="17412" name="Picture 4" descr="C:\Documents and Settings\Пользователь\Рабочий стол\Для урока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643314"/>
            <a:ext cx="3571868" cy="2675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0"/>
            <a:ext cx="2528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Янтарь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ЯНТАРЬ</a:t>
            </a:r>
            <a:r>
              <a:rPr lang="ru-RU" dirty="0" smtClean="0"/>
              <a:t>  - ископаемая смола. Используется для изготовления ювелирных изделий, лекарств. Имеет много поэтических названий — «слёзы моря», «дар солнца»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Пользователь\Рабочий стол\Для урока\William_Gilb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242317" cy="4381509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42976" y="1357298"/>
            <a:ext cx="3929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в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году придворный врач английской королевы Елизаветы Уильям Гилберт с помощью своего электроскопа доказал, что способность притягивать легкие тела имеет не только натертый янтарь, но и другие минералы: алмаз, сапфир, опал, аметист и др. В этом же году он издает труд “О магните и магнитных телах”, где изложил целый свод знаний о магнетизме и электричестве.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C:\Documents and Settings\Пользователь\Рабочий стол\Для урока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205685" cy="1073971"/>
          </a:xfrm>
          <a:prstGeom prst="rect">
            <a:avLst/>
          </a:prstGeom>
          <a:noFill/>
        </p:spPr>
      </p:pic>
      <p:pic>
        <p:nvPicPr>
          <p:cNvPr id="18441" name="Picture 9" descr="C:\Documents and Settings\Пользователь\Рабочий стол\Для урока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643206" cy="2088133"/>
          </a:xfrm>
          <a:prstGeom prst="rect">
            <a:avLst/>
          </a:prstGeom>
          <a:noFill/>
        </p:spPr>
      </p:pic>
      <p:pic>
        <p:nvPicPr>
          <p:cNvPr id="18442" name="Picture 10" descr="C:\Documents and Settings\Пользователь\Рабочий стол\Для урока\images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500570"/>
            <a:ext cx="2571753" cy="2143125"/>
          </a:xfrm>
          <a:prstGeom prst="rect">
            <a:avLst/>
          </a:prstGeom>
          <a:noFill/>
        </p:spPr>
      </p:pic>
      <p:pic>
        <p:nvPicPr>
          <p:cNvPr id="18443" name="Picture 11" descr="C:\Documents and Settings\Пользователь\Рабочий стол\Для урока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461340"/>
            <a:ext cx="857256" cy="16106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142852"/>
            <a:ext cx="7115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электричества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642910" y="2428868"/>
            <a:ext cx="41434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Явления, связанные с электричеством были замечены в древнем Китае, Индии и древней Греции за несколько столетий до начала нашей эры. Около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 года до н.э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как гласят сохранившиеся предания, древнегреческому философу Фалесу Милетскому было известно свойство янтаря, натертого об шерсть, притягивать легкие предметы. Кстати словом “ электрон” древние греки называли янтарь. От него же пошло и слово “электричество”. Но греки всего лишь наблюдали явления электричества, но не могли объяснить.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Пользователь\Рабочий стол\Для урока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186119" cy="36566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00760" y="4000504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Фалес Милетский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357686" y="2928934"/>
            <a:ext cx="4357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1650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году немецкий ученый и по совместительству бургомистр Магдебурга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Герике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создает первую “электрическую машину”. Она представляла собой шар, отлитый из серы, при вращении и натирании которой, притягивались и отталкивались легкие тела.  Впоследствии  его машину усовершенствовали немецкие и французские ученые.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Пользователь\Рабочий стол\Для урока\5627358628610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810000" cy="3838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4429132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Отто</a:t>
            </a:r>
            <a:r>
              <a:rPr lang="ru-RU" dirty="0" smtClean="0"/>
              <a:t> фон </a:t>
            </a:r>
            <a:r>
              <a:rPr lang="ru-RU" dirty="0" err="1" smtClean="0"/>
              <a:t>Герике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433</Words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20</cp:revision>
  <dcterms:modified xsi:type="dcterms:W3CDTF">2016-11-13T01:24:02Z</dcterms:modified>
</cp:coreProperties>
</file>