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1" r:id="rId3"/>
    <p:sldId id="256" r:id="rId4"/>
    <p:sldId id="263" r:id="rId5"/>
    <p:sldId id="258" r:id="rId6"/>
    <p:sldId id="271" r:id="rId7"/>
    <p:sldId id="264" r:id="rId8"/>
    <p:sldId id="272" r:id="rId9"/>
    <p:sldId id="273" r:id="rId10"/>
    <p:sldId id="262" r:id="rId11"/>
    <p:sldId id="267" r:id="rId12"/>
    <p:sldId id="268" r:id="rId13"/>
    <p:sldId id="269" r:id="rId14"/>
    <p:sldId id="266"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707" autoAdjust="0"/>
  </p:normalViewPr>
  <p:slideViewPr>
    <p:cSldViewPr>
      <p:cViewPr>
        <p:scale>
          <a:sx n="85" d="100"/>
          <a:sy n="85" d="100"/>
        </p:scale>
        <p:origin x="-900"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12.11.2022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64704"/>
            <a:ext cx="2212848" cy="1994913"/>
          </a:xfrm>
        </p:spPr>
        <p:txBody>
          <a:bodyPr>
            <a:noAutofit/>
          </a:bodyPr>
          <a:lstStyle/>
          <a:p>
            <a:r>
              <a:rPr lang="de-DE" dirty="0" smtClean="0">
                <a:latin typeface="Aharoni" pitchFamily="2" charset="-79"/>
                <a:cs typeface="Aharoni" pitchFamily="2" charset="-79"/>
              </a:rPr>
              <a:t>Viele Traditionen sind in Deutschland, in England und in Russland ähnlich.</a:t>
            </a:r>
            <a:br>
              <a:rPr lang="de-DE" dirty="0" smtClean="0">
                <a:latin typeface="Aharoni" pitchFamily="2" charset="-79"/>
                <a:cs typeface="Aharoni" pitchFamily="2" charset="-79"/>
              </a:rPr>
            </a:br>
            <a:r>
              <a:rPr lang="de-DE" dirty="0" smtClean="0">
                <a:latin typeface="Aharoni" pitchFamily="2" charset="-79"/>
                <a:cs typeface="Aharoni" pitchFamily="2" charset="-79"/>
              </a:rPr>
              <a:t>W</a:t>
            </a:r>
            <a:r>
              <a:rPr lang="en-US" dirty="0" err="1" smtClean="0">
                <a:latin typeface="Aharoni" pitchFamily="2" charset="-79"/>
                <a:cs typeface="Aharoni" pitchFamily="2" charset="-79"/>
              </a:rPr>
              <a:t>ie</a:t>
            </a:r>
            <a:r>
              <a:rPr lang="en-US" dirty="0" smtClean="0">
                <a:latin typeface="Aharoni" pitchFamily="2" charset="-79"/>
                <a:cs typeface="Aharoni" pitchFamily="2" charset="-79"/>
              </a:rPr>
              <a:t> </a:t>
            </a:r>
            <a:r>
              <a:rPr lang="en-US" dirty="0" err="1" smtClean="0">
                <a:latin typeface="Aharoni" pitchFamily="2" charset="-79"/>
                <a:cs typeface="Aharoni" pitchFamily="2" charset="-79"/>
              </a:rPr>
              <a:t>sind</a:t>
            </a:r>
            <a:r>
              <a:rPr lang="en-US" dirty="0" smtClean="0">
                <a:latin typeface="Aharoni" pitchFamily="2" charset="-79"/>
                <a:cs typeface="Aharoni" pitchFamily="2" charset="-79"/>
              </a:rPr>
              <a:t> </a:t>
            </a:r>
            <a:r>
              <a:rPr lang="en-US" dirty="0" err="1" smtClean="0">
                <a:latin typeface="Aharoni" pitchFamily="2" charset="-79"/>
                <a:cs typeface="Aharoni" pitchFamily="2" charset="-79"/>
              </a:rPr>
              <a:t>sie</a:t>
            </a:r>
            <a:r>
              <a:rPr lang="ru-RU" dirty="0" smtClean="0">
                <a:cs typeface="Aharoni" pitchFamily="2" charset="-79"/>
              </a:rPr>
              <a:t>?</a:t>
            </a:r>
            <a:endParaRPr lang="ru-RU" dirty="0">
              <a:cs typeface="Aharoni" pitchFamily="2" charset="-79"/>
            </a:endParaRPr>
          </a:p>
        </p:txBody>
      </p:sp>
      <p:sp>
        <p:nvSpPr>
          <p:cNvPr id="3" name="Текст 2"/>
          <p:cNvSpPr>
            <a:spLocks noGrp="1"/>
          </p:cNvSpPr>
          <p:nvPr>
            <p:ph type="body" sz="half" idx="2"/>
          </p:nvPr>
        </p:nvSpPr>
        <p:spPr/>
        <p:txBody>
          <a:bodyPr>
            <a:noAutofit/>
          </a:bodyPr>
          <a:lstStyle/>
          <a:p>
            <a:r>
              <a:rPr lang="en-US" sz="2400" b="1" dirty="0" smtClean="0">
                <a:solidFill>
                  <a:srgbClr val="C00000"/>
                </a:solidFill>
                <a:latin typeface="+mj-lt"/>
              </a:rPr>
              <a:t>Many traditions in Germany, England and in Russia are the same. What traditions do you know?</a:t>
            </a:r>
            <a:endParaRPr lang="ru-RU" sz="2400" b="1" dirty="0">
              <a:solidFill>
                <a:srgbClr val="C00000"/>
              </a:solidFill>
              <a:latin typeface="+mj-lt"/>
            </a:endParaRPr>
          </a:p>
        </p:txBody>
      </p:sp>
      <p:pic>
        <p:nvPicPr>
          <p:cNvPr id="7" name="Рисунок 6" descr="Святой-Николай-и-Санта.jpg"/>
          <p:cNvPicPr>
            <a:picLocks noGrp="1" noChangeAspect="1"/>
          </p:cNvPicPr>
          <p:nvPr>
            <p:ph type="pic" idx="1"/>
          </p:nvPr>
        </p:nvPicPr>
        <p:blipFill>
          <a:blip r:embed="rId2" cstate="print"/>
          <a:srcRect t="3585" b="3585"/>
          <a:stretch>
            <a:fillRect/>
          </a:stretch>
        </p:blipFill>
        <p:spPr>
          <a:xfrm rot="420000">
            <a:off x="3268518" y="1038656"/>
            <a:ext cx="5144664" cy="420676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solidFill>
                  <a:srgbClr val="C00000"/>
                </a:solidFill>
                <a:latin typeface="Algerian" pitchFamily="82" charset="0"/>
              </a:rPr>
              <a:t>In Deutschland </a:t>
            </a:r>
            <a:r>
              <a:rPr lang="en-US" sz="3600" dirty="0" err="1" smtClean="0">
                <a:solidFill>
                  <a:srgbClr val="C00000"/>
                </a:solidFill>
                <a:latin typeface="Algerian" pitchFamily="82" charset="0"/>
              </a:rPr>
              <a:t>kennt</a:t>
            </a:r>
            <a:r>
              <a:rPr lang="en-US" sz="3600" dirty="0" smtClean="0">
                <a:solidFill>
                  <a:srgbClr val="C00000"/>
                </a:solidFill>
                <a:latin typeface="Algerian" pitchFamily="82" charset="0"/>
              </a:rPr>
              <a:t> </a:t>
            </a:r>
            <a:r>
              <a:rPr lang="en-US" sz="3600" dirty="0" err="1" smtClean="0">
                <a:solidFill>
                  <a:srgbClr val="C00000"/>
                </a:solidFill>
                <a:latin typeface="Algerian" pitchFamily="82" charset="0"/>
              </a:rPr>
              <a:t>jedes</a:t>
            </a:r>
            <a:r>
              <a:rPr lang="en-US" sz="3600" dirty="0" smtClean="0">
                <a:solidFill>
                  <a:srgbClr val="C00000"/>
                </a:solidFill>
                <a:latin typeface="Algerian" pitchFamily="82" charset="0"/>
              </a:rPr>
              <a:t> Kind </a:t>
            </a:r>
            <a:r>
              <a:rPr lang="en-US" sz="3600" dirty="0" err="1" smtClean="0">
                <a:solidFill>
                  <a:srgbClr val="C00000"/>
                </a:solidFill>
                <a:latin typeface="Algerian" pitchFamily="82" charset="0"/>
              </a:rPr>
              <a:t>ein</a:t>
            </a:r>
            <a:r>
              <a:rPr lang="en-US" sz="3600" dirty="0" smtClean="0">
                <a:solidFill>
                  <a:srgbClr val="C00000"/>
                </a:solidFill>
                <a:latin typeface="Algerian" pitchFamily="82" charset="0"/>
              </a:rPr>
              <a:t> </a:t>
            </a:r>
            <a:r>
              <a:rPr lang="en-US" sz="3600" dirty="0" err="1" smtClean="0">
                <a:solidFill>
                  <a:srgbClr val="C00000"/>
                </a:solidFill>
                <a:latin typeface="Algerian" pitchFamily="82" charset="0"/>
              </a:rPr>
              <a:t>Gedicht</a:t>
            </a:r>
            <a:r>
              <a:rPr lang="en-US" sz="3600" dirty="0" smtClean="0">
                <a:solidFill>
                  <a:srgbClr val="C00000"/>
                </a:solidFill>
                <a:latin typeface="Algerian" pitchFamily="82" charset="0"/>
              </a:rPr>
              <a:t> von </a:t>
            </a:r>
            <a:r>
              <a:rPr lang="en-US" sz="3600" dirty="0" err="1" smtClean="0">
                <a:solidFill>
                  <a:srgbClr val="C00000"/>
                </a:solidFill>
                <a:latin typeface="Algerian" pitchFamily="82" charset="0"/>
              </a:rPr>
              <a:t>Nikolaus</a:t>
            </a:r>
            <a:r>
              <a:rPr lang="en-US" sz="3600" dirty="0" smtClean="0">
                <a:solidFill>
                  <a:srgbClr val="C00000"/>
                </a:solidFill>
                <a:latin typeface="Algerian" pitchFamily="82" charset="0"/>
              </a:rPr>
              <a:t>!</a:t>
            </a:r>
            <a:r>
              <a:rPr lang="ru-RU" sz="1800" dirty="0" smtClean="0"/>
              <a:t>(</a:t>
            </a:r>
            <a:r>
              <a:rPr lang="ru-RU" sz="1800" dirty="0" err="1" smtClean="0"/>
              <a:t>физминутка</a:t>
            </a:r>
            <a:r>
              <a:rPr lang="ru-RU" sz="1800" dirty="0" smtClean="0"/>
              <a:t>)</a:t>
            </a:r>
            <a:endParaRPr lang="ru-RU" sz="1800" dirty="0"/>
          </a:p>
        </p:txBody>
      </p:sp>
      <p:pic>
        <p:nvPicPr>
          <p:cNvPr id="8" name="Содержимое 7"/>
          <p:cNvPicPr>
            <a:picLocks noGrp="1"/>
          </p:cNvPicPr>
          <p:nvPr>
            <p:ph idx="1"/>
          </p:nvPr>
        </p:nvPicPr>
        <p:blipFill>
          <a:blip r:embed="rId2" cstate="print"/>
          <a:srcRect t="5727"/>
          <a:stretch>
            <a:fillRect/>
          </a:stretch>
        </p:blipFill>
        <p:spPr bwMode="auto">
          <a:xfrm>
            <a:off x="457200" y="1948927"/>
            <a:ext cx="8229600" cy="4361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Jolly Old Saint Nicholas</a:t>
            </a:r>
            <a:endParaRPr lang="ru-RU" dirty="0"/>
          </a:p>
        </p:txBody>
      </p:sp>
      <p:sp>
        <p:nvSpPr>
          <p:cNvPr id="3" name="Содержимое 2"/>
          <p:cNvSpPr>
            <a:spLocks noGrp="1"/>
          </p:cNvSpPr>
          <p:nvPr>
            <p:ph sz="half" idx="1"/>
          </p:nvPr>
        </p:nvSpPr>
        <p:spPr/>
        <p:txBody>
          <a:bodyPr>
            <a:noAutofit/>
          </a:bodyPr>
          <a:lstStyle/>
          <a:p>
            <a:pPr>
              <a:buNone/>
            </a:pPr>
            <a:r>
              <a:rPr lang="en-US" sz="2000" dirty="0" smtClean="0">
                <a:solidFill>
                  <a:srgbClr val="C00000"/>
                </a:solidFill>
              </a:rPr>
              <a:t>Jolly old Saint Nicholas,</a:t>
            </a:r>
            <a:br>
              <a:rPr lang="en-US" sz="2000" dirty="0" smtClean="0">
                <a:solidFill>
                  <a:srgbClr val="C00000"/>
                </a:solidFill>
              </a:rPr>
            </a:br>
            <a:r>
              <a:rPr lang="en-US" sz="2000" dirty="0" smtClean="0">
                <a:solidFill>
                  <a:srgbClr val="C00000"/>
                </a:solidFill>
              </a:rPr>
              <a:t>Lean your ear this way,</a:t>
            </a:r>
            <a:br>
              <a:rPr lang="en-US" sz="2000" dirty="0" smtClean="0">
                <a:solidFill>
                  <a:srgbClr val="C00000"/>
                </a:solidFill>
              </a:rPr>
            </a:br>
            <a:r>
              <a:rPr lang="en-US" sz="2000" dirty="0" smtClean="0">
                <a:solidFill>
                  <a:srgbClr val="C00000"/>
                </a:solidFill>
              </a:rPr>
              <a:t>Don't you tell a single soul</a:t>
            </a:r>
            <a:br>
              <a:rPr lang="en-US" sz="2000" dirty="0" smtClean="0">
                <a:solidFill>
                  <a:srgbClr val="C00000"/>
                </a:solidFill>
              </a:rPr>
            </a:br>
            <a:r>
              <a:rPr lang="en-US" sz="2000" dirty="0" smtClean="0">
                <a:solidFill>
                  <a:srgbClr val="C00000"/>
                </a:solidFill>
              </a:rPr>
              <a:t>What I'm going to say.</a:t>
            </a:r>
            <a:br>
              <a:rPr lang="en-US" sz="2000" dirty="0" smtClean="0">
                <a:solidFill>
                  <a:srgbClr val="C00000"/>
                </a:solidFill>
              </a:rPr>
            </a:br>
            <a:r>
              <a:rPr lang="en-US" sz="2000" dirty="0" smtClean="0">
                <a:solidFill>
                  <a:srgbClr val="C00000"/>
                </a:solidFill>
              </a:rPr>
              <a:t>Christmas Eve will soon be here,</a:t>
            </a:r>
            <a:br>
              <a:rPr lang="en-US" sz="2000" dirty="0" smtClean="0">
                <a:solidFill>
                  <a:srgbClr val="C00000"/>
                </a:solidFill>
              </a:rPr>
            </a:br>
            <a:r>
              <a:rPr lang="en-US" sz="2000" dirty="0" smtClean="0">
                <a:solidFill>
                  <a:srgbClr val="C00000"/>
                </a:solidFill>
              </a:rPr>
              <a:t>Now you dear old man,</a:t>
            </a:r>
            <a:br>
              <a:rPr lang="en-US" sz="2000" dirty="0" smtClean="0">
                <a:solidFill>
                  <a:srgbClr val="C00000"/>
                </a:solidFill>
              </a:rPr>
            </a:br>
            <a:r>
              <a:rPr lang="en-US" sz="2000" dirty="0" smtClean="0">
                <a:solidFill>
                  <a:srgbClr val="C00000"/>
                </a:solidFill>
              </a:rPr>
              <a:t>Whisper what you'll bring to me,</a:t>
            </a:r>
            <a:br>
              <a:rPr lang="en-US" sz="2000" dirty="0" smtClean="0">
                <a:solidFill>
                  <a:srgbClr val="C00000"/>
                </a:solidFill>
              </a:rPr>
            </a:br>
            <a:r>
              <a:rPr lang="en-US" sz="2000" dirty="0" smtClean="0">
                <a:solidFill>
                  <a:srgbClr val="C00000"/>
                </a:solidFill>
              </a:rPr>
              <a:t>Tell me if you can.</a:t>
            </a:r>
            <a:br>
              <a:rPr lang="en-US" sz="2000" dirty="0" smtClean="0">
                <a:solidFill>
                  <a:srgbClr val="C00000"/>
                </a:solidFill>
              </a:rPr>
            </a:br>
            <a:endParaRPr lang="ru-RU" sz="2000" dirty="0" smtClean="0">
              <a:solidFill>
                <a:srgbClr val="C00000"/>
              </a:solidFill>
            </a:endParaRPr>
          </a:p>
          <a:p>
            <a:pPr>
              <a:buNone/>
            </a:pPr>
            <a:r>
              <a:rPr lang="en-US" sz="2000" dirty="0" smtClean="0">
                <a:solidFill>
                  <a:srgbClr val="C00000"/>
                </a:solidFill>
              </a:rPr>
              <a:t>When the clock is striking twelve,</a:t>
            </a:r>
            <a:br>
              <a:rPr lang="en-US" sz="2000" dirty="0" smtClean="0">
                <a:solidFill>
                  <a:srgbClr val="C00000"/>
                </a:solidFill>
              </a:rPr>
            </a:br>
            <a:r>
              <a:rPr lang="en-US" sz="2000" dirty="0" smtClean="0">
                <a:solidFill>
                  <a:srgbClr val="C00000"/>
                </a:solidFill>
              </a:rPr>
              <a:t>When I'm fast asleep,</a:t>
            </a:r>
            <a:endParaRPr lang="ru-RU" sz="2000" dirty="0" smtClean="0">
              <a:solidFill>
                <a:srgbClr val="C00000"/>
              </a:solidFill>
            </a:endParaRPr>
          </a:p>
          <a:p>
            <a:pPr>
              <a:buNone/>
            </a:pPr>
            <a:r>
              <a:rPr lang="en-US" sz="2000" dirty="0" smtClean="0">
                <a:solidFill>
                  <a:srgbClr val="C00000"/>
                </a:solidFill>
              </a:rPr>
              <a:t> Down the chimney with your pack,</a:t>
            </a:r>
            <a:br>
              <a:rPr lang="en-US" sz="2000" dirty="0" smtClean="0">
                <a:solidFill>
                  <a:srgbClr val="C00000"/>
                </a:solidFill>
              </a:rPr>
            </a:br>
            <a:r>
              <a:rPr lang="en-US" sz="2000" dirty="0" smtClean="0">
                <a:solidFill>
                  <a:srgbClr val="C00000"/>
                </a:solidFill>
              </a:rPr>
              <a:t>Softly you will creep.</a:t>
            </a:r>
            <a:endParaRPr lang="ru-RU" sz="2000" dirty="0">
              <a:solidFill>
                <a:srgbClr val="C00000"/>
              </a:solidFill>
            </a:endParaRPr>
          </a:p>
        </p:txBody>
      </p:sp>
      <p:sp>
        <p:nvSpPr>
          <p:cNvPr id="7" name="Содержимое 6"/>
          <p:cNvSpPr>
            <a:spLocks noGrp="1"/>
          </p:cNvSpPr>
          <p:nvPr>
            <p:ph sz="half" idx="2"/>
          </p:nvPr>
        </p:nvSpPr>
        <p:spPr/>
        <p:txBody>
          <a:bodyPr>
            <a:noAutofit/>
          </a:bodyPr>
          <a:lstStyle/>
          <a:p>
            <a:pPr>
              <a:buNone/>
            </a:pPr>
            <a:r>
              <a:rPr lang="en-US" sz="1800" dirty="0" smtClean="0">
                <a:solidFill>
                  <a:srgbClr val="C00000"/>
                </a:solidFill>
              </a:rPr>
              <a:t>All the stockings you will find,</a:t>
            </a:r>
            <a:br>
              <a:rPr lang="en-US" sz="1800" dirty="0" smtClean="0">
                <a:solidFill>
                  <a:srgbClr val="C00000"/>
                </a:solidFill>
              </a:rPr>
            </a:br>
            <a:r>
              <a:rPr lang="en-US" sz="1800" dirty="0" smtClean="0">
                <a:solidFill>
                  <a:srgbClr val="C00000"/>
                </a:solidFill>
              </a:rPr>
              <a:t>Hanging in a row,</a:t>
            </a:r>
            <a:br>
              <a:rPr lang="en-US" sz="1800" dirty="0" smtClean="0">
                <a:solidFill>
                  <a:srgbClr val="C00000"/>
                </a:solidFill>
              </a:rPr>
            </a:br>
            <a:r>
              <a:rPr lang="en-US" sz="1800" dirty="0" smtClean="0">
                <a:solidFill>
                  <a:srgbClr val="C00000"/>
                </a:solidFill>
              </a:rPr>
              <a:t>Mine will be the shortest one,</a:t>
            </a:r>
            <a:br>
              <a:rPr lang="en-US" sz="1800" dirty="0" smtClean="0">
                <a:solidFill>
                  <a:srgbClr val="C00000"/>
                </a:solidFill>
              </a:rPr>
            </a:br>
            <a:r>
              <a:rPr lang="en-US" sz="1800" dirty="0" smtClean="0">
                <a:solidFill>
                  <a:srgbClr val="C00000"/>
                </a:solidFill>
              </a:rPr>
              <a:t>You'll be sure to know.</a:t>
            </a:r>
            <a:br>
              <a:rPr lang="en-US" sz="1800" dirty="0" smtClean="0">
                <a:solidFill>
                  <a:srgbClr val="C00000"/>
                </a:solidFill>
              </a:rPr>
            </a:br>
            <a:r>
              <a:rPr lang="en-US" sz="1800" dirty="0" smtClean="0">
                <a:solidFill>
                  <a:srgbClr val="C00000"/>
                </a:solidFill>
              </a:rPr>
              <a:t/>
            </a:r>
            <a:br>
              <a:rPr lang="en-US" sz="1800" dirty="0" smtClean="0">
                <a:solidFill>
                  <a:srgbClr val="C00000"/>
                </a:solidFill>
              </a:rPr>
            </a:br>
            <a:r>
              <a:rPr lang="en-US" sz="1800" dirty="0" smtClean="0">
                <a:solidFill>
                  <a:srgbClr val="C00000"/>
                </a:solidFill>
              </a:rPr>
              <a:t>Johnny wants a pair of skates,</a:t>
            </a:r>
            <a:br>
              <a:rPr lang="en-US" sz="1800" dirty="0" smtClean="0">
                <a:solidFill>
                  <a:srgbClr val="C00000"/>
                </a:solidFill>
              </a:rPr>
            </a:br>
            <a:r>
              <a:rPr lang="en-US" sz="1800" dirty="0" smtClean="0">
                <a:solidFill>
                  <a:srgbClr val="C00000"/>
                </a:solidFill>
              </a:rPr>
              <a:t>Susie needs a sled,</a:t>
            </a:r>
            <a:br>
              <a:rPr lang="en-US" sz="1800" dirty="0" smtClean="0">
                <a:solidFill>
                  <a:srgbClr val="C00000"/>
                </a:solidFill>
              </a:rPr>
            </a:br>
            <a:r>
              <a:rPr lang="en-US" sz="1800" dirty="0" smtClean="0">
                <a:solidFill>
                  <a:srgbClr val="C00000"/>
                </a:solidFill>
              </a:rPr>
              <a:t>Nelly wants a storybook --</a:t>
            </a:r>
            <a:br>
              <a:rPr lang="en-US" sz="1800" dirty="0" smtClean="0">
                <a:solidFill>
                  <a:srgbClr val="C00000"/>
                </a:solidFill>
              </a:rPr>
            </a:br>
            <a:r>
              <a:rPr lang="en-US" sz="1800" dirty="0" smtClean="0">
                <a:solidFill>
                  <a:srgbClr val="C00000"/>
                </a:solidFill>
              </a:rPr>
              <a:t>One she hasn't read.</a:t>
            </a:r>
            <a:br>
              <a:rPr lang="en-US" sz="1800" dirty="0" smtClean="0">
                <a:solidFill>
                  <a:srgbClr val="C00000"/>
                </a:solidFill>
              </a:rPr>
            </a:br>
            <a:r>
              <a:rPr lang="en-US" sz="1800" dirty="0" smtClean="0">
                <a:solidFill>
                  <a:srgbClr val="C00000"/>
                </a:solidFill>
              </a:rPr>
              <a:t>As for me, I hardly know,</a:t>
            </a:r>
            <a:br>
              <a:rPr lang="en-US" sz="1800" dirty="0" smtClean="0">
                <a:solidFill>
                  <a:srgbClr val="C00000"/>
                </a:solidFill>
              </a:rPr>
            </a:br>
            <a:r>
              <a:rPr lang="en-US" sz="1800" dirty="0" smtClean="0">
                <a:solidFill>
                  <a:srgbClr val="C00000"/>
                </a:solidFill>
              </a:rPr>
              <a:t>So I'll go to rest;</a:t>
            </a:r>
            <a:br>
              <a:rPr lang="en-US" sz="1800" dirty="0" smtClean="0">
                <a:solidFill>
                  <a:srgbClr val="C00000"/>
                </a:solidFill>
              </a:rPr>
            </a:br>
            <a:r>
              <a:rPr lang="en-US" sz="1800" dirty="0" smtClean="0">
                <a:solidFill>
                  <a:srgbClr val="C00000"/>
                </a:solidFill>
              </a:rPr>
              <a:t>Choose for me, dear Santa Claus,</a:t>
            </a:r>
            <a:br>
              <a:rPr lang="en-US" sz="1800" dirty="0" smtClean="0">
                <a:solidFill>
                  <a:srgbClr val="C00000"/>
                </a:solidFill>
              </a:rPr>
            </a:br>
            <a:r>
              <a:rPr lang="en-US" sz="1800" dirty="0" smtClean="0">
                <a:solidFill>
                  <a:srgbClr val="C00000"/>
                </a:solidFill>
              </a:rPr>
              <a:t>What you think is best.</a:t>
            </a:r>
            <a:br>
              <a:rPr lang="en-US" sz="1800" dirty="0" smtClean="0">
                <a:solidFill>
                  <a:srgbClr val="C00000"/>
                </a:solidFill>
              </a:rPr>
            </a:br>
            <a:r>
              <a:rPr lang="en-US" sz="1800" dirty="0" smtClean="0">
                <a:solidFill>
                  <a:srgbClr val="C00000"/>
                </a:solidFill>
              </a:rPr>
              <a:t/>
            </a:r>
            <a:br>
              <a:rPr lang="en-US" sz="1800" dirty="0" smtClean="0">
                <a:solidFill>
                  <a:srgbClr val="C00000"/>
                </a:solidFill>
              </a:rPr>
            </a:br>
            <a:r>
              <a:rPr lang="ru-RU" sz="1800" dirty="0" err="1" smtClean="0">
                <a:solidFill>
                  <a:srgbClr val="C00000"/>
                </a:solidFill>
              </a:rPr>
              <a:t>What</a:t>
            </a:r>
            <a:r>
              <a:rPr lang="ru-RU" sz="1800" dirty="0" smtClean="0">
                <a:solidFill>
                  <a:srgbClr val="C00000"/>
                </a:solidFill>
              </a:rPr>
              <a:t> </a:t>
            </a:r>
            <a:r>
              <a:rPr lang="ru-RU" sz="1800" dirty="0" err="1" smtClean="0">
                <a:solidFill>
                  <a:srgbClr val="C00000"/>
                </a:solidFill>
              </a:rPr>
              <a:t>you</a:t>
            </a:r>
            <a:r>
              <a:rPr lang="ru-RU" sz="1800" dirty="0" smtClean="0">
                <a:solidFill>
                  <a:srgbClr val="C00000"/>
                </a:solidFill>
              </a:rPr>
              <a:t> </a:t>
            </a:r>
            <a:r>
              <a:rPr lang="ru-RU" sz="1800" dirty="0" err="1" smtClean="0">
                <a:solidFill>
                  <a:srgbClr val="C00000"/>
                </a:solidFill>
              </a:rPr>
              <a:t>think</a:t>
            </a:r>
            <a:r>
              <a:rPr lang="ru-RU" sz="1800" dirty="0" smtClean="0">
                <a:solidFill>
                  <a:srgbClr val="C00000"/>
                </a:solidFill>
              </a:rPr>
              <a:t> </a:t>
            </a:r>
            <a:r>
              <a:rPr lang="ru-RU" sz="1800" dirty="0" err="1" smtClean="0">
                <a:solidFill>
                  <a:srgbClr val="C00000"/>
                </a:solidFill>
              </a:rPr>
              <a:t>is</a:t>
            </a:r>
            <a:r>
              <a:rPr lang="ru-RU" sz="1800" dirty="0" smtClean="0">
                <a:solidFill>
                  <a:srgbClr val="C00000"/>
                </a:solidFill>
              </a:rPr>
              <a:t> </a:t>
            </a:r>
            <a:r>
              <a:rPr lang="ru-RU" sz="1800" dirty="0" err="1" smtClean="0">
                <a:solidFill>
                  <a:srgbClr val="C00000"/>
                </a:solidFill>
              </a:rPr>
              <a:t>best</a:t>
            </a:r>
            <a:r>
              <a:rPr lang="ru-RU" sz="1800" dirty="0" smtClean="0">
                <a:solidFill>
                  <a:srgbClr val="C00000"/>
                </a:solidFill>
              </a:rPr>
              <a:t>!</a:t>
            </a:r>
            <a:endParaRPr lang="ru-RU" sz="18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solidFill>
                  <a:srgbClr val="C00000"/>
                </a:solidFill>
                <a:latin typeface="Arial Rounded MT Bold" pitchFamily="34" charset="0"/>
              </a:rPr>
              <a:t>Nikolaus </a:t>
            </a:r>
            <a:r>
              <a:rPr lang="ru-RU" dirty="0" smtClean="0">
                <a:solidFill>
                  <a:srgbClr val="C00000"/>
                </a:solidFill>
              </a:rPr>
              <a:t>- </a:t>
            </a:r>
            <a:r>
              <a:rPr lang="de-DE" dirty="0" smtClean="0">
                <a:solidFill>
                  <a:srgbClr val="C00000"/>
                </a:solidFill>
                <a:latin typeface="Arial Rounded MT Bold" pitchFamily="34" charset="0"/>
              </a:rPr>
              <a:t>Quiz</a:t>
            </a:r>
            <a:endParaRPr lang="ru-RU" dirty="0">
              <a:solidFill>
                <a:srgbClr val="C00000"/>
              </a:solidFill>
            </a:endParaRPr>
          </a:p>
        </p:txBody>
      </p:sp>
      <p:sp>
        <p:nvSpPr>
          <p:cNvPr id="3" name="Текст 2"/>
          <p:cNvSpPr>
            <a:spLocks noGrp="1"/>
          </p:cNvSpPr>
          <p:nvPr>
            <p:ph type="body" idx="1"/>
          </p:nvPr>
        </p:nvSpPr>
        <p:spPr>
          <a:xfrm>
            <a:off x="539552" y="1916832"/>
            <a:ext cx="3957836" cy="792088"/>
          </a:xfrm>
        </p:spPr>
        <p:txBody>
          <a:bodyPr/>
          <a:lstStyle/>
          <a:p>
            <a:r>
              <a:rPr lang="de-DE" sz="2000" dirty="0" smtClean="0"/>
              <a:t>Wann  feiert man der Nikolaustag in Deutschland </a:t>
            </a:r>
            <a:r>
              <a:rPr lang="ru-RU" sz="2000" dirty="0" smtClean="0"/>
              <a:t>?</a:t>
            </a:r>
            <a:endParaRPr lang="ru-RU" sz="2000" dirty="0"/>
          </a:p>
        </p:txBody>
      </p:sp>
      <p:sp>
        <p:nvSpPr>
          <p:cNvPr id="4" name="Текст 3"/>
          <p:cNvSpPr>
            <a:spLocks noGrp="1"/>
          </p:cNvSpPr>
          <p:nvPr>
            <p:ph type="body" sz="half" idx="3"/>
          </p:nvPr>
        </p:nvSpPr>
        <p:spPr/>
        <p:txBody>
          <a:bodyPr>
            <a:normAutofit fontScale="92500" lnSpcReduction="10000"/>
          </a:bodyPr>
          <a:lstStyle/>
          <a:p>
            <a:r>
              <a:rPr lang="en-US" dirty="0" smtClean="0"/>
              <a:t>When is </a:t>
            </a:r>
            <a:r>
              <a:rPr lang="en-US" dirty="0" err="1" smtClean="0"/>
              <a:t>St.Nicholas</a:t>
            </a:r>
            <a:r>
              <a:rPr lang="en-US" dirty="0" smtClean="0"/>
              <a:t> Day celebrated in Britain?</a:t>
            </a:r>
            <a:endParaRPr lang="ru-RU" dirty="0"/>
          </a:p>
        </p:txBody>
      </p:sp>
      <p:sp>
        <p:nvSpPr>
          <p:cNvPr id="5" name="Содержимое 4"/>
          <p:cNvSpPr>
            <a:spLocks noGrp="1"/>
          </p:cNvSpPr>
          <p:nvPr>
            <p:ph sz="quarter" idx="2"/>
          </p:nvPr>
        </p:nvSpPr>
        <p:spPr>
          <a:xfrm>
            <a:off x="457200" y="2852936"/>
            <a:ext cx="4040188" cy="3507384"/>
          </a:xfrm>
        </p:spPr>
        <p:txBody>
          <a:bodyPr/>
          <a:lstStyle/>
          <a:p>
            <a:pPr marL="457200" indent="-457200">
              <a:buFont typeface="+mj-lt"/>
              <a:buAutoNum type="alphaLcParenR"/>
            </a:pPr>
            <a:r>
              <a:rPr lang="de-DE" dirty="0" smtClean="0"/>
              <a:t>Am 31. Dezember</a:t>
            </a:r>
          </a:p>
          <a:p>
            <a:pPr marL="457200" indent="-457200">
              <a:buFont typeface="+mj-lt"/>
              <a:buAutoNum type="alphaLcParenR"/>
            </a:pPr>
            <a:r>
              <a:rPr lang="de-DE" dirty="0" smtClean="0"/>
              <a:t>Am 6. Dezember</a:t>
            </a:r>
          </a:p>
          <a:p>
            <a:pPr marL="457200" indent="-457200">
              <a:buFont typeface="+mj-lt"/>
              <a:buAutoNum type="alphaLcParenR"/>
            </a:pPr>
            <a:r>
              <a:rPr lang="de-DE" dirty="0" smtClean="0"/>
              <a:t>Am 19.Dezember</a:t>
            </a:r>
            <a:endParaRPr lang="ru-RU" dirty="0"/>
          </a:p>
        </p:txBody>
      </p:sp>
      <p:sp>
        <p:nvSpPr>
          <p:cNvPr id="6" name="Содержимое 5"/>
          <p:cNvSpPr>
            <a:spLocks noGrp="1"/>
          </p:cNvSpPr>
          <p:nvPr>
            <p:ph sz="quarter" idx="4"/>
          </p:nvPr>
        </p:nvSpPr>
        <p:spPr>
          <a:xfrm>
            <a:off x="4645025" y="2852936"/>
            <a:ext cx="4041775" cy="3507384"/>
          </a:xfrm>
        </p:spPr>
        <p:txBody>
          <a:bodyPr/>
          <a:lstStyle/>
          <a:p>
            <a:r>
              <a:rPr lang="en-US" dirty="0" smtClean="0"/>
              <a:t>On December 31</a:t>
            </a:r>
          </a:p>
          <a:p>
            <a:r>
              <a:rPr lang="en-US" dirty="0" smtClean="0"/>
              <a:t>On December 6</a:t>
            </a:r>
          </a:p>
          <a:p>
            <a:r>
              <a:rPr lang="en-US" dirty="0" smtClean="0"/>
              <a:t>On December 19</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solidFill>
                  <a:srgbClr val="C00000"/>
                </a:solidFill>
                <a:latin typeface="Arial Rounded MT Bold" pitchFamily="34" charset="0"/>
              </a:rPr>
              <a:t>Nikolaus </a:t>
            </a:r>
            <a:r>
              <a:rPr lang="ru-RU" dirty="0" smtClean="0">
                <a:solidFill>
                  <a:srgbClr val="C00000"/>
                </a:solidFill>
              </a:rPr>
              <a:t>- </a:t>
            </a:r>
            <a:r>
              <a:rPr lang="de-DE" dirty="0" smtClean="0">
                <a:solidFill>
                  <a:srgbClr val="C00000"/>
                </a:solidFill>
                <a:latin typeface="Arial Rounded MT Bold" pitchFamily="34" charset="0"/>
              </a:rPr>
              <a:t>Quiz</a:t>
            </a:r>
            <a:endParaRPr lang="ru-RU" dirty="0"/>
          </a:p>
        </p:txBody>
      </p:sp>
      <p:sp>
        <p:nvSpPr>
          <p:cNvPr id="3" name="Текст 2"/>
          <p:cNvSpPr>
            <a:spLocks noGrp="1"/>
          </p:cNvSpPr>
          <p:nvPr>
            <p:ph type="body" idx="1"/>
          </p:nvPr>
        </p:nvSpPr>
        <p:spPr>
          <a:xfrm>
            <a:off x="457200" y="1772816"/>
            <a:ext cx="3826768" cy="936104"/>
          </a:xfrm>
        </p:spPr>
        <p:txBody>
          <a:bodyPr/>
          <a:lstStyle/>
          <a:p>
            <a:r>
              <a:rPr lang="de-DE" sz="2000" dirty="0" smtClean="0"/>
              <a:t>Wann  feiert man der Nikolaustag in Russland</a:t>
            </a:r>
            <a:r>
              <a:rPr lang="ru-RU" sz="2000" dirty="0" smtClean="0"/>
              <a:t>?</a:t>
            </a:r>
          </a:p>
          <a:p>
            <a:endParaRPr lang="ru-RU" dirty="0"/>
          </a:p>
        </p:txBody>
      </p:sp>
      <p:sp>
        <p:nvSpPr>
          <p:cNvPr id="4" name="Текст 3"/>
          <p:cNvSpPr>
            <a:spLocks noGrp="1"/>
          </p:cNvSpPr>
          <p:nvPr>
            <p:ph type="body" sz="half" idx="3"/>
          </p:nvPr>
        </p:nvSpPr>
        <p:spPr/>
        <p:txBody>
          <a:bodyPr>
            <a:normAutofit fontScale="92500" lnSpcReduction="10000"/>
          </a:bodyPr>
          <a:lstStyle/>
          <a:p>
            <a:r>
              <a:rPr lang="en-US" dirty="0" smtClean="0"/>
              <a:t>When is </a:t>
            </a:r>
            <a:r>
              <a:rPr lang="en-US" dirty="0" err="1" smtClean="0"/>
              <a:t>St.Nicholas</a:t>
            </a:r>
            <a:r>
              <a:rPr lang="en-US" dirty="0" smtClean="0"/>
              <a:t> celebrated in Russia?</a:t>
            </a:r>
            <a:endParaRPr lang="ru-RU" dirty="0" smtClean="0"/>
          </a:p>
          <a:p>
            <a:endParaRPr lang="ru-RU" dirty="0"/>
          </a:p>
        </p:txBody>
      </p:sp>
      <p:sp>
        <p:nvSpPr>
          <p:cNvPr id="5" name="Содержимое 4"/>
          <p:cNvSpPr>
            <a:spLocks noGrp="1"/>
          </p:cNvSpPr>
          <p:nvPr>
            <p:ph sz="quarter" idx="2"/>
          </p:nvPr>
        </p:nvSpPr>
        <p:spPr>
          <a:xfrm>
            <a:off x="457200" y="2780928"/>
            <a:ext cx="4040188" cy="3579392"/>
          </a:xfrm>
        </p:spPr>
        <p:txBody>
          <a:bodyPr/>
          <a:lstStyle/>
          <a:p>
            <a:pPr marL="457200" indent="-457200">
              <a:buFont typeface="+mj-lt"/>
              <a:buAutoNum type="alphaLcParenR"/>
            </a:pPr>
            <a:r>
              <a:rPr lang="de-DE" dirty="0" smtClean="0"/>
              <a:t>Am 26.Dezember</a:t>
            </a:r>
          </a:p>
          <a:p>
            <a:pPr marL="457200" indent="-457200">
              <a:buFont typeface="+mj-lt"/>
              <a:buAutoNum type="alphaLcParenR"/>
            </a:pPr>
            <a:r>
              <a:rPr lang="de-DE" dirty="0" smtClean="0"/>
              <a:t>Am 6. Dezember</a:t>
            </a:r>
          </a:p>
          <a:p>
            <a:pPr marL="457200" indent="-457200">
              <a:buFont typeface="+mj-lt"/>
              <a:buAutoNum type="alphaLcParenR"/>
            </a:pPr>
            <a:r>
              <a:rPr lang="de-DE" dirty="0" smtClean="0"/>
              <a:t>Am 19. Dezember</a:t>
            </a:r>
            <a:endParaRPr lang="ru-RU" dirty="0"/>
          </a:p>
        </p:txBody>
      </p:sp>
      <p:sp>
        <p:nvSpPr>
          <p:cNvPr id="6" name="Содержимое 5"/>
          <p:cNvSpPr>
            <a:spLocks noGrp="1"/>
          </p:cNvSpPr>
          <p:nvPr>
            <p:ph sz="quarter" idx="4"/>
          </p:nvPr>
        </p:nvSpPr>
        <p:spPr>
          <a:xfrm>
            <a:off x="4645025" y="2780928"/>
            <a:ext cx="4041775" cy="3579392"/>
          </a:xfrm>
        </p:spPr>
        <p:txBody>
          <a:bodyPr/>
          <a:lstStyle/>
          <a:p>
            <a:r>
              <a:rPr lang="en-US" dirty="0" smtClean="0"/>
              <a:t>On December 26</a:t>
            </a:r>
          </a:p>
          <a:p>
            <a:r>
              <a:rPr lang="en-US" dirty="0" smtClean="0"/>
              <a:t>On December 6</a:t>
            </a:r>
          </a:p>
          <a:p>
            <a:r>
              <a:rPr lang="en-US" dirty="0" smtClean="0"/>
              <a:t>On December 19</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solidFill>
                  <a:srgbClr val="C00000"/>
                </a:solidFill>
                <a:latin typeface="Arial Rounded MT Bold" pitchFamily="34" charset="0"/>
              </a:rPr>
              <a:t>Nikolaus </a:t>
            </a:r>
            <a:r>
              <a:rPr lang="ru-RU" dirty="0" smtClean="0">
                <a:solidFill>
                  <a:srgbClr val="C00000"/>
                </a:solidFill>
              </a:rPr>
              <a:t>- </a:t>
            </a:r>
            <a:r>
              <a:rPr lang="de-DE" dirty="0" smtClean="0">
                <a:solidFill>
                  <a:srgbClr val="C00000"/>
                </a:solidFill>
                <a:latin typeface="Arial Rounded MT Bold" pitchFamily="34" charset="0"/>
              </a:rPr>
              <a:t>Quiz</a:t>
            </a:r>
            <a:endParaRPr lang="ru-RU" dirty="0"/>
          </a:p>
        </p:txBody>
      </p:sp>
      <p:sp>
        <p:nvSpPr>
          <p:cNvPr id="3" name="Текст 2"/>
          <p:cNvSpPr>
            <a:spLocks noGrp="1"/>
          </p:cNvSpPr>
          <p:nvPr>
            <p:ph type="body" idx="1"/>
          </p:nvPr>
        </p:nvSpPr>
        <p:spPr/>
        <p:txBody>
          <a:bodyPr/>
          <a:lstStyle/>
          <a:p>
            <a:r>
              <a:rPr lang="en-US" dirty="0" err="1" smtClean="0"/>
              <a:t>Wer</a:t>
            </a:r>
            <a:r>
              <a:rPr lang="en-US" dirty="0" smtClean="0"/>
              <a:t> war </a:t>
            </a:r>
            <a:r>
              <a:rPr lang="en-US" dirty="0" err="1" smtClean="0"/>
              <a:t>der</a:t>
            </a:r>
            <a:r>
              <a:rPr lang="en-US" dirty="0" smtClean="0"/>
              <a:t> </a:t>
            </a:r>
            <a:r>
              <a:rPr lang="en-US" dirty="0" err="1" smtClean="0"/>
              <a:t>Heilige</a:t>
            </a:r>
            <a:r>
              <a:rPr lang="en-US" dirty="0" smtClean="0"/>
              <a:t> </a:t>
            </a:r>
            <a:r>
              <a:rPr lang="en-US" dirty="0" err="1" smtClean="0"/>
              <a:t>Nikolaus</a:t>
            </a:r>
            <a:r>
              <a:rPr lang="ru-RU" dirty="0" smtClean="0"/>
              <a:t>?</a:t>
            </a:r>
            <a:endParaRPr lang="ru-RU" dirty="0"/>
          </a:p>
        </p:txBody>
      </p:sp>
      <p:sp>
        <p:nvSpPr>
          <p:cNvPr id="4" name="Текст 3"/>
          <p:cNvSpPr>
            <a:spLocks noGrp="1"/>
          </p:cNvSpPr>
          <p:nvPr>
            <p:ph type="body" sz="half" idx="3"/>
          </p:nvPr>
        </p:nvSpPr>
        <p:spPr/>
        <p:txBody>
          <a:bodyPr/>
          <a:lstStyle/>
          <a:p>
            <a:r>
              <a:rPr lang="en-US" dirty="0" smtClean="0"/>
              <a:t>Who was Nicholas ?</a:t>
            </a:r>
            <a:endParaRPr lang="ru-RU" dirty="0"/>
          </a:p>
        </p:txBody>
      </p:sp>
      <p:sp>
        <p:nvSpPr>
          <p:cNvPr id="5" name="Содержимое 4"/>
          <p:cNvSpPr>
            <a:spLocks noGrp="1"/>
          </p:cNvSpPr>
          <p:nvPr>
            <p:ph sz="quarter" idx="2"/>
          </p:nvPr>
        </p:nvSpPr>
        <p:spPr/>
        <p:txBody>
          <a:bodyPr/>
          <a:lstStyle/>
          <a:p>
            <a:pPr marL="457200" indent="-457200">
              <a:buFont typeface="+mj-lt"/>
              <a:buAutoNum type="alphaLcParenR"/>
            </a:pPr>
            <a:r>
              <a:rPr lang="de-DE" dirty="0" smtClean="0"/>
              <a:t> der Bischof</a:t>
            </a:r>
          </a:p>
          <a:p>
            <a:pPr marL="457200" indent="-457200">
              <a:buFont typeface="+mj-lt"/>
              <a:buAutoNum type="alphaLcParenR"/>
            </a:pPr>
            <a:r>
              <a:rPr lang="de-DE" dirty="0" smtClean="0"/>
              <a:t>der Musiker</a:t>
            </a:r>
          </a:p>
          <a:p>
            <a:pPr marL="457200" indent="-457200">
              <a:buFont typeface="+mj-lt"/>
              <a:buAutoNum type="alphaLcParenR"/>
            </a:pPr>
            <a:r>
              <a:rPr lang="de-DE" dirty="0" smtClean="0"/>
              <a:t>der </a:t>
            </a:r>
            <a:r>
              <a:rPr lang="en-US" dirty="0" err="1" smtClean="0"/>
              <a:t>Seemann</a:t>
            </a:r>
            <a:r>
              <a:rPr lang="en-US" dirty="0" smtClean="0"/>
              <a:t>.</a:t>
            </a:r>
            <a:endParaRPr lang="ru-RU" dirty="0"/>
          </a:p>
        </p:txBody>
      </p:sp>
      <p:sp>
        <p:nvSpPr>
          <p:cNvPr id="6" name="Содержимое 5"/>
          <p:cNvSpPr>
            <a:spLocks noGrp="1"/>
          </p:cNvSpPr>
          <p:nvPr>
            <p:ph sz="quarter" idx="4"/>
          </p:nvPr>
        </p:nvSpPr>
        <p:spPr/>
        <p:txBody>
          <a:bodyPr/>
          <a:lstStyle/>
          <a:p>
            <a:pPr marL="457200" indent="-457200">
              <a:buFont typeface="+mj-lt"/>
              <a:buAutoNum type="alphaLcParenR"/>
            </a:pPr>
            <a:r>
              <a:rPr lang="en-US" dirty="0" smtClean="0"/>
              <a:t>A bishop</a:t>
            </a:r>
            <a:endParaRPr lang="ru-RU" dirty="0" smtClean="0"/>
          </a:p>
          <a:p>
            <a:pPr marL="457200" indent="-457200">
              <a:buFont typeface="+mj-lt"/>
              <a:buAutoNum type="alphaLcParenR"/>
            </a:pPr>
            <a:r>
              <a:rPr lang="en-US" dirty="0" smtClean="0"/>
              <a:t> A musician</a:t>
            </a:r>
            <a:endParaRPr lang="ru-RU" dirty="0" smtClean="0"/>
          </a:p>
          <a:p>
            <a:pPr marL="457200" indent="-457200">
              <a:buFont typeface="+mj-lt"/>
              <a:buAutoNum type="alphaLcParenR"/>
            </a:pPr>
            <a:r>
              <a:rPr lang="en-US" dirty="0" smtClean="0"/>
              <a:t>A sailor</a:t>
            </a:r>
            <a:endParaRPr lang="ru-RU" dirty="0" smtClean="0"/>
          </a:p>
          <a:p>
            <a:pPr marL="457200" indent="-457200">
              <a:buFont typeface="+mj-lt"/>
              <a:buAutoNum type="alphaLcParenR"/>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smtClean="0">
                <a:solidFill>
                  <a:srgbClr val="C00000"/>
                </a:solidFill>
                <a:latin typeface="Arial Rounded MT Bold" pitchFamily="34" charset="0"/>
              </a:rPr>
              <a:t>Nikolaus</a:t>
            </a:r>
            <a:r>
              <a:rPr lang="ru-RU" dirty="0" smtClean="0">
                <a:solidFill>
                  <a:srgbClr val="C00000"/>
                </a:solidFill>
              </a:rPr>
              <a:t>- </a:t>
            </a:r>
            <a:r>
              <a:rPr lang="de-DE" dirty="0" smtClean="0">
                <a:solidFill>
                  <a:srgbClr val="C00000"/>
                </a:solidFill>
                <a:latin typeface="Arial Rounded MT Bold" pitchFamily="34" charset="0"/>
              </a:rPr>
              <a:t>Quiz</a:t>
            </a:r>
            <a:endParaRPr lang="ru-RU" dirty="0"/>
          </a:p>
        </p:txBody>
      </p:sp>
      <p:sp>
        <p:nvSpPr>
          <p:cNvPr id="3" name="Текст 2"/>
          <p:cNvSpPr>
            <a:spLocks noGrp="1"/>
          </p:cNvSpPr>
          <p:nvPr>
            <p:ph type="body" idx="1"/>
          </p:nvPr>
        </p:nvSpPr>
        <p:spPr>
          <a:xfrm>
            <a:off x="457200" y="1855248"/>
            <a:ext cx="4040188" cy="997688"/>
          </a:xfrm>
        </p:spPr>
        <p:txBody>
          <a:bodyPr/>
          <a:lstStyle/>
          <a:p>
            <a:r>
              <a:rPr lang="de-DE" dirty="0" smtClean="0"/>
              <a:t>Wohin</a:t>
            </a:r>
            <a:r>
              <a:rPr lang="ru-RU" dirty="0" smtClean="0"/>
              <a:t> </a:t>
            </a:r>
            <a:r>
              <a:rPr lang="de-DE" dirty="0" smtClean="0"/>
              <a:t> legt der Heilige Nikolaus  Geschenke für Kinder</a:t>
            </a:r>
            <a:r>
              <a:rPr lang="ru-RU" dirty="0" smtClean="0"/>
              <a:t>?</a:t>
            </a:r>
            <a:endParaRPr lang="ru-RU" dirty="0"/>
          </a:p>
        </p:txBody>
      </p:sp>
      <p:sp>
        <p:nvSpPr>
          <p:cNvPr id="4" name="Текст 3"/>
          <p:cNvSpPr>
            <a:spLocks noGrp="1"/>
          </p:cNvSpPr>
          <p:nvPr>
            <p:ph type="body" sz="half" idx="3"/>
          </p:nvPr>
        </p:nvSpPr>
        <p:spPr/>
        <p:txBody>
          <a:bodyPr>
            <a:normAutofit fontScale="92500" lnSpcReduction="10000"/>
          </a:bodyPr>
          <a:lstStyle/>
          <a:p>
            <a:r>
              <a:rPr lang="en-US" dirty="0" smtClean="0"/>
              <a:t>Where does Nicholas put the presents?</a:t>
            </a:r>
            <a:endParaRPr lang="ru-RU" dirty="0"/>
          </a:p>
        </p:txBody>
      </p:sp>
      <p:sp>
        <p:nvSpPr>
          <p:cNvPr id="5" name="Содержимое 4"/>
          <p:cNvSpPr>
            <a:spLocks noGrp="1"/>
          </p:cNvSpPr>
          <p:nvPr>
            <p:ph sz="quarter" idx="2"/>
          </p:nvPr>
        </p:nvSpPr>
        <p:spPr>
          <a:xfrm>
            <a:off x="457200" y="2924944"/>
            <a:ext cx="4040188" cy="3435376"/>
          </a:xfrm>
        </p:spPr>
        <p:txBody>
          <a:bodyPr/>
          <a:lstStyle/>
          <a:p>
            <a:pPr marL="457200" indent="-457200">
              <a:buFont typeface="+mj-lt"/>
              <a:buAutoNum type="alphaLcParenR"/>
            </a:pPr>
            <a:r>
              <a:rPr lang="de-DE" dirty="0" smtClean="0"/>
              <a:t>auf das Bett</a:t>
            </a:r>
          </a:p>
          <a:p>
            <a:pPr marL="457200" indent="-457200">
              <a:buFont typeface="+mj-lt"/>
              <a:buAutoNum type="alphaLcParenR"/>
            </a:pPr>
            <a:r>
              <a:rPr lang="de-DE" dirty="0" smtClean="0"/>
              <a:t>unter  das Tannenbaum</a:t>
            </a:r>
          </a:p>
          <a:p>
            <a:pPr marL="457200" indent="-457200">
              <a:buFont typeface="+mj-lt"/>
              <a:buAutoNum type="alphaLcParenR"/>
            </a:pPr>
            <a:r>
              <a:rPr lang="de-DE" dirty="0" smtClean="0"/>
              <a:t>in die Stiefel</a:t>
            </a:r>
          </a:p>
          <a:p>
            <a:pPr marL="457200" indent="-457200">
              <a:buFont typeface="+mj-lt"/>
              <a:buAutoNum type="alphaLcParenR"/>
            </a:pPr>
            <a:endParaRPr lang="de-DE" dirty="0" smtClean="0"/>
          </a:p>
          <a:p>
            <a:pPr marL="457200" indent="-457200">
              <a:buFont typeface="+mj-lt"/>
              <a:buAutoNum type="alphaLcParenR"/>
            </a:pPr>
            <a:endParaRPr lang="ru-RU" dirty="0"/>
          </a:p>
        </p:txBody>
      </p:sp>
      <p:sp>
        <p:nvSpPr>
          <p:cNvPr id="6" name="Содержимое 5"/>
          <p:cNvSpPr>
            <a:spLocks noGrp="1"/>
          </p:cNvSpPr>
          <p:nvPr>
            <p:ph sz="quarter" idx="4"/>
          </p:nvPr>
        </p:nvSpPr>
        <p:spPr>
          <a:xfrm>
            <a:off x="4645025" y="2924944"/>
            <a:ext cx="4041775" cy="3435376"/>
          </a:xfrm>
        </p:spPr>
        <p:txBody>
          <a:bodyPr/>
          <a:lstStyle/>
          <a:p>
            <a:pPr marL="457200" indent="-457200">
              <a:buFont typeface="+mj-lt"/>
              <a:buAutoNum type="alphaLcParenR"/>
            </a:pPr>
            <a:r>
              <a:rPr lang="en-US" dirty="0" smtClean="0"/>
              <a:t>On the bed</a:t>
            </a:r>
            <a:endParaRPr lang="ru-RU" dirty="0" smtClean="0"/>
          </a:p>
          <a:p>
            <a:pPr marL="457200" indent="-457200">
              <a:buFont typeface="+mj-lt"/>
              <a:buAutoNum type="alphaLcParenR"/>
            </a:pPr>
            <a:r>
              <a:rPr lang="en-US" dirty="0" smtClean="0"/>
              <a:t>Under the Christmas Tree</a:t>
            </a:r>
            <a:endParaRPr lang="ru-RU" dirty="0" smtClean="0"/>
          </a:p>
          <a:p>
            <a:pPr marL="457200" indent="-457200">
              <a:buFont typeface="+mj-lt"/>
              <a:buAutoNum type="alphaLcParenR"/>
            </a:pPr>
            <a:r>
              <a:rPr lang="en-US" dirty="0" smtClean="0"/>
              <a:t>In boots</a:t>
            </a:r>
            <a:r>
              <a:rPr lang="ru-RU" dirty="0" smtClean="0"/>
              <a:t> (</a:t>
            </a:r>
            <a:r>
              <a:rPr lang="en-US" dirty="0" smtClean="0"/>
              <a:t>stockings)</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Was </a:t>
            </a:r>
            <a:r>
              <a:rPr lang="en-US" dirty="0" err="1" smtClean="0"/>
              <a:t>feiert</a:t>
            </a:r>
            <a:r>
              <a:rPr lang="en-US" dirty="0" smtClean="0"/>
              <a:t> man </a:t>
            </a:r>
            <a:r>
              <a:rPr lang="en-US" dirty="0" err="1" smtClean="0"/>
              <a:t>im</a:t>
            </a:r>
            <a:r>
              <a:rPr lang="en-US" dirty="0" smtClean="0"/>
              <a:t> </a:t>
            </a:r>
            <a:r>
              <a:rPr lang="en-US" dirty="0" err="1" smtClean="0"/>
              <a:t>Dezember</a:t>
            </a:r>
            <a:r>
              <a:rPr lang="ru-RU" dirty="0" smtClean="0"/>
              <a:t>?</a:t>
            </a:r>
            <a:endParaRPr lang="ru-RU" dirty="0"/>
          </a:p>
        </p:txBody>
      </p:sp>
      <p:sp>
        <p:nvSpPr>
          <p:cNvPr id="3" name="Текст 2"/>
          <p:cNvSpPr>
            <a:spLocks noGrp="1"/>
          </p:cNvSpPr>
          <p:nvPr>
            <p:ph type="body" idx="1"/>
          </p:nvPr>
        </p:nvSpPr>
        <p:spPr>
          <a:xfrm>
            <a:off x="395536" y="2780928"/>
            <a:ext cx="7772400" cy="1509712"/>
          </a:xfrm>
        </p:spPr>
        <p:txBody>
          <a:bodyPr>
            <a:normAutofit/>
          </a:bodyPr>
          <a:lstStyle/>
          <a:p>
            <a:r>
              <a:rPr lang="en-US" sz="4400" b="1" dirty="0" smtClean="0">
                <a:solidFill>
                  <a:srgbClr val="C00000"/>
                </a:solidFill>
              </a:rPr>
              <a:t>What holidays do we celebrate in  December?</a:t>
            </a:r>
            <a:endParaRPr lang="ru-RU" sz="44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de-DE" sz="6600" dirty="0" smtClean="0">
                <a:solidFill>
                  <a:srgbClr val="FF0000"/>
                </a:solidFill>
                <a:latin typeface="Algerian" pitchFamily="82" charset="0"/>
              </a:rPr>
              <a:t>Der </a:t>
            </a:r>
            <a:r>
              <a:rPr lang="en-US" sz="6600" dirty="0" err="1" smtClean="0">
                <a:solidFill>
                  <a:srgbClr val="FF0000"/>
                </a:solidFill>
                <a:latin typeface="Algerian" pitchFamily="82" charset="0"/>
              </a:rPr>
              <a:t>Nikolaustag</a:t>
            </a:r>
            <a:endParaRPr lang="ru-RU" sz="6600" dirty="0">
              <a:solidFill>
                <a:srgbClr val="FF0000"/>
              </a:solidFill>
            </a:endParaRPr>
          </a:p>
        </p:txBody>
      </p:sp>
      <p:sp>
        <p:nvSpPr>
          <p:cNvPr id="3" name="Подзаголовок 2"/>
          <p:cNvSpPr>
            <a:spLocks noGrp="1"/>
          </p:cNvSpPr>
          <p:nvPr>
            <p:ph type="subTitle" idx="1"/>
          </p:nvPr>
        </p:nvSpPr>
        <p:spPr>
          <a:xfrm>
            <a:off x="179512" y="3284984"/>
            <a:ext cx="7854696" cy="1752600"/>
          </a:xfrm>
        </p:spPr>
        <p:txBody>
          <a:bodyPr>
            <a:normAutofit fontScale="92500"/>
          </a:bodyPr>
          <a:lstStyle/>
          <a:p>
            <a:pPr algn="ctr"/>
            <a:r>
              <a:rPr lang="en-US" sz="6600" dirty="0" smtClean="0">
                <a:solidFill>
                  <a:srgbClr val="FFC000"/>
                </a:solidFill>
                <a:latin typeface="Algerian" pitchFamily="82" charset="0"/>
              </a:rPr>
              <a:t>Saint </a:t>
            </a:r>
            <a:r>
              <a:rPr lang="en-US" sz="6600" dirty="0" err="1" smtClean="0">
                <a:solidFill>
                  <a:srgbClr val="FFC000"/>
                </a:solidFill>
                <a:latin typeface="Algerian" pitchFamily="82" charset="0"/>
              </a:rPr>
              <a:t>NicHolas</a:t>
            </a:r>
            <a:r>
              <a:rPr lang="en-US" sz="6600" dirty="0" smtClean="0">
                <a:solidFill>
                  <a:srgbClr val="FFC000"/>
                </a:solidFill>
                <a:latin typeface="Algerian" pitchFamily="82" charset="0"/>
              </a:rPr>
              <a:t> Day</a:t>
            </a:r>
            <a:endParaRPr lang="ru-RU" sz="6600" dirty="0">
              <a:solidFill>
                <a:srgbClr val="FFC000"/>
              </a:solidFill>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sz="2800" dirty="0" smtClean="0">
                <a:solidFill>
                  <a:srgbClr val="C00000"/>
                </a:solidFill>
                <a:latin typeface="Aharoni" pitchFamily="2" charset="-79"/>
                <a:cs typeface="Aharoni" pitchFamily="2" charset="-79"/>
              </a:rPr>
              <a:t>Welche Assoziationen</a:t>
            </a:r>
            <a:r>
              <a:rPr lang="ru-RU" sz="2800" dirty="0" smtClean="0">
                <a:solidFill>
                  <a:srgbClr val="C00000"/>
                </a:solidFill>
                <a:cs typeface="Aharoni" pitchFamily="2" charset="-79"/>
              </a:rPr>
              <a:t>  </a:t>
            </a:r>
            <a:r>
              <a:rPr lang="de-DE" sz="2800" dirty="0" smtClean="0">
                <a:solidFill>
                  <a:srgbClr val="C00000"/>
                </a:solidFill>
                <a:latin typeface="Aharoni" pitchFamily="2" charset="-79"/>
                <a:cs typeface="Aharoni" pitchFamily="2" charset="-79"/>
              </a:rPr>
              <a:t>habt ihr mit dem Wort</a:t>
            </a:r>
            <a:r>
              <a:rPr lang="ru-RU" sz="2800" dirty="0" smtClean="0">
                <a:solidFill>
                  <a:srgbClr val="C00000"/>
                </a:solidFill>
                <a:cs typeface="Aharoni" pitchFamily="2" charset="-79"/>
              </a:rPr>
              <a:t> «</a:t>
            </a:r>
            <a:r>
              <a:rPr lang="en-US" sz="2800" dirty="0" err="1" smtClean="0">
                <a:solidFill>
                  <a:srgbClr val="C00000"/>
                </a:solidFill>
                <a:latin typeface="Aharoni" pitchFamily="2" charset="-79"/>
                <a:cs typeface="Aharoni" pitchFamily="2" charset="-79"/>
              </a:rPr>
              <a:t>Nikolaustag</a:t>
            </a:r>
            <a:r>
              <a:rPr lang="ru-RU" sz="2800" dirty="0" smtClean="0">
                <a:solidFill>
                  <a:srgbClr val="C00000"/>
                </a:solidFill>
                <a:cs typeface="Aharoni" pitchFamily="2" charset="-79"/>
              </a:rPr>
              <a:t>»?</a:t>
            </a:r>
            <a:r>
              <a:rPr lang="en-US" sz="2800" dirty="0" smtClean="0"/>
              <a:t> </a:t>
            </a:r>
            <a:br>
              <a:rPr lang="en-US" sz="2800" dirty="0" smtClean="0"/>
            </a:br>
            <a:r>
              <a:rPr lang="en-US" sz="3100" dirty="0" smtClean="0"/>
              <a:t>What are your associations with St. Nicholas’ Day? </a:t>
            </a:r>
            <a:endParaRPr lang="ru-RU" sz="3100" dirty="0"/>
          </a:p>
        </p:txBody>
      </p:sp>
      <p:pic>
        <p:nvPicPr>
          <p:cNvPr id="4" name="Содержимое 3" descr="hqdefault.jpg"/>
          <p:cNvPicPr>
            <a:picLocks noGrp="1" noChangeAspect="1"/>
          </p:cNvPicPr>
          <p:nvPr>
            <p:ph idx="1"/>
          </p:nvPr>
        </p:nvPicPr>
        <p:blipFill>
          <a:blip r:embed="rId2" cstate="print"/>
          <a:stretch>
            <a:fillRect/>
          </a:stretch>
        </p:blipFill>
        <p:spPr>
          <a:xfrm>
            <a:off x="899592" y="2132856"/>
            <a:ext cx="7560840" cy="417646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err="1" smtClean="0">
                <a:solidFill>
                  <a:srgbClr val="C00000"/>
                </a:solidFill>
              </a:rPr>
              <a:t>Eine</a:t>
            </a:r>
            <a:r>
              <a:rPr lang="ru-RU" sz="2400" b="1" dirty="0" smtClean="0">
                <a:solidFill>
                  <a:srgbClr val="C00000"/>
                </a:solidFill>
              </a:rPr>
              <a:t> </a:t>
            </a:r>
            <a:r>
              <a:rPr lang="en-US" sz="2400" b="1" dirty="0" smtClean="0">
                <a:solidFill>
                  <a:srgbClr val="C00000"/>
                </a:solidFill>
              </a:rPr>
              <a:t>Tradition </a:t>
            </a:r>
            <a:r>
              <a:rPr lang="en-US" sz="2400" b="1" dirty="0" err="1" smtClean="0">
                <a:solidFill>
                  <a:srgbClr val="C00000"/>
                </a:solidFill>
              </a:rPr>
              <a:t>der</a:t>
            </a:r>
            <a:r>
              <a:rPr lang="en-US" sz="2400" b="1" dirty="0" smtClean="0">
                <a:solidFill>
                  <a:srgbClr val="C00000"/>
                </a:solidFill>
              </a:rPr>
              <a:t> </a:t>
            </a:r>
            <a:r>
              <a:rPr lang="en-US" sz="2400" b="1" dirty="0" err="1" smtClean="0">
                <a:solidFill>
                  <a:srgbClr val="C00000"/>
                </a:solidFill>
              </a:rPr>
              <a:t>Nikolaustag</a:t>
            </a:r>
            <a:r>
              <a:rPr lang="en-US" sz="2400" b="1" dirty="0" smtClean="0">
                <a:solidFill>
                  <a:srgbClr val="C00000"/>
                </a:solidFill>
              </a:rPr>
              <a:t> </a:t>
            </a:r>
            <a:r>
              <a:rPr lang="en-US" sz="2400" b="1" dirty="0" err="1" smtClean="0">
                <a:solidFill>
                  <a:srgbClr val="C00000"/>
                </a:solidFill>
              </a:rPr>
              <a:t>zu</a:t>
            </a:r>
            <a:r>
              <a:rPr lang="en-US" sz="2400" b="1" dirty="0" smtClean="0">
                <a:solidFill>
                  <a:srgbClr val="C00000"/>
                </a:solidFill>
              </a:rPr>
              <a:t> </a:t>
            </a:r>
            <a:r>
              <a:rPr lang="en-US" sz="2400" b="1" dirty="0" err="1" smtClean="0">
                <a:solidFill>
                  <a:srgbClr val="C00000"/>
                </a:solidFill>
              </a:rPr>
              <a:t>feiern</a:t>
            </a:r>
            <a:r>
              <a:rPr lang="en-US" sz="2400" b="1" dirty="0" smtClean="0">
                <a:solidFill>
                  <a:srgbClr val="C00000"/>
                </a:solidFill>
              </a:rPr>
              <a:t>, </a:t>
            </a:r>
            <a:r>
              <a:rPr lang="en-US" sz="2400" b="1" dirty="0" err="1" smtClean="0">
                <a:solidFill>
                  <a:srgbClr val="C00000"/>
                </a:solidFill>
              </a:rPr>
              <a:t>kommt</a:t>
            </a:r>
            <a:r>
              <a:rPr lang="en-US" sz="2400" b="1" dirty="0" smtClean="0">
                <a:solidFill>
                  <a:srgbClr val="C00000"/>
                </a:solidFill>
              </a:rPr>
              <a:t> </a:t>
            </a:r>
            <a:r>
              <a:rPr lang="en-US" sz="2400" b="1" dirty="0" err="1" smtClean="0">
                <a:solidFill>
                  <a:srgbClr val="C00000"/>
                </a:solidFill>
              </a:rPr>
              <a:t>vor</a:t>
            </a:r>
            <a:r>
              <a:rPr lang="en-US" sz="2400" b="1" dirty="0" smtClean="0">
                <a:solidFill>
                  <a:srgbClr val="C00000"/>
                </a:solidFill>
              </a:rPr>
              <a:t> </a:t>
            </a:r>
            <a:r>
              <a:rPr lang="en-US" sz="2400" b="1" dirty="0" err="1" smtClean="0">
                <a:solidFill>
                  <a:srgbClr val="C00000"/>
                </a:solidFill>
              </a:rPr>
              <a:t>vielen</a:t>
            </a:r>
            <a:r>
              <a:rPr lang="en-US" sz="2400" b="1" dirty="0" smtClean="0">
                <a:solidFill>
                  <a:srgbClr val="C00000"/>
                </a:solidFill>
              </a:rPr>
              <a:t> </a:t>
            </a:r>
            <a:r>
              <a:rPr lang="en-US" sz="2400" b="1" dirty="0" err="1" smtClean="0">
                <a:solidFill>
                  <a:srgbClr val="C00000"/>
                </a:solidFill>
              </a:rPr>
              <a:t>Jahrhunderten</a:t>
            </a:r>
            <a:r>
              <a:rPr lang="en-US" sz="2400" b="1" dirty="0" smtClean="0">
                <a:solidFill>
                  <a:srgbClr val="C00000"/>
                </a:solidFill>
              </a:rPr>
              <a:t>.</a:t>
            </a:r>
            <a:r>
              <a:rPr lang="en-US" sz="2400" dirty="0" smtClean="0"/>
              <a:t> The tradition of celebrating Saint Nicholas Day was  a long time ago.</a:t>
            </a:r>
            <a:endParaRPr lang="ru-RU" sz="2400" dirty="0"/>
          </a:p>
        </p:txBody>
      </p:sp>
      <p:sp>
        <p:nvSpPr>
          <p:cNvPr id="3" name="Содержимое 2"/>
          <p:cNvSpPr>
            <a:spLocks noGrp="1"/>
          </p:cNvSpPr>
          <p:nvPr>
            <p:ph sz="half" idx="1"/>
          </p:nvPr>
        </p:nvSpPr>
        <p:spPr/>
        <p:txBody>
          <a:bodyPr>
            <a:normAutofit fontScale="85000" lnSpcReduction="20000"/>
          </a:bodyPr>
          <a:lstStyle/>
          <a:p>
            <a:r>
              <a:rPr lang="en-US" dirty="0" smtClean="0">
                <a:solidFill>
                  <a:schemeClr val="tx2">
                    <a:lumMod val="75000"/>
                  </a:schemeClr>
                </a:solidFill>
                <a:latin typeface="Arial Rounded MT Bold" pitchFamily="34" charset="0"/>
              </a:rPr>
              <a:t>In Deutschland </a:t>
            </a:r>
            <a:r>
              <a:rPr lang="en-US" dirty="0" err="1" smtClean="0">
                <a:solidFill>
                  <a:schemeClr val="tx2">
                    <a:lumMod val="75000"/>
                  </a:schemeClr>
                </a:solidFill>
                <a:latin typeface="Arial Rounded MT Bold" pitchFamily="34" charset="0"/>
              </a:rPr>
              <a:t>feiert</a:t>
            </a:r>
            <a:r>
              <a:rPr lang="en-US" dirty="0" smtClean="0">
                <a:solidFill>
                  <a:schemeClr val="tx2">
                    <a:lumMod val="75000"/>
                  </a:schemeClr>
                </a:solidFill>
                <a:latin typeface="Arial Rounded MT Bold" pitchFamily="34" charset="0"/>
              </a:rPr>
              <a:t> man </a:t>
            </a:r>
            <a:r>
              <a:rPr lang="en-US" dirty="0" err="1" smtClean="0">
                <a:solidFill>
                  <a:schemeClr val="tx2">
                    <a:lumMod val="75000"/>
                  </a:schemeClr>
                </a:solidFill>
                <a:latin typeface="Arial Rounded MT Bold" pitchFamily="34" charset="0"/>
              </a:rPr>
              <a:t>der</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Nikolustag</a:t>
            </a:r>
            <a:r>
              <a:rPr lang="en-US" dirty="0" smtClean="0">
                <a:solidFill>
                  <a:schemeClr val="tx2">
                    <a:lumMod val="75000"/>
                  </a:schemeClr>
                </a:solidFill>
                <a:latin typeface="Arial Rounded MT Bold" pitchFamily="34" charset="0"/>
              </a:rPr>
              <a:t> am 6. </a:t>
            </a:r>
            <a:r>
              <a:rPr lang="en-US" dirty="0" err="1" smtClean="0">
                <a:solidFill>
                  <a:schemeClr val="tx2">
                    <a:lumMod val="75000"/>
                  </a:schemeClr>
                </a:solidFill>
                <a:latin typeface="Arial Rounded MT Bold" pitchFamily="34" charset="0"/>
              </a:rPr>
              <a:t>Dezember</a:t>
            </a:r>
            <a:r>
              <a:rPr lang="en-US" dirty="0" smtClean="0">
                <a:solidFill>
                  <a:schemeClr val="tx2">
                    <a:lumMod val="75000"/>
                  </a:schemeClr>
                </a:solidFill>
                <a:latin typeface="Arial Rounded MT Bold" pitchFamily="34" charset="0"/>
              </a:rPr>
              <a:t>.</a:t>
            </a:r>
          </a:p>
          <a:p>
            <a:r>
              <a:rPr lang="en-US" dirty="0" err="1" smtClean="0">
                <a:solidFill>
                  <a:schemeClr val="tx2">
                    <a:lumMod val="75000"/>
                  </a:schemeClr>
                </a:solidFill>
                <a:latin typeface="Arial Rounded MT Bold" pitchFamily="34" charset="0"/>
              </a:rPr>
              <a:t>Nikoluas</a:t>
            </a:r>
            <a:r>
              <a:rPr lang="en-US" dirty="0" smtClean="0">
                <a:solidFill>
                  <a:schemeClr val="tx2">
                    <a:lumMod val="75000"/>
                  </a:schemeClr>
                </a:solidFill>
                <a:latin typeface="Arial Rounded MT Bold" pitchFamily="34" charset="0"/>
              </a:rPr>
              <a:t> war </a:t>
            </a:r>
            <a:r>
              <a:rPr lang="en-US" dirty="0" err="1" smtClean="0">
                <a:solidFill>
                  <a:schemeClr val="tx2">
                    <a:lumMod val="75000"/>
                  </a:schemeClr>
                </a:solidFill>
                <a:latin typeface="Arial Rounded MT Bold" pitchFamily="34" charset="0"/>
              </a:rPr>
              <a:t>ein</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Bischof</a:t>
            </a:r>
            <a:r>
              <a:rPr lang="en-US" dirty="0" smtClean="0">
                <a:solidFill>
                  <a:schemeClr val="tx2">
                    <a:lumMod val="75000"/>
                  </a:schemeClr>
                </a:solidFill>
                <a:latin typeface="Arial Rounded MT Bold" pitchFamily="34" charset="0"/>
              </a:rPr>
              <a:t> und </a:t>
            </a:r>
            <a:r>
              <a:rPr lang="en-US" dirty="0" err="1" smtClean="0">
                <a:solidFill>
                  <a:schemeClr val="tx2">
                    <a:lumMod val="75000"/>
                  </a:schemeClr>
                </a:solidFill>
                <a:latin typeface="Arial Rounded MT Bold" pitchFamily="34" charset="0"/>
              </a:rPr>
              <a:t>lebte</a:t>
            </a:r>
            <a:r>
              <a:rPr lang="en-US" dirty="0" smtClean="0">
                <a:solidFill>
                  <a:schemeClr val="tx2">
                    <a:lumMod val="75000"/>
                  </a:schemeClr>
                </a:solidFill>
                <a:latin typeface="Arial Rounded MT Bold" pitchFamily="34" charset="0"/>
              </a:rPr>
              <a:t> in </a:t>
            </a:r>
            <a:r>
              <a:rPr lang="en-US" dirty="0" err="1" smtClean="0">
                <a:solidFill>
                  <a:schemeClr val="tx2">
                    <a:lumMod val="75000"/>
                  </a:schemeClr>
                </a:solidFill>
                <a:latin typeface="Arial Rounded MT Bold" pitchFamily="34" charset="0"/>
              </a:rPr>
              <a:t>Asien</a:t>
            </a:r>
            <a:r>
              <a:rPr lang="en-US" dirty="0" smtClean="0">
                <a:solidFill>
                  <a:schemeClr val="tx2">
                    <a:lumMod val="75000"/>
                  </a:schemeClr>
                </a:solidFill>
                <a:latin typeface="Arial Rounded MT Bold" pitchFamily="34" charset="0"/>
              </a:rPr>
              <a:t>.</a:t>
            </a:r>
            <a:endParaRPr lang="ru-RU" dirty="0" smtClean="0">
              <a:solidFill>
                <a:schemeClr val="tx2">
                  <a:lumMod val="75000"/>
                </a:schemeClr>
              </a:solidFill>
              <a:latin typeface="Arial Rounded MT Bold" pitchFamily="34" charset="0"/>
            </a:endParaRPr>
          </a:p>
          <a:p>
            <a:pPr>
              <a:buNone/>
            </a:pPr>
            <a:endParaRPr lang="en-US" dirty="0" smtClean="0">
              <a:solidFill>
                <a:schemeClr val="tx2">
                  <a:lumMod val="75000"/>
                </a:schemeClr>
              </a:solidFill>
              <a:latin typeface="Arial Rounded MT Bold" pitchFamily="34" charset="0"/>
            </a:endParaRPr>
          </a:p>
          <a:p>
            <a:r>
              <a:rPr lang="en-US" dirty="0" err="1" smtClean="0">
                <a:solidFill>
                  <a:schemeClr val="tx2">
                    <a:lumMod val="75000"/>
                  </a:schemeClr>
                </a:solidFill>
                <a:latin typeface="Arial Rounded MT Bold" pitchFamily="34" charset="0"/>
              </a:rPr>
              <a:t>Er</a:t>
            </a:r>
            <a:r>
              <a:rPr lang="en-US" dirty="0" smtClean="0">
                <a:solidFill>
                  <a:schemeClr val="tx2">
                    <a:lumMod val="75000"/>
                  </a:schemeClr>
                </a:solidFill>
                <a:latin typeface="Arial Rounded MT Bold" pitchFamily="34" charset="0"/>
              </a:rPr>
              <a:t> half </a:t>
            </a:r>
            <a:r>
              <a:rPr lang="en-US" dirty="0" err="1" smtClean="0">
                <a:solidFill>
                  <a:schemeClr val="tx2">
                    <a:lumMod val="75000"/>
                  </a:schemeClr>
                </a:solidFill>
                <a:latin typeface="Arial Rounded MT Bold" pitchFamily="34" charset="0"/>
              </a:rPr>
              <a:t>armen</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Menschen</a:t>
            </a:r>
            <a:r>
              <a:rPr lang="en-US" dirty="0" smtClean="0">
                <a:solidFill>
                  <a:schemeClr val="tx2">
                    <a:lumMod val="75000"/>
                  </a:schemeClr>
                </a:solidFill>
                <a:latin typeface="Arial Rounded MT Bold" pitchFamily="34" charset="0"/>
              </a:rPr>
              <a:t>.</a:t>
            </a:r>
            <a:endParaRPr lang="ru-RU" dirty="0" smtClean="0">
              <a:solidFill>
                <a:schemeClr val="tx2">
                  <a:lumMod val="75000"/>
                </a:schemeClr>
              </a:solidFill>
              <a:latin typeface="Arial Rounded MT Bold" pitchFamily="34" charset="0"/>
            </a:endParaRPr>
          </a:p>
          <a:p>
            <a:endParaRPr lang="en-US" dirty="0" smtClean="0">
              <a:solidFill>
                <a:schemeClr val="tx2">
                  <a:lumMod val="75000"/>
                </a:schemeClr>
              </a:solidFill>
              <a:latin typeface="Arial Rounded MT Bold" pitchFamily="34" charset="0"/>
            </a:endParaRPr>
          </a:p>
          <a:p>
            <a:r>
              <a:rPr lang="en-US" dirty="0" err="1" smtClean="0">
                <a:solidFill>
                  <a:schemeClr val="tx2">
                    <a:lumMod val="75000"/>
                  </a:schemeClr>
                </a:solidFill>
                <a:latin typeface="Arial Rounded MT Bold" pitchFamily="34" charset="0"/>
              </a:rPr>
              <a:t>Heutige</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Nikolaus</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ist</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als</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Schutzheiliger</a:t>
            </a:r>
            <a:r>
              <a:rPr lang="en-US" dirty="0" smtClean="0">
                <a:solidFill>
                  <a:schemeClr val="tx2">
                    <a:lumMod val="75000"/>
                  </a:schemeClr>
                </a:solidFill>
                <a:latin typeface="Arial Rounded MT Bold" pitchFamily="34" charset="0"/>
              </a:rPr>
              <a:t> und Freund </a:t>
            </a:r>
            <a:r>
              <a:rPr lang="en-US" dirty="0" err="1" smtClean="0">
                <a:solidFill>
                  <a:schemeClr val="tx2">
                    <a:lumMod val="75000"/>
                  </a:schemeClr>
                </a:solidFill>
                <a:latin typeface="Arial Rounded MT Bold" pitchFamily="34" charset="0"/>
              </a:rPr>
              <a:t>der</a:t>
            </a:r>
            <a:r>
              <a:rPr lang="en-US" dirty="0" smtClean="0">
                <a:solidFill>
                  <a:schemeClr val="tx2">
                    <a:lumMod val="75000"/>
                  </a:schemeClr>
                </a:solidFill>
                <a:latin typeface="Arial Rounded MT Bold" pitchFamily="34" charset="0"/>
              </a:rPr>
              <a:t> Kinder.</a:t>
            </a:r>
          </a:p>
          <a:p>
            <a:r>
              <a:rPr lang="en-US" dirty="0" err="1" smtClean="0">
                <a:solidFill>
                  <a:schemeClr val="tx2">
                    <a:lumMod val="75000"/>
                  </a:schemeClr>
                </a:solidFill>
                <a:latin typeface="Arial Rounded MT Bold" pitchFamily="34" charset="0"/>
              </a:rPr>
              <a:t>Jungen</a:t>
            </a:r>
            <a:r>
              <a:rPr lang="en-US" dirty="0" smtClean="0">
                <a:solidFill>
                  <a:schemeClr val="tx2">
                    <a:lumMod val="75000"/>
                  </a:schemeClr>
                </a:solidFill>
                <a:latin typeface="Arial Rounded MT Bold" pitchFamily="34" charset="0"/>
              </a:rPr>
              <a:t> und M</a:t>
            </a:r>
            <a:r>
              <a:rPr lang="de-DE" dirty="0" err="1" smtClean="0">
                <a:solidFill>
                  <a:schemeClr val="tx2">
                    <a:lumMod val="75000"/>
                  </a:schemeClr>
                </a:solidFill>
                <a:latin typeface="Arial Rounded MT Bold" pitchFamily="34" charset="0"/>
              </a:rPr>
              <a:t>ädchen</a:t>
            </a:r>
            <a:r>
              <a:rPr lang="de-DE" dirty="0" smtClean="0">
                <a:solidFill>
                  <a:schemeClr val="tx2">
                    <a:lumMod val="75000"/>
                  </a:schemeClr>
                </a:solidFill>
                <a:latin typeface="Arial Rounded MT Bold" pitchFamily="34" charset="0"/>
              </a:rPr>
              <a:t> stellen Stiefel vor die Tür und warten auf ihn.</a:t>
            </a:r>
            <a:endParaRPr lang="en-US" dirty="0" smtClean="0">
              <a:solidFill>
                <a:schemeClr val="tx2">
                  <a:lumMod val="75000"/>
                </a:schemeClr>
              </a:solidFill>
              <a:latin typeface="Arial Rounded MT Bold" pitchFamily="34" charset="0"/>
            </a:endParaRPr>
          </a:p>
          <a:p>
            <a:endParaRPr lang="ru-RU" dirty="0"/>
          </a:p>
        </p:txBody>
      </p:sp>
      <p:sp>
        <p:nvSpPr>
          <p:cNvPr id="4" name="Содержимое 3"/>
          <p:cNvSpPr>
            <a:spLocks noGrp="1"/>
          </p:cNvSpPr>
          <p:nvPr>
            <p:ph sz="half" idx="2"/>
          </p:nvPr>
        </p:nvSpPr>
        <p:spPr/>
        <p:txBody>
          <a:bodyPr>
            <a:normAutofit fontScale="85000" lnSpcReduction="20000"/>
          </a:bodyPr>
          <a:lstStyle/>
          <a:p>
            <a:r>
              <a:rPr lang="en-US" b="1" dirty="0" smtClean="0"/>
              <a:t>In England </a:t>
            </a:r>
            <a:r>
              <a:rPr lang="en-US" b="1" dirty="0" err="1" smtClean="0"/>
              <a:t>St.Nicholas</a:t>
            </a:r>
            <a:r>
              <a:rPr lang="en-US" b="1" dirty="0" smtClean="0"/>
              <a:t> Day is celebrated on December </a:t>
            </a:r>
            <a:r>
              <a:rPr lang="ru-RU" b="1" dirty="0" smtClean="0"/>
              <a:t>19</a:t>
            </a:r>
          </a:p>
          <a:p>
            <a:r>
              <a:rPr lang="en-US" b="1" dirty="0" smtClean="0"/>
              <a:t>Nicholas was a bishop and lived in Asia</a:t>
            </a:r>
            <a:r>
              <a:rPr lang="ru-RU" b="1" dirty="0" smtClean="0"/>
              <a:t>.</a:t>
            </a:r>
          </a:p>
          <a:p>
            <a:r>
              <a:rPr lang="en-US" b="1" dirty="0" smtClean="0"/>
              <a:t>He helped poor people</a:t>
            </a:r>
          </a:p>
          <a:p>
            <a:pPr>
              <a:buNone/>
            </a:pPr>
            <a:endParaRPr lang="ru-RU" b="1" dirty="0" smtClean="0"/>
          </a:p>
          <a:p>
            <a:r>
              <a:rPr lang="en-US" b="1" dirty="0" smtClean="0"/>
              <a:t>Today Nicholas is a saint patron and children’s friend.</a:t>
            </a:r>
          </a:p>
          <a:p>
            <a:pPr>
              <a:buNone/>
            </a:pPr>
            <a:endParaRPr lang="ru-RU" b="1" dirty="0" smtClean="0"/>
          </a:p>
          <a:p>
            <a:r>
              <a:rPr lang="en-US" b="1" dirty="0" smtClean="0"/>
              <a:t>Girls and boys put their boots behind the door and wait for him.</a:t>
            </a:r>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err="1" smtClean="0">
                <a:solidFill>
                  <a:srgbClr val="C00000"/>
                </a:solidFill>
              </a:rPr>
              <a:t>Eine</a:t>
            </a:r>
            <a:r>
              <a:rPr lang="ru-RU" sz="2400" b="1" dirty="0" smtClean="0">
                <a:solidFill>
                  <a:srgbClr val="C00000"/>
                </a:solidFill>
              </a:rPr>
              <a:t> </a:t>
            </a:r>
            <a:r>
              <a:rPr lang="en-US" sz="2400" b="1" dirty="0" smtClean="0">
                <a:solidFill>
                  <a:srgbClr val="C00000"/>
                </a:solidFill>
              </a:rPr>
              <a:t>Tradition </a:t>
            </a:r>
            <a:r>
              <a:rPr lang="en-US" sz="2400" b="1" dirty="0" err="1" smtClean="0">
                <a:solidFill>
                  <a:srgbClr val="C00000"/>
                </a:solidFill>
              </a:rPr>
              <a:t>der</a:t>
            </a:r>
            <a:r>
              <a:rPr lang="en-US" sz="2400" b="1" dirty="0" smtClean="0">
                <a:solidFill>
                  <a:srgbClr val="C00000"/>
                </a:solidFill>
              </a:rPr>
              <a:t> </a:t>
            </a:r>
            <a:r>
              <a:rPr lang="en-US" sz="2400" b="1" dirty="0" err="1" smtClean="0">
                <a:solidFill>
                  <a:srgbClr val="C00000"/>
                </a:solidFill>
              </a:rPr>
              <a:t>Nikolaustag</a:t>
            </a:r>
            <a:r>
              <a:rPr lang="en-US" sz="2400" b="1" dirty="0" smtClean="0">
                <a:solidFill>
                  <a:srgbClr val="C00000"/>
                </a:solidFill>
              </a:rPr>
              <a:t> </a:t>
            </a:r>
            <a:r>
              <a:rPr lang="en-US" sz="2400" b="1" dirty="0" err="1" smtClean="0">
                <a:solidFill>
                  <a:srgbClr val="C00000"/>
                </a:solidFill>
              </a:rPr>
              <a:t>zu</a:t>
            </a:r>
            <a:r>
              <a:rPr lang="en-US" sz="2400" b="1" dirty="0" smtClean="0">
                <a:solidFill>
                  <a:srgbClr val="C00000"/>
                </a:solidFill>
              </a:rPr>
              <a:t> </a:t>
            </a:r>
            <a:r>
              <a:rPr lang="en-US" sz="2400" b="1" dirty="0" err="1" smtClean="0">
                <a:solidFill>
                  <a:srgbClr val="C00000"/>
                </a:solidFill>
              </a:rPr>
              <a:t>feiern</a:t>
            </a:r>
            <a:r>
              <a:rPr lang="en-US" sz="2400" b="1" dirty="0" smtClean="0">
                <a:solidFill>
                  <a:srgbClr val="C00000"/>
                </a:solidFill>
              </a:rPr>
              <a:t>, </a:t>
            </a:r>
            <a:r>
              <a:rPr lang="en-US" sz="2400" b="1" dirty="0" err="1" smtClean="0">
                <a:solidFill>
                  <a:srgbClr val="C00000"/>
                </a:solidFill>
              </a:rPr>
              <a:t>kommt</a:t>
            </a:r>
            <a:r>
              <a:rPr lang="en-US" sz="2400" b="1" dirty="0" smtClean="0">
                <a:solidFill>
                  <a:srgbClr val="C00000"/>
                </a:solidFill>
              </a:rPr>
              <a:t> </a:t>
            </a:r>
            <a:r>
              <a:rPr lang="en-US" sz="2400" b="1" dirty="0" err="1" smtClean="0">
                <a:solidFill>
                  <a:srgbClr val="C00000"/>
                </a:solidFill>
              </a:rPr>
              <a:t>vor</a:t>
            </a:r>
            <a:r>
              <a:rPr lang="en-US" sz="2400" b="1" dirty="0" smtClean="0">
                <a:solidFill>
                  <a:srgbClr val="C00000"/>
                </a:solidFill>
              </a:rPr>
              <a:t> </a:t>
            </a:r>
            <a:r>
              <a:rPr lang="en-US" sz="2400" b="1" dirty="0" err="1" smtClean="0">
                <a:solidFill>
                  <a:srgbClr val="C00000"/>
                </a:solidFill>
              </a:rPr>
              <a:t>vielen</a:t>
            </a:r>
            <a:r>
              <a:rPr lang="en-US" sz="2400" b="1" dirty="0" smtClean="0">
                <a:solidFill>
                  <a:srgbClr val="C00000"/>
                </a:solidFill>
              </a:rPr>
              <a:t> </a:t>
            </a:r>
            <a:r>
              <a:rPr lang="en-US" sz="2400" b="1" dirty="0" err="1" smtClean="0">
                <a:solidFill>
                  <a:srgbClr val="C00000"/>
                </a:solidFill>
              </a:rPr>
              <a:t>Jahrhunderten</a:t>
            </a:r>
            <a:r>
              <a:rPr lang="en-US" sz="2400" b="1" dirty="0" smtClean="0">
                <a:solidFill>
                  <a:srgbClr val="C00000"/>
                </a:solidFill>
              </a:rPr>
              <a:t>.</a:t>
            </a:r>
            <a:r>
              <a:rPr lang="en-US" sz="2400" dirty="0" smtClean="0"/>
              <a:t> The tradition of celebrating Saint Nicholas Day was  a long time ago.</a:t>
            </a:r>
            <a:endParaRPr lang="ru-RU" sz="2400" dirty="0"/>
          </a:p>
        </p:txBody>
      </p:sp>
      <p:sp>
        <p:nvSpPr>
          <p:cNvPr id="3" name="Содержимое 2"/>
          <p:cNvSpPr>
            <a:spLocks noGrp="1"/>
          </p:cNvSpPr>
          <p:nvPr>
            <p:ph sz="half" idx="1"/>
          </p:nvPr>
        </p:nvSpPr>
        <p:spPr/>
        <p:txBody>
          <a:bodyPr>
            <a:normAutofit fontScale="85000" lnSpcReduction="20000"/>
          </a:bodyPr>
          <a:lstStyle/>
          <a:p>
            <a:r>
              <a:rPr lang="en-US" dirty="0" smtClean="0">
                <a:solidFill>
                  <a:schemeClr val="tx2">
                    <a:lumMod val="75000"/>
                  </a:schemeClr>
                </a:solidFill>
                <a:latin typeface="Arial Rounded MT Bold" pitchFamily="34" charset="0"/>
              </a:rPr>
              <a:t>In </a:t>
            </a:r>
            <a:r>
              <a:rPr lang="ru-RU" dirty="0" smtClean="0">
                <a:solidFill>
                  <a:schemeClr val="tx2">
                    <a:lumMod val="75000"/>
                  </a:schemeClr>
                </a:solidFill>
                <a:latin typeface="Arial Rounded MT Bold" pitchFamily="34" charset="0"/>
              </a:rPr>
              <a:t>________</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feiert</a:t>
            </a:r>
            <a:r>
              <a:rPr lang="en-US" dirty="0" smtClean="0">
                <a:solidFill>
                  <a:schemeClr val="tx2">
                    <a:lumMod val="75000"/>
                  </a:schemeClr>
                </a:solidFill>
                <a:latin typeface="Arial Rounded MT Bold" pitchFamily="34" charset="0"/>
              </a:rPr>
              <a:t> man </a:t>
            </a:r>
            <a:r>
              <a:rPr lang="en-US" dirty="0" err="1" smtClean="0">
                <a:solidFill>
                  <a:schemeClr val="tx2">
                    <a:lumMod val="75000"/>
                  </a:schemeClr>
                </a:solidFill>
                <a:latin typeface="Arial Rounded MT Bold" pitchFamily="34" charset="0"/>
              </a:rPr>
              <a:t>der</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Nikolustag</a:t>
            </a:r>
            <a:r>
              <a:rPr lang="en-US" dirty="0" smtClean="0">
                <a:solidFill>
                  <a:schemeClr val="tx2">
                    <a:lumMod val="75000"/>
                  </a:schemeClr>
                </a:solidFill>
                <a:latin typeface="Arial Rounded MT Bold" pitchFamily="34" charset="0"/>
              </a:rPr>
              <a:t>  am </a:t>
            </a:r>
            <a:r>
              <a:rPr lang="ru-RU" dirty="0" smtClean="0">
                <a:solidFill>
                  <a:schemeClr val="tx2">
                    <a:lumMod val="75000"/>
                  </a:schemeClr>
                </a:solidFill>
                <a:latin typeface="Arial Rounded MT Bold" pitchFamily="34" charset="0"/>
              </a:rPr>
              <a:t>_____</a:t>
            </a:r>
            <a:r>
              <a:rPr lang="de-DE"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Dezember</a:t>
            </a:r>
            <a:r>
              <a:rPr lang="en-US" dirty="0" smtClean="0">
                <a:solidFill>
                  <a:schemeClr val="tx2">
                    <a:lumMod val="75000"/>
                  </a:schemeClr>
                </a:solidFill>
                <a:latin typeface="Arial Rounded MT Bold" pitchFamily="34" charset="0"/>
              </a:rPr>
              <a:t>.</a:t>
            </a:r>
          </a:p>
          <a:p>
            <a:r>
              <a:rPr lang="en-US" dirty="0" err="1" smtClean="0">
                <a:solidFill>
                  <a:schemeClr val="tx2">
                    <a:lumMod val="75000"/>
                  </a:schemeClr>
                </a:solidFill>
                <a:latin typeface="Arial Rounded MT Bold" pitchFamily="34" charset="0"/>
              </a:rPr>
              <a:t>Nikoluas</a:t>
            </a:r>
            <a:r>
              <a:rPr lang="en-US" dirty="0" smtClean="0">
                <a:solidFill>
                  <a:schemeClr val="tx2">
                    <a:lumMod val="75000"/>
                  </a:schemeClr>
                </a:solidFill>
                <a:latin typeface="Arial Rounded MT Bold" pitchFamily="34" charset="0"/>
              </a:rPr>
              <a:t> war </a:t>
            </a:r>
            <a:r>
              <a:rPr lang="en-US" dirty="0" err="1" smtClean="0">
                <a:solidFill>
                  <a:schemeClr val="tx2">
                    <a:lumMod val="75000"/>
                  </a:schemeClr>
                </a:solidFill>
                <a:latin typeface="Arial Rounded MT Bold" pitchFamily="34" charset="0"/>
              </a:rPr>
              <a:t>ein</a:t>
            </a:r>
            <a:r>
              <a:rPr lang="en-US" dirty="0" smtClean="0">
                <a:solidFill>
                  <a:schemeClr val="tx2">
                    <a:lumMod val="75000"/>
                  </a:schemeClr>
                </a:solidFill>
                <a:latin typeface="Arial Rounded MT Bold" pitchFamily="34" charset="0"/>
              </a:rPr>
              <a:t> </a:t>
            </a:r>
            <a:r>
              <a:rPr lang="ru-RU" dirty="0" smtClean="0">
                <a:solidFill>
                  <a:schemeClr val="tx2">
                    <a:lumMod val="75000"/>
                  </a:schemeClr>
                </a:solidFill>
                <a:latin typeface="Arial Rounded MT Bold" pitchFamily="34" charset="0"/>
              </a:rPr>
              <a:t>_______</a:t>
            </a:r>
            <a:r>
              <a:rPr lang="en-US" dirty="0" smtClean="0">
                <a:solidFill>
                  <a:schemeClr val="tx2">
                    <a:lumMod val="75000"/>
                  </a:schemeClr>
                </a:solidFill>
                <a:latin typeface="Arial Rounded MT Bold" pitchFamily="34" charset="0"/>
              </a:rPr>
              <a:t>und </a:t>
            </a:r>
            <a:r>
              <a:rPr lang="en-US" dirty="0" err="1" smtClean="0">
                <a:solidFill>
                  <a:schemeClr val="tx2">
                    <a:lumMod val="75000"/>
                  </a:schemeClr>
                </a:solidFill>
                <a:latin typeface="Arial Rounded MT Bold" pitchFamily="34" charset="0"/>
              </a:rPr>
              <a:t>lebte</a:t>
            </a:r>
            <a:r>
              <a:rPr lang="en-US" dirty="0" smtClean="0">
                <a:solidFill>
                  <a:schemeClr val="tx2">
                    <a:lumMod val="75000"/>
                  </a:schemeClr>
                </a:solidFill>
                <a:latin typeface="Arial Rounded MT Bold" pitchFamily="34" charset="0"/>
              </a:rPr>
              <a:t> in</a:t>
            </a:r>
            <a:r>
              <a:rPr lang="ru-RU" dirty="0" smtClean="0">
                <a:solidFill>
                  <a:schemeClr val="tx2">
                    <a:lumMod val="75000"/>
                  </a:schemeClr>
                </a:solidFill>
                <a:latin typeface="Arial Rounded MT Bold" pitchFamily="34" charset="0"/>
              </a:rPr>
              <a:t>______</a:t>
            </a:r>
            <a:r>
              <a:rPr lang="en-US" dirty="0" smtClean="0">
                <a:solidFill>
                  <a:schemeClr val="tx2">
                    <a:lumMod val="75000"/>
                  </a:schemeClr>
                </a:solidFill>
                <a:latin typeface="Arial Rounded MT Bold" pitchFamily="34" charset="0"/>
              </a:rPr>
              <a:t>.</a:t>
            </a:r>
            <a:endParaRPr lang="ru-RU" dirty="0" smtClean="0">
              <a:solidFill>
                <a:schemeClr val="tx2">
                  <a:lumMod val="75000"/>
                </a:schemeClr>
              </a:solidFill>
              <a:latin typeface="Arial Rounded MT Bold" pitchFamily="34" charset="0"/>
            </a:endParaRPr>
          </a:p>
          <a:p>
            <a:pPr>
              <a:buNone/>
            </a:pPr>
            <a:endParaRPr lang="en-US" dirty="0" smtClean="0">
              <a:solidFill>
                <a:schemeClr val="tx2">
                  <a:lumMod val="75000"/>
                </a:schemeClr>
              </a:solidFill>
              <a:latin typeface="Arial Rounded MT Bold" pitchFamily="34" charset="0"/>
            </a:endParaRPr>
          </a:p>
          <a:p>
            <a:r>
              <a:rPr lang="ru-RU" dirty="0" smtClean="0">
                <a:solidFill>
                  <a:schemeClr val="tx2">
                    <a:lumMod val="75000"/>
                  </a:schemeClr>
                </a:solidFill>
                <a:latin typeface="Arial Rounded MT Bold" pitchFamily="34" charset="0"/>
              </a:rPr>
              <a:t>___</a:t>
            </a:r>
            <a:r>
              <a:rPr lang="en-US" dirty="0" smtClean="0">
                <a:solidFill>
                  <a:schemeClr val="tx2">
                    <a:lumMod val="75000"/>
                  </a:schemeClr>
                </a:solidFill>
                <a:latin typeface="Arial Rounded MT Bold" pitchFamily="34" charset="0"/>
              </a:rPr>
              <a:t> half </a:t>
            </a:r>
            <a:r>
              <a:rPr lang="en-US" dirty="0" err="1" smtClean="0">
                <a:solidFill>
                  <a:schemeClr val="tx2">
                    <a:lumMod val="75000"/>
                  </a:schemeClr>
                </a:solidFill>
                <a:latin typeface="Arial Rounded MT Bold" pitchFamily="34" charset="0"/>
              </a:rPr>
              <a:t>armen</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Menschen</a:t>
            </a:r>
            <a:r>
              <a:rPr lang="en-US" dirty="0" smtClean="0">
                <a:solidFill>
                  <a:schemeClr val="tx2">
                    <a:lumMod val="75000"/>
                  </a:schemeClr>
                </a:solidFill>
                <a:latin typeface="Arial Rounded MT Bold" pitchFamily="34" charset="0"/>
              </a:rPr>
              <a:t>.</a:t>
            </a:r>
            <a:endParaRPr lang="ru-RU" dirty="0" smtClean="0">
              <a:solidFill>
                <a:schemeClr val="tx2">
                  <a:lumMod val="75000"/>
                </a:schemeClr>
              </a:solidFill>
              <a:latin typeface="Arial Rounded MT Bold" pitchFamily="34" charset="0"/>
            </a:endParaRPr>
          </a:p>
          <a:p>
            <a:endParaRPr lang="en-US" dirty="0" smtClean="0">
              <a:solidFill>
                <a:schemeClr val="tx2">
                  <a:lumMod val="75000"/>
                </a:schemeClr>
              </a:solidFill>
              <a:latin typeface="Arial Rounded MT Bold" pitchFamily="34" charset="0"/>
            </a:endParaRPr>
          </a:p>
          <a:p>
            <a:r>
              <a:rPr lang="en-US" dirty="0" err="1" smtClean="0">
                <a:solidFill>
                  <a:schemeClr val="tx2">
                    <a:lumMod val="75000"/>
                  </a:schemeClr>
                </a:solidFill>
                <a:latin typeface="Arial Rounded MT Bold" pitchFamily="34" charset="0"/>
              </a:rPr>
              <a:t>Heutiger</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Nikolaus</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ist</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als</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Schutzheiliger</a:t>
            </a:r>
            <a:r>
              <a:rPr lang="en-US" dirty="0" smtClean="0">
                <a:solidFill>
                  <a:schemeClr val="tx2">
                    <a:lumMod val="75000"/>
                  </a:schemeClr>
                </a:solidFill>
                <a:latin typeface="Arial Rounded MT Bold" pitchFamily="34" charset="0"/>
              </a:rPr>
              <a:t> und </a:t>
            </a:r>
            <a:r>
              <a:rPr lang="ru-RU" dirty="0" smtClean="0">
                <a:solidFill>
                  <a:schemeClr val="tx2">
                    <a:lumMod val="75000"/>
                  </a:schemeClr>
                </a:solidFill>
                <a:latin typeface="Arial Rounded MT Bold" pitchFamily="34" charset="0"/>
              </a:rPr>
              <a:t>______</a:t>
            </a:r>
            <a:r>
              <a:rPr lang="en-US" dirty="0" smtClean="0">
                <a:solidFill>
                  <a:schemeClr val="tx2">
                    <a:lumMod val="75000"/>
                  </a:schemeClr>
                </a:solidFill>
                <a:latin typeface="Arial Rounded MT Bold" pitchFamily="34" charset="0"/>
              </a:rPr>
              <a:t> </a:t>
            </a:r>
            <a:r>
              <a:rPr lang="en-US" dirty="0" err="1" smtClean="0">
                <a:solidFill>
                  <a:schemeClr val="tx2">
                    <a:lumMod val="75000"/>
                  </a:schemeClr>
                </a:solidFill>
                <a:latin typeface="Arial Rounded MT Bold" pitchFamily="34" charset="0"/>
              </a:rPr>
              <a:t>der</a:t>
            </a:r>
            <a:r>
              <a:rPr lang="en-US" dirty="0" smtClean="0">
                <a:solidFill>
                  <a:schemeClr val="tx2">
                    <a:lumMod val="75000"/>
                  </a:schemeClr>
                </a:solidFill>
                <a:latin typeface="Arial Rounded MT Bold" pitchFamily="34" charset="0"/>
              </a:rPr>
              <a:t> Kinder.</a:t>
            </a:r>
          </a:p>
          <a:p>
            <a:r>
              <a:rPr lang="en-US" dirty="0" err="1" smtClean="0">
                <a:solidFill>
                  <a:schemeClr val="tx2">
                    <a:lumMod val="75000"/>
                  </a:schemeClr>
                </a:solidFill>
                <a:latin typeface="Arial Rounded MT Bold" pitchFamily="34" charset="0"/>
              </a:rPr>
              <a:t>Jungen</a:t>
            </a:r>
            <a:r>
              <a:rPr lang="en-US" dirty="0" smtClean="0">
                <a:solidFill>
                  <a:schemeClr val="tx2">
                    <a:lumMod val="75000"/>
                  </a:schemeClr>
                </a:solidFill>
                <a:latin typeface="Arial Rounded MT Bold" pitchFamily="34" charset="0"/>
              </a:rPr>
              <a:t> und M</a:t>
            </a:r>
            <a:r>
              <a:rPr lang="de-DE" dirty="0" err="1" smtClean="0">
                <a:solidFill>
                  <a:schemeClr val="tx2">
                    <a:lumMod val="75000"/>
                  </a:schemeClr>
                </a:solidFill>
                <a:latin typeface="Arial Rounded MT Bold" pitchFamily="34" charset="0"/>
              </a:rPr>
              <a:t>ädchen</a:t>
            </a:r>
            <a:r>
              <a:rPr lang="de-DE" dirty="0" smtClean="0">
                <a:solidFill>
                  <a:schemeClr val="tx2">
                    <a:lumMod val="75000"/>
                  </a:schemeClr>
                </a:solidFill>
                <a:latin typeface="Arial Rounded MT Bold" pitchFamily="34" charset="0"/>
              </a:rPr>
              <a:t> stellen </a:t>
            </a:r>
            <a:r>
              <a:rPr lang="ru-RU" dirty="0" smtClean="0">
                <a:solidFill>
                  <a:schemeClr val="tx2">
                    <a:lumMod val="75000"/>
                  </a:schemeClr>
                </a:solidFill>
                <a:latin typeface="Arial Rounded MT Bold" pitchFamily="34" charset="0"/>
              </a:rPr>
              <a:t>________</a:t>
            </a:r>
            <a:r>
              <a:rPr lang="de-DE" dirty="0" smtClean="0">
                <a:solidFill>
                  <a:schemeClr val="tx2">
                    <a:lumMod val="75000"/>
                  </a:schemeClr>
                </a:solidFill>
                <a:latin typeface="Arial Rounded MT Bold" pitchFamily="34" charset="0"/>
              </a:rPr>
              <a:t> vor die Tür und warten auf ihn.</a:t>
            </a:r>
            <a:endParaRPr lang="en-US" dirty="0" smtClean="0">
              <a:solidFill>
                <a:schemeClr val="tx2">
                  <a:lumMod val="75000"/>
                </a:schemeClr>
              </a:solidFill>
              <a:latin typeface="Arial Rounded MT Bold" pitchFamily="34" charset="0"/>
            </a:endParaRPr>
          </a:p>
          <a:p>
            <a:endParaRPr lang="ru-RU" dirty="0"/>
          </a:p>
        </p:txBody>
      </p:sp>
      <p:sp>
        <p:nvSpPr>
          <p:cNvPr id="4" name="Содержимое 3"/>
          <p:cNvSpPr>
            <a:spLocks noGrp="1"/>
          </p:cNvSpPr>
          <p:nvPr>
            <p:ph sz="half" idx="2"/>
          </p:nvPr>
        </p:nvSpPr>
        <p:spPr/>
        <p:txBody>
          <a:bodyPr>
            <a:normAutofit fontScale="85000" lnSpcReduction="20000"/>
          </a:bodyPr>
          <a:lstStyle/>
          <a:p>
            <a:r>
              <a:rPr lang="en-US" b="1" dirty="0" smtClean="0"/>
              <a:t>In </a:t>
            </a:r>
            <a:r>
              <a:rPr lang="ru-RU" b="1" dirty="0" smtClean="0"/>
              <a:t>_______</a:t>
            </a:r>
            <a:r>
              <a:rPr lang="en-US" b="1" dirty="0" smtClean="0"/>
              <a:t> </a:t>
            </a:r>
            <a:r>
              <a:rPr lang="en-US" b="1" dirty="0" err="1" smtClean="0"/>
              <a:t>St.Nicholas</a:t>
            </a:r>
            <a:r>
              <a:rPr lang="en-US" b="1" dirty="0" smtClean="0"/>
              <a:t> Day is celebrated on December </a:t>
            </a:r>
            <a:r>
              <a:rPr lang="ru-RU" b="1" dirty="0" smtClean="0"/>
              <a:t>____</a:t>
            </a:r>
          </a:p>
          <a:p>
            <a:r>
              <a:rPr lang="en-US" b="1" dirty="0" smtClean="0"/>
              <a:t>Nicholas was a </a:t>
            </a:r>
            <a:r>
              <a:rPr lang="ru-RU" b="1" dirty="0" smtClean="0"/>
              <a:t>______</a:t>
            </a:r>
            <a:r>
              <a:rPr lang="en-US" b="1" dirty="0" smtClean="0"/>
              <a:t> and lived in </a:t>
            </a:r>
            <a:r>
              <a:rPr lang="ru-RU" b="1" dirty="0" smtClean="0"/>
              <a:t>______.</a:t>
            </a:r>
          </a:p>
          <a:p>
            <a:r>
              <a:rPr lang="en-US" b="1" dirty="0" smtClean="0"/>
              <a:t>He helped poor </a:t>
            </a:r>
            <a:r>
              <a:rPr lang="ru-RU" b="1" dirty="0" smtClean="0"/>
              <a:t>_______.</a:t>
            </a:r>
            <a:endParaRPr lang="en-US" b="1" dirty="0" smtClean="0"/>
          </a:p>
          <a:p>
            <a:pPr>
              <a:buNone/>
            </a:pPr>
            <a:endParaRPr lang="ru-RU" b="1" dirty="0" smtClean="0"/>
          </a:p>
          <a:p>
            <a:r>
              <a:rPr lang="en-US" b="1" dirty="0" smtClean="0"/>
              <a:t>Today Nicholas is a saint patron and children’s </a:t>
            </a:r>
            <a:r>
              <a:rPr lang="ru-RU" b="1" dirty="0" smtClean="0"/>
              <a:t>_______</a:t>
            </a:r>
            <a:r>
              <a:rPr lang="en-US" b="1" dirty="0" smtClean="0"/>
              <a:t>.</a:t>
            </a:r>
          </a:p>
          <a:p>
            <a:pPr>
              <a:buNone/>
            </a:pPr>
            <a:endParaRPr lang="ru-RU" b="1" dirty="0" smtClean="0"/>
          </a:p>
          <a:p>
            <a:r>
              <a:rPr lang="en-US" b="1" dirty="0" smtClean="0"/>
              <a:t>Girls and boys put their </a:t>
            </a:r>
            <a:r>
              <a:rPr lang="ru-RU" b="1" dirty="0" smtClean="0"/>
              <a:t>________</a:t>
            </a:r>
            <a:r>
              <a:rPr lang="en-US" b="1" dirty="0" smtClean="0"/>
              <a:t> behind the door and wait for him.</a:t>
            </a:r>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t>TRADITIONS OF ST. NICHOLAS DAY </a:t>
            </a:r>
            <a:endParaRPr lang="ru-RU" sz="4400" b="1" dirty="0"/>
          </a:p>
        </p:txBody>
      </p:sp>
      <p:pic>
        <p:nvPicPr>
          <p:cNvPr id="4" name="Содержимое 3" descr="https://cdn2.arhivurokov.ru/uploads/public/files/Nikolaustag4.jpg"/>
          <p:cNvPicPr>
            <a:picLocks noGrp="1"/>
          </p:cNvPicPr>
          <p:nvPr>
            <p:ph idx="1"/>
          </p:nvPr>
        </p:nvPicPr>
        <p:blipFill>
          <a:blip r:embed="rId2" cstate="print"/>
          <a:srcRect/>
          <a:stretch>
            <a:fillRect/>
          </a:stretch>
        </p:blipFill>
        <p:spPr bwMode="auto">
          <a:xfrm>
            <a:off x="681086" y="1935163"/>
            <a:ext cx="778182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2743200" cy="2448272"/>
          </a:xfrm>
        </p:spPr>
        <p:txBody>
          <a:bodyPr/>
          <a:lstStyle/>
          <a:p>
            <a:r>
              <a:rPr lang="de-DE" sz="2400" b="1" dirty="0" smtClean="0">
                <a:solidFill>
                  <a:schemeClr val="tx2">
                    <a:lumMod val="75000"/>
                  </a:schemeClr>
                </a:solidFill>
              </a:rPr>
              <a:t>Aber der heilige Nikolaus kommt nicht allein. Knecht Ruprecht und Engel sind bei ihm.</a:t>
            </a:r>
            <a:endParaRPr lang="ru-RU" sz="2400" b="1" dirty="0">
              <a:solidFill>
                <a:schemeClr val="tx2">
                  <a:lumMod val="75000"/>
                </a:schemeClr>
              </a:solidFill>
            </a:endParaRPr>
          </a:p>
        </p:txBody>
      </p:sp>
      <p:sp>
        <p:nvSpPr>
          <p:cNvPr id="3" name="Текст 2"/>
          <p:cNvSpPr>
            <a:spLocks noGrp="1"/>
          </p:cNvSpPr>
          <p:nvPr>
            <p:ph type="body" idx="2"/>
          </p:nvPr>
        </p:nvSpPr>
        <p:spPr>
          <a:xfrm>
            <a:off x="685800" y="3212976"/>
            <a:ext cx="2743200" cy="3035424"/>
          </a:xfrm>
        </p:spPr>
        <p:txBody>
          <a:bodyPr>
            <a:normAutofit/>
          </a:bodyPr>
          <a:lstStyle/>
          <a:p>
            <a:r>
              <a:rPr lang="en-US" sz="2400" b="1" dirty="0" smtClean="0">
                <a:solidFill>
                  <a:srgbClr val="C00000"/>
                </a:solidFill>
              </a:rPr>
              <a:t>Saint Nicholas doesn’t come alone. He goes with his servant </a:t>
            </a:r>
            <a:r>
              <a:rPr lang="en-US" sz="2400" b="1" dirty="0" err="1" smtClean="0">
                <a:solidFill>
                  <a:srgbClr val="C00000"/>
                </a:solidFill>
              </a:rPr>
              <a:t>Rupreht</a:t>
            </a:r>
            <a:r>
              <a:rPr lang="en-US" sz="2400" b="1" dirty="0" smtClean="0">
                <a:solidFill>
                  <a:srgbClr val="C00000"/>
                </a:solidFill>
              </a:rPr>
              <a:t> and an angel.                                   </a:t>
            </a:r>
            <a:endParaRPr lang="ru-RU" sz="2400" b="1" dirty="0">
              <a:solidFill>
                <a:srgbClr val="C00000"/>
              </a:solidFill>
            </a:endParaRPr>
          </a:p>
        </p:txBody>
      </p:sp>
      <p:pic>
        <p:nvPicPr>
          <p:cNvPr id="5" name="Содержимое 4" descr="https://meinleipzig.ru/wp-content/uploads/2018/12/mikulas-3813703_1920.jpg"/>
          <p:cNvPicPr>
            <a:picLocks noGrp="1"/>
          </p:cNvPicPr>
          <p:nvPr>
            <p:ph sz="half" idx="1"/>
          </p:nvPr>
        </p:nvPicPr>
        <p:blipFill>
          <a:blip r:embed="rId2" cstate="print"/>
          <a:srcRect/>
          <a:stretch>
            <a:fillRect/>
          </a:stretch>
        </p:blipFill>
        <p:spPr bwMode="auto">
          <a:xfrm>
            <a:off x="3575050" y="1484785"/>
            <a:ext cx="5111750" cy="43204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496944" cy="2304256"/>
          </a:xfrm>
        </p:spPr>
        <p:txBody>
          <a:bodyPr>
            <a:noAutofit/>
          </a:bodyPr>
          <a:lstStyle/>
          <a:p>
            <a:pPr algn="ctr"/>
            <a:r>
              <a:rPr lang="ru-RU" sz="1600" dirty="0" smtClean="0"/>
              <a:t/>
            </a:r>
            <a:br>
              <a:rPr lang="ru-RU" sz="1600" dirty="0" smtClean="0"/>
            </a:br>
            <a:r>
              <a:rPr lang="ru-RU" sz="1600" dirty="0" smtClean="0">
                <a:latin typeface="Azbuka03_D" pitchFamily="2" charset="0"/>
              </a:rPr>
              <a:t/>
            </a:r>
            <a:br>
              <a:rPr lang="ru-RU" sz="1600" dirty="0" smtClean="0">
                <a:latin typeface="Azbuka03_D" pitchFamily="2" charset="0"/>
              </a:rPr>
            </a:br>
            <a:r>
              <a:rPr lang="en-US" sz="2000" b="1" dirty="0" smtClean="0">
                <a:solidFill>
                  <a:srgbClr val="C00000"/>
                </a:solidFill>
                <a:latin typeface="Azbuka03_D" pitchFamily="2" charset="0"/>
              </a:rPr>
              <a:t>In ancient times, Nicholas gave children bread, nuts, fruits and clothes. Today the tradition has not changed. As a rule, for  obedience kids get sweets or toys. All  little children of Germany and great Britain put out their polished shoes for the passing Nicholas to put something special in.  He brings gifts only to obedient children, but those who have not listened to their parents for a year can get a rod or a nutshell in their boots.</a:t>
            </a:r>
            <a:endParaRPr lang="ru-RU" sz="2000" b="1" dirty="0">
              <a:solidFill>
                <a:srgbClr val="C00000"/>
              </a:solidFill>
              <a:latin typeface="Azbuka03_D" pitchFamily="2" charset="0"/>
            </a:endParaRPr>
          </a:p>
        </p:txBody>
      </p:sp>
      <p:pic>
        <p:nvPicPr>
          <p:cNvPr id="4" name="Содержимое 3" descr="https://cdn2.arhivurokov.ru/uploads/public/files/Nikolaustag2.jpg"/>
          <p:cNvPicPr>
            <a:picLocks noGrp="1"/>
          </p:cNvPicPr>
          <p:nvPr>
            <p:ph idx="1"/>
          </p:nvPr>
        </p:nvPicPr>
        <p:blipFill>
          <a:blip r:embed="rId2" cstate="print"/>
          <a:srcRect/>
          <a:stretch>
            <a:fillRect/>
          </a:stretch>
        </p:blipFill>
        <p:spPr bwMode="auto">
          <a:xfrm>
            <a:off x="1043608" y="2636912"/>
            <a:ext cx="7128792" cy="345638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443</TotalTime>
  <Words>509</Words>
  <Application>Microsoft Office PowerPoint</Application>
  <PresentationFormat>Экран (4:3)</PresentationFormat>
  <Paragraphs>83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Viele Traditionen sind in Deutschland, in England und in Russland ähnlich. Wie sind sie?</vt:lpstr>
      <vt:lpstr>Was feiert man im Dezember?</vt:lpstr>
      <vt:lpstr>Der Nikolaustag</vt:lpstr>
      <vt:lpstr>Welche Assoziationen  habt ihr mit dem Wort «Nikolaustag»?  What are your associations with St. Nicholas’ Day? </vt:lpstr>
      <vt:lpstr>Eine Tradition der Nikolaustag zu feiern, kommt vor vielen Jahrhunderten. The tradition of celebrating Saint Nicholas Day was  a long time ago.</vt:lpstr>
      <vt:lpstr>Eine Tradition der Nikolaustag zu feiern, kommt vor vielen Jahrhunderten. The tradition of celebrating Saint Nicholas Day was  a long time ago.</vt:lpstr>
      <vt:lpstr>TRADITIONS OF ST. NICHOLAS DAY </vt:lpstr>
      <vt:lpstr>Aber der heilige Nikolaus kommt nicht allein. Knecht Ruprecht und Engel sind bei ihm.</vt:lpstr>
      <vt:lpstr>  In ancient times, Nicholas gave children bread, nuts, fruits and clothes. Today the tradition has not changed. As a rule, for  obedience kids get sweets or toys. All  little children of Germany and great Britain put out their polished shoes for the passing Nicholas to put something special in.  He brings gifts only to obedient children, but those who have not listened to their parents for a year can get a rod or a nutshell in their boots.</vt:lpstr>
      <vt:lpstr>In Deutschland kennt jedes Kind ein Gedicht von Nikolaus!(физминутка)</vt:lpstr>
      <vt:lpstr>Jolly Old Saint Nicholas</vt:lpstr>
      <vt:lpstr>Nikolaus - Quiz</vt:lpstr>
      <vt:lpstr>Nikolaus - Quiz</vt:lpstr>
      <vt:lpstr>Nikolaus - Quiz</vt:lpstr>
      <vt:lpstr>Nikolaus- 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Nikolaustag</dc:title>
  <dc:creator>HP 250</dc:creator>
  <cp:lastModifiedBy>Пользователь Windows</cp:lastModifiedBy>
  <cp:revision>58</cp:revision>
  <dcterms:created xsi:type="dcterms:W3CDTF">2019-11-08T14:06:35Z</dcterms:created>
  <dcterms:modified xsi:type="dcterms:W3CDTF">2022-11-12T08:50:26Z</dcterms:modified>
</cp:coreProperties>
</file>