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2" d="100"/>
          <a:sy n="32" d="100"/>
        </p:scale>
        <p:origin x="819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CBE49-976E-0D9D-2F9D-538A85D30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5E2895-4B45-1CB0-75F6-3A5D5FC13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52D4C2-2CCB-2CEB-12FC-419E463E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B8251C-02BC-2AAB-E18B-586361BB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546C32-DAFB-410F-8DD0-037F308E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2E51D-45C5-F52B-AF42-8B450A41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301E64-573E-7C69-20A0-CACFFB055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91EFAF-2A3B-8C1C-375D-00F14461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B13A2B-F15B-F40F-7A2B-8D064D28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223B5E-50E8-13A7-33E4-ADC4AA4B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609BDB-E96A-90CA-CA4D-49EA85765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F5F698-F752-6DED-E64B-8AB9F55C9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DF500D-0789-D1D0-364B-62BA9972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0590DA-755C-B00B-4E79-BEF54F0E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3826F1-1717-06B6-9D9F-37E5EAD0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4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546CA-5C90-ECC3-6DD7-586C5B0D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0C6F49-12D6-2D34-0753-F5EA0F63F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1D91DA-5CE9-F4D1-0C85-286D9C7E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D6B110-7B28-5059-F353-3FD93FA7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81CA2F-0F17-2072-9F68-FA5D8863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4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15695-06AD-99AA-F429-2CDAF37F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B061F2-2144-7149-E95E-93ED1027C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5E5382-815D-4F56-77A4-DAF11D26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76BE9-A6B6-D651-820C-B4622780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BA5F2F-9D51-D0C5-93BB-76E74B6B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5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B278A-1C4F-2C25-187C-72A06A2F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9084E3-BE14-153F-A4A8-D6687C4B7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E88A38-F81B-874F-1E8E-C440A0B7A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22724C-5458-9A01-D45D-8BBF839E6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FDD57F-AF66-3B97-D731-3BB94A44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5BCC07-6B49-10DD-6C4B-C6593E26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1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FBC7C-0151-D2D5-73AD-F14F6021B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8450F5-C934-E71C-3648-FCCA83472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1EDBFF-13C6-2CED-EC4C-AEFC59E1B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DDBAF3-C7D3-F5FE-5D7C-BBF47D401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398CE2-C7B0-AD28-E1C7-212214BCB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60DDC3B-2708-4D6B-4E9E-8FCF8C95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892455-0F8F-E9BD-EDCF-B7B3D97F6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D2C83EF-20DA-BC73-0DDE-36481C1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1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56410-660E-D945-B1CC-18D36338F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402956-1125-1A6C-234E-B2AFBE12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7CF929-4E94-6059-D393-313DE0735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D55085-C37A-041C-5FA1-3239CF3C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32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B652B79-1BDC-8CA8-43C1-8E87BCAD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01F4D5-DC78-14E9-C4EE-90BA5882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EF8337-5469-4967-FDDF-99433D7D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8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3E227-F0E7-7E2E-E314-FEA703B8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DDC6EA-F2D6-0CDF-3F89-2CE8A8D38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5FA7FE-9CFB-BA3B-9426-EC2E06817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5AC9BC-ECAF-E626-B54E-DABD42C01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C72DA9-8ECF-4333-419A-A76403FF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22CFC-6790-EB45-3C77-48DB1483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5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8E169-59BC-E97A-0341-39E04ED2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0B1B84-F13D-196A-4927-08EA4547E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EC1324-6952-A79F-AED5-A7AB822D2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243C64-3413-1DB3-A8AB-D49AB225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3E22E2-FCC3-8731-C3AE-A6E3107C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737C94-2A6B-25CC-38F2-4C3A6B53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22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35E51-FBB7-DA5E-E04A-82EF7C351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540EB4-3B80-400F-1D77-E033AB2F0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3D3E3F-ABAA-73B1-93B4-1E4C65B85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38AD-E291-40AB-AE67-358C6895BE69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954A46-29D1-B92F-C0E6-696EEFCC9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BB65BA-C0D2-1181-3BF1-B941023D2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4BA21-CF84-4EE6-8322-906505C62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iki/%D0%94%D1%80%D0%B0%D0%BC%D0%BE%D0%B3%D0%B5%D1%80%D0%BC%D0%B5%D0%BD%D0%B5%D0%B2%D1%82%D0%B8%D0%BA%D0%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2C97DB-F937-F547-8C39-4950421C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58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B7B1B4-2035-A4C7-A2A7-B841346AC258}"/>
              </a:ext>
            </a:extLst>
          </p:cNvPr>
          <p:cNvSpPr txBox="1"/>
          <p:nvPr/>
        </p:nvSpPr>
        <p:spPr>
          <a:xfrm>
            <a:off x="2053394" y="2622431"/>
            <a:ext cx="81549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5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Драмогерменевтика</a:t>
            </a:r>
            <a:r>
              <a:rPr lang="ru-RU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algn="ctr"/>
            <a:r>
              <a:rPr lang="ru-RU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 направление в</a:t>
            </a:r>
          </a:p>
          <a:p>
            <a:pPr algn="ctr"/>
            <a:r>
              <a:rPr lang="ru-RU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современной дидактике»</a:t>
            </a:r>
            <a:endParaRPr lang="ru-RU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18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2C97DB-F937-F547-8C39-4950421C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58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5077F2-E3FE-966C-5C04-80F9E40293B1}"/>
              </a:ext>
            </a:extLst>
          </p:cNvPr>
          <p:cNvSpPr txBox="1"/>
          <p:nvPr/>
        </p:nvSpPr>
        <p:spPr>
          <a:xfrm>
            <a:off x="530353" y="1328467"/>
            <a:ext cx="1106423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Драмогерменевтика</a:t>
            </a:r>
            <a:r>
              <a:rPr lang="ru-RU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-</a:t>
            </a:r>
          </a:p>
          <a:p>
            <a:pPr algn="ctr"/>
            <a:r>
              <a:rPr lang="ru-RU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это взаимосвязь трех составляющих: </a:t>
            </a:r>
          </a:p>
          <a:p>
            <a:pPr algn="ctr"/>
            <a:r>
              <a:rPr lang="ru-RU" sz="6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герменевтики</a:t>
            </a:r>
            <a:r>
              <a:rPr lang="ru-RU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6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педагогики</a:t>
            </a:r>
            <a:r>
              <a:rPr lang="ru-RU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6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театра.</a:t>
            </a:r>
            <a:endParaRPr lang="ru-RU" sz="6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11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2C97DB-F937-F547-8C39-4950421C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580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EDA9C4-57D7-B95E-EF88-074B10C67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4" y="435634"/>
            <a:ext cx="5616856" cy="63145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2653B7A-7789-01C6-AF1E-7AEA20E90708}"/>
              </a:ext>
            </a:extLst>
          </p:cNvPr>
          <p:cNvSpPr txBox="1"/>
          <p:nvPr/>
        </p:nvSpPr>
        <p:spPr>
          <a:xfrm>
            <a:off x="6211015" y="310552"/>
            <a:ext cx="577970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Вячеслав Михайлович </a:t>
            </a:r>
          </a:p>
          <a:p>
            <a:pPr algn="ctr"/>
            <a:r>
              <a:rPr lang="ru-RU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Букатов</a:t>
            </a:r>
            <a:r>
              <a:rPr lang="ru-RU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— </a:t>
            </a:r>
          </a:p>
          <a:p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российский педагог-психолог,  </a:t>
            </a:r>
          </a:p>
          <a:p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театральный педагог, </a:t>
            </a:r>
          </a:p>
          <a:p>
            <a:r>
              <a:rPr lang="ru-RU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герменевт</a:t>
            </a:r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доктор педагогических наук,</a:t>
            </a:r>
          </a:p>
          <a:p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специалист по социо-игровой педагогике,</a:t>
            </a:r>
          </a:p>
          <a:p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автор</a:t>
            </a:r>
            <a:r>
              <a:rPr lang="ru-RU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3600" b="1" u="sng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 tooltip="Драмогерменевти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драмогерменевтики</a:t>
            </a:r>
            <a:r>
              <a:rPr lang="ru-R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29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2C97DB-F937-F547-8C39-4950421C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580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CBA8EF-AFFE-5936-DA41-EE7E6F3A6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62" y="1685205"/>
            <a:ext cx="11128075" cy="53625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9EDCC1-0E08-78E8-04A9-C218C2C581AA}"/>
              </a:ext>
            </a:extLst>
          </p:cNvPr>
          <p:cNvSpPr txBox="1"/>
          <p:nvPr/>
        </p:nvSpPr>
        <p:spPr>
          <a:xfrm>
            <a:off x="1673525" y="690112"/>
            <a:ext cx="80895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Авторы социо-игровой технологии.</a:t>
            </a:r>
          </a:p>
        </p:txBody>
      </p:sp>
    </p:spTree>
    <p:extLst>
      <p:ext uri="{BB962C8B-B14F-4D97-AF65-F5344CB8AC3E}">
        <p14:creationId xmlns:p14="http://schemas.microsoft.com/office/powerpoint/2010/main" val="161053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2C97DB-F937-F547-8C39-4950421C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580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FA8EE56-8C0A-F42B-488C-BFF74461C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90227"/>
            <a:ext cx="8350370" cy="626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9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2C97DB-F937-F547-8C39-4950421CD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858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55A9BC-0C52-EC5B-D7C3-27E651F63AC8}"/>
              </a:ext>
            </a:extLst>
          </p:cNvPr>
          <p:cNvSpPr txBox="1"/>
          <p:nvPr/>
        </p:nvSpPr>
        <p:spPr>
          <a:xfrm>
            <a:off x="603849" y="1134225"/>
            <a:ext cx="109210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i="0" dirty="0">
                <a:solidFill>
                  <a:srgbClr val="FF0000"/>
                </a:solidFill>
                <a:effectLst/>
                <a:latin typeface="PT Sans" panose="020B0503020203020204" pitchFamily="34" charset="-52"/>
              </a:rPr>
              <a:t>Социо-игровая технология </a:t>
            </a:r>
            <a:r>
              <a:rPr lang="ru-RU" sz="4800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-это технология, основанная на взаимодействии детей в </a:t>
            </a:r>
            <a:r>
              <a:rPr lang="ru-RU" sz="4800" b="1" i="0" dirty="0" err="1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микроколлективах</a:t>
            </a:r>
            <a:r>
              <a:rPr lang="ru-RU" sz="4800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, а также взаимодействии </a:t>
            </a:r>
            <a:r>
              <a:rPr lang="ru-RU" sz="4800" b="1" i="0" dirty="0" err="1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микрогрупп</a:t>
            </a:r>
            <a:r>
              <a:rPr lang="ru-RU" sz="4800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между собой посредством игры.</a:t>
            </a:r>
            <a:endParaRPr lang="ru-RU" sz="4800" b="1" i="0" dirty="0">
              <a:solidFill>
                <a:srgbClr val="000000"/>
              </a:solidFill>
              <a:effectLst/>
              <a:latin typeface="PT Sans" panose="020B0604020202020204" pitchFamily="34" charset="-52"/>
            </a:endParaRPr>
          </a:p>
          <a:p>
            <a:pPr algn="ctr"/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6261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49BAB2-C2F6-BFDB-7451-14D5C1BE6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5129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A1B253-3D7F-A7D4-2211-2696EEF00A61}"/>
              </a:ext>
            </a:extLst>
          </p:cNvPr>
          <p:cNvSpPr/>
          <p:nvPr/>
        </p:nvSpPr>
        <p:spPr>
          <a:xfrm>
            <a:off x="2967487" y="431321"/>
            <a:ext cx="5969479" cy="172528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4418E81-2F3F-037A-D4A4-B27BB086A0F2}"/>
              </a:ext>
            </a:extLst>
          </p:cNvPr>
          <p:cNvSpPr/>
          <p:nvPr/>
        </p:nvSpPr>
        <p:spPr>
          <a:xfrm>
            <a:off x="5405889" y="2730258"/>
            <a:ext cx="1915065" cy="172528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ДЕЙСТВИЕ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02B00EB-954E-A1D0-7938-BC29DDD0A980}"/>
              </a:ext>
            </a:extLst>
          </p:cNvPr>
          <p:cNvSpPr/>
          <p:nvPr/>
        </p:nvSpPr>
        <p:spPr>
          <a:xfrm>
            <a:off x="1500996" y="2665558"/>
            <a:ext cx="1915065" cy="17252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ОБЩЕНИЕ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6025EF6-1282-5CCE-B503-2CA83403AFF1}"/>
              </a:ext>
            </a:extLst>
          </p:cNvPr>
          <p:cNvSpPr/>
          <p:nvPr/>
        </p:nvSpPr>
        <p:spPr>
          <a:xfrm>
            <a:off x="8936966" y="2730258"/>
            <a:ext cx="1754038" cy="166058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МИЗАНСЦЕНА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CF900A-AEDD-1C2D-55A0-5A9870DEBC28}"/>
              </a:ext>
            </a:extLst>
          </p:cNvPr>
          <p:cNvSpPr txBox="1"/>
          <p:nvPr/>
        </p:nvSpPr>
        <p:spPr>
          <a:xfrm flipH="1">
            <a:off x="3416061" y="793632"/>
            <a:ext cx="4963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/>
              <a:t>ТЕАТРАЛЬНАЯ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9C9C238-CABA-F6E7-6B22-FAA8B4A015DB}"/>
              </a:ext>
            </a:extLst>
          </p:cNvPr>
          <p:cNvSpPr/>
          <p:nvPr/>
        </p:nvSpPr>
        <p:spPr>
          <a:xfrm>
            <a:off x="517585" y="4675517"/>
            <a:ext cx="1431985" cy="13457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нелегальное</a:t>
            </a:r>
            <a:r>
              <a:rPr lang="ru-RU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51712DD-9D81-EB13-F343-7100FC474238}"/>
              </a:ext>
            </a:extLst>
          </p:cNvPr>
          <p:cNvSpPr/>
          <p:nvPr/>
        </p:nvSpPr>
        <p:spPr>
          <a:xfrm>
            <a:off x="2113471" y="4675517"/>
            <a:ext cx="1302590" cy="13457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i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фиксированно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-ритуальное</a:t>
            </a: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115B55C-ECC1-BAAD-6BC8-E1AC309604D4}"/>
              </a:ext>
            </a:extLst>
          </p:cNvPr>
          <p:cNvSpPr/>
          <p:nvPr/>
        </p:nvSpPr>
        <p:spPr>
          <a:xfrm>
            <a:off x="3778369" y="4701398"/>
            <a:ext cx="1316969" cy="13198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импровизационное-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D30A030A-EEA2-D9F3-6B0D-F9199CF7D58E}"/>
              </a:ext>
            </a:extLst>
          </p:cNvPr>
          <p:cNvCxnSpPr>
            <a:cxnSpLocks/>
          </p:cNvCxnSpPr>
          <p:nvPr/>
        </p:nvCxnSpPr>
        <p:spPr>
          <a:xfrm flipH="1">
            <a:off x="2777704" y="2156603"/>
            <a:ext cx="1000665" cy="573655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E83BEF41-0D60-2F8D-58D4-1BC467605EBF}"/>
              </a:ext>
            </a:extLst>
          </p:cNvPr>
          <p:cNvCxnSpPr>
            <a:cxnSpLocks/>
          </p:cNvCxnSpPr>
          <p:nvPr/>
        </p:nvCxnSpPr>
        <p:spPr>
          <a:xfrm>
            <a:off x="6418053" y="2156602"/>
            <a:ext cx="0" cy="5089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FE54DD74-3D8D-1704-4CEB-192E995CCA2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8005313" y="2156602"/>
            <a:ext cx="1188526" cy="8168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08AD0BC2-E921-0203-BF30-006FFCFA371D}"/>
              </a:ext>
            </a:extLst>
          </p:cNvPr>
          <p:cNvCxnSpPr>
            <a:cxnSpLocks/>
          </p:cNvCxnSpPr>
          <p:nvPr/>
        </p:nvCxnSpPr>
        <p:spPr>
          <a:xfrm flipH="1">
            <a:off x="1190445" y="4123426"/>
            <a:ext cx="517585" cy="5520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A6D4D263-46DF-EE63-4C2D-D55262F7181F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2458529" y="4390841"/>
            <a:ext cx="0" cy="3105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35363076-0DC3-09EC-3644-D31A56A195F0}"/>
              </a:ext>
            </a:extLst>
          </p:cNvPr>
          <p:cNvCxnSpPr>
            <a:cxnSpLocks/>
          </p:cNvCxnSpPr>
          <p:nvPr/>
        </p:nvCxnSpPr>
        <p:spPr>
          <a:xfrm>
            <a:off x="3329795" y="3881885"/>
            <a:ext cx="1000665" cy="7936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18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49BAB2-C2F6-BFDB-7451-14D5C1BE6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5129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A1B253-3D7F-A7D4-2211-2696EEF00A61}"/>
              </a:ext>
            </a:extLst>
          </p:cNvPr>
          <p:cNvSpPr/>
          <p:nvPr/>
        </p:nvSpPr>
        <p:spPr>
          <a:xfrm>
            <a:off x="2967487" y="431321"/>
            <a:ext cx="5969479" cy="172528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ГЕРМЕНЕВТИЧЕСКАЯ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4418E81-2F3F-037A-D4A4-B27BB086A0F2}"/>
              </a:ext>
            </a:extLst>
          </p:cNvPr>
          <p:cNvSpPr/>
          <p:nvPr/>
        </p:nvSpPr>
        <p:spPr>
          <a:xfrm>
            <a:off x="4551871" y="3278038"/>
            <a:ext cx="3413187" cy="318314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БЛУЖДЕНИЕ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02B00EB-954E-A1D0-7938-BC29DDD0A980}"/>
              </a:ext>
            </a:extLst>
          </p:cNvPr>
          <p:cNvSpPr/>
          <p:nvPr/>
        </p:nvSpPr>
        <p:spPr>
          <a:xfrm>
            <a:off x="465827" y="3429000"/>
            <a:ext cx="3761116" cy="3032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ИНДИВИДУАЛЬНОСТЬ ПОНИМАНИЯ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6025EF6-1282-5CCE-B503-2CA83403AFF1}"/>
              </a:ext>
            </a:extLst>
          </p:cNvPr>
          <p:cNvSpPr/>
          <p:nvPr/>
        </p:nvSpPr>
        <p:spPr>
          <a:xfrm>
            <a:off x="8189345" y="3243534"/>
            <a:ext cx="3413187" cy="318314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СТРАННОСТИ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7C5D26F7-94BC-E061-D454-F9FC1BCAE05E}"/>
              </a:ext>
            </a:extLst>
          </p:cNvPr>
          <p:cNvCxnSpPr>
            <a:cxnSpLocks/>
          </p:cNvCxnSpPr>
          <p:nvPr/>
        </p:nvCxnSpPr>
        <p:spPr>
          <a:xfrm flipH="1">
            <a:off x="2967487" y="2277374"/>
            <a:ext cx="845388" cy="11516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7B9D25D-FF93-4424-2252-C99B39290D60}"/>
              </a:ext>
            </a:extLst>
          </p:cNvPr>
          <p:cNvCxnSpPr>
            <a:cxnSpLocks/>
          </p:cNvCxnSpPr>
          <p:nvPr/>
        </p:nvCxnSpPr>
        <p:spPr>
          <a:xfrm>
            <a:off x="6096000" y="2277374"/>
            <a:ext cx="0" cy="9661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1982B0A0-F306-2D63-5852-17642B0F3BA1}"/>
              </a:ext>
            </a:extLst>
          </p:cNvPr>
          <p:cNvCxnSpPr>
            <a:cxnSpLocks/>
          </p:cNvCxnSpPr>
          <p:nvPr/>
        </p:nvCxnSpPr>
        <p:spPr>
          <a:xfrm>
            <a:off x="7832785" y="2277374"/>
            <a:ext cx="1224951" cy="11516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39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49BAB2-C2F6-BFDB-7451-14D5C1BE6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5129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A1B253-3D7F-A7D4-2211-2696EEF00A61}"/>
              </a:ext>
            </a:extLst>
          </p:cNvPr>
          <p:cNvSpPr/>
          <p:nvPr/>
        </p:nvSpPr>
        <p:spPr>
          <a:xfrm>
            <a:off x="2967487" y="431321"/>
            <a:ext cx="5969479" cy="172528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ПЕДАГОГИЧЕСКАЯ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4418E81-2F3F-037A-D4A4-B27BB086A0F2}"/>
              </a:ext>
            </a:extLst>
          </p:cNvPr>
          <p:cNvSpPr/>
          <p:nvPr/>
        </p:nvSpPr>
        <p:spPr>
          <a:xfrm>
            <a:off x="4396597" y="3700730"/>
            <a:ext cx="3398805" cy="28618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ПРИМЕРНОСТЬ 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ПОВЕДЕНИЯ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02B00EB-954E-A1D0-7938-BC29DDD0A980}"/>
              </a:ext>
            </a:extLst>
          </p:cNvPr>
          <p:cNvSpPr/>
          <p:nvPr/>
        </p:nvSpPr>
        <p:spPr>
          <a:xfrm>
            <a:off x="603849" y="3700731"/>
            <a:ext cx="3398805" cy="28618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ОЧЕЛОВЕЧЕННОСТЬ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6025EF6-1282-5CCE-B503-2CA83403AFF1}"/>
              </a:ext>
            </a:extLst>
          </p:cNvPr>
          <p:cNvSpPr/>
          <p:nvPr/>
        </p:nvSpPr>
        <p:spPr>
          <a:xfrm>
            <a:off x="8189345" y="3700729"/>
            <a:ext cx="3214776" cy="28618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ДИХОТОМИЯ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B177D7C5-F7C7-2524-5A5A-2BDE40415BB4}"/>
              </a:ext>
            </a:extLst>
          </p:cNvPr>
          <p:cNvCxnSpPr>
            <a:cxnSpLocks/>
          </p:cNvCxnSpPr>
          <p:nvPr/>
        </p:nvCxnSpPr>
        <p:spPr>
          <a:xfrm flipH="1">
            <a:off x="2829464" y="2156603"/>
            <a:ext cx="1173190" cy="15441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5E9574F8-D686-C8FC-0434-C4E2B4460C6C}"/>
              </a:ext>
            </a:extLst>
          </p:cNvPr>
          <p:cNvCxnSpPr>
            <a:cxnSpLocks/>
          </p:cNvCxnSpPr>
          <p:nvPr/>
        </p:nvCxnSpPr>
        <p:spPr>
          <a:xfrm>
            <a:off x="6096000" y="2156603"/>
            <a:ext cx="0" cy="15441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3D3CB0E7-5782-934C-EF37-59226929F789}"/>
              </a:ext>
            </a:extLst>
          </p:cNvPr>
          <p:cNvCxnSpPr>
            <a:cxnSpLocks/>
          </p:cNvCxnSpPr>
          <p:nvPr/>
        </p:nvCxnSpPr>
        <p:spPr>
          <a:xfrm>
            <a:off x="7795402" y="2156603"/>
            <a:ext cx="1279587" cy="15441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241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92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PT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Черкашина</dc:creator>
  <cp:lastModifiedBy>Татьяна Черкашина</cp:lastModifiedBy>
  <cp:revision>3</cp:revision>
  <dcterms:created xsi:type="dcterms:W3CDTF">2022-11-30T08:54:13Z</dcterms:created>
  <dcterms:modified xsi:type="dcterms:W3CDTF">2022-12-11T17:18:34Z</dcterms:modified>
</cp:coreProperties>
</file>