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8" r:id="rId10"/>
    <p:sldId id="263" r:id="rId11"/>
    <p:sldId id="267" r:id="rId12"/>
    <p:sldId id="270" r:id="rId13"/>
    <p:sldId id="269" r:id="rId14"/>
    <p:sldId id="271" r:id="rId15"/>
    <p:sldId id="272" r:id="rId16"/>
    <p:sldId id="273" r:id="rId17"/>
    <p:sldId id="274" r:id="rId18"/>
    <p:sldId id="265" r:id="rId19"/>
    <p:sldId id="275" r:id="rId20"/>
    <p:sldId id="276" r:id="rId21"/>
    <p:sldId id="277" r:id="rId22"/>
    <p:sldId id="26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6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6C26-5C8D-4C93-B270-6963E80910A8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B938-2044-4E13-A1B6-B50B11693C4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6C26-5C8D-4C93-B270-6963E80910A8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B938-2044-4E13-A1B6-B50B11693C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6C26-5C8D-4C93-B270-6963E80910A8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B938-2044-4E13-A1B6-B50B11693C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6C26-5C8D-4C93-B270-6963E80910A8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B938-2044-4E13-A1B6-B50B11693C4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6C26-5C8D-4C93-B270-6963E80910A8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B938-2044-4E13-A1B6-B50B11693C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6C26-5C8D-4C93-B270-6963E80910A8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B938-2044-4E13-A1B6-B50B11693C4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6C26-5C8D-4C93-B270-6963E80910A8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B938-2044-4E13-A1B6-B50B11693C4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6C26-5C8D-4C93-B270-6963E80910A8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B938-2044-4E13-A1B6-B50B11693C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6C26-5C8D-4C93-B270-6963E80910A8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B938-2044-4E13-A1B6-B50B11693C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6C26-5C8D-4C93-B270-6963E80910A8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B938-2044-4E13-A1B6-B50B11693C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6C26-5C8D-4C93-B270-6963E80910A8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7B938-2044-4E13-A1B6-B50B11693C4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07D6C26-5C8D-4C93-B270-6963E80910A8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D7B938-2044-4E13-A1B6-B50B11693C4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hkola7kimovsk-r71.gosweb.gosuslugi.ru/roditelyam-i-uchenikam/funktsionalnaya-gramotnost/#:~:text=%D0%A4%D1%83%D0%BD%D0%BA%D1%86%D0%B8%D0%BE%D0%BD%D0%B0%D0%BB%D1%8C%D0%BD%D0%B0%D1%8F%20%D0%B3%D1%80%D0%B0%D0%BC%D0%BE%D1%82%D0%BD%D0%BE%D1%81%D1%82%D1%8C%20%D0%BE%D0%B1%D1%83%D1%87%D0%B0%D1%8E%D1%89%D0%B5%D0%B3%D0%BE%D1%81%D1%8F%20%E2%80%93%20%D1%8D%D1%82%D0%BE,%D1%8D%D1%82%D0%B8%20%D0%B7%D0%BD%D0%B0%D0%BD%D0%B8%D1%8F%2C%20%D1%83%D0%BC%D0%B5%D0%BD%D0%B8%D1%8F%2C%20%D1%81%D0%BF%D0%BE%D1%81%D0%BE%D0%B1%D1%8B%20%D0%BF%D1%80%D0%B8%D0%BE%D0%B1%D1%80%D0%B5%D1%82%D0%B0%D0%BB%D0%B8%D1%81%D1%8C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260648"/>
            <a:ext cx="8002891" cy="4664809"/>
          </a:xfrm>
        </p:spPr>
        <p:txBody>
          <a:bodyPr/>
          <a:lstStyle/>
          <a:p>
            <a:r>
              <a:rPr lang="ru-RU" sz="4800" b="0" dirty="0">
                <a:effectLst/>
              </a:rPr>
              <a:t>Приём технологии критического мышления как средство </a:t>
            </a:r>
            <a:br>
              <a:rPr lang="ru-RU" sz="4800" b="0" dirty="0">
                <a:effectLst/>
              </a:rPr>
            </a:br>
            <a:r>
              <a:rPr lang="ru-RU" sz="4800" b="0" dirty="0">
                <a:effectLst/>
              </a:rPr>
              <a:t>развития функциональной грамотности на уроках </a:t>
            </a:r>
            <a:r>
              <a:rPr lang="ru-RU" sz="4800" b="0" dirty="0" smtClean="0">
                <a:effectLst/>
              </a:rPr>
              <a:t>русского  языка в </a:t>
            </a:r>
            <a:r>
              <a:rPr lang="ru-RU" sz="4800" b="0" dirty="0">
                <a:effectLst/>
              </a:rPr>
              <a:t>начальной школе</a:t>
            </a:r>
            <a:r>
              <a:rPr lang="ru-RU" sz="2800" b="0" dirty="0">
                <a:effectLst/>
              </a:rPr>
              <a:t/>
            </a:r>
            <a:br>
              <a:rPr lang="ru-RU" sz="2800" b="0" dirty="0">
                <a:effectLst/>
              </a:rPr>
            </a:br>
            <a:endParaRPr lang="ru-RU" sz="28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1686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1. Вызов</a:t>
            </a:r>
          </a:p>
          <a:p>
            <a:r>
              <a:rPr lang="ru-RU" sz="1800" u="sng" dirty="0" smtClean="0"/>
              <a:t>«Корзина  фактов»  </a:t>
            </a:r>
            <a:r>
              <a:rPr lang="ru-RU" sz="1800" dirty="0" smtClean="0"/>
              <a:t>(связь с предыдущей  темой)</a:t>
            </a:r>
          </a:p>
          <a:p>
            <a:r>
              <a:rPr lang="ru-RU" sz="1800" dirty="0" smtClean="0"/>
              <a:t> </a:t>
            </a:r>
            <a:r>
              <a:rPr lang="ru-RU" sz="1800" u="sng" dirty="0"/>
              <a:t>«Дерево предсказаний». </a:t>
            </a:r>
            <a:r>
              <a:rPr lang="ru-RU" sz="1800" dirty="0"/>
              <a:t>Этот прием предполагает предвидение хода событий и прогнозирование конечного </a:t>
            </a:r>
            <a:r>
              <a:rPr lang="ru-RU" sz="1800" dirty="0" smtClean="0"/>
              <a:t>результата</a:t>
            </a:r>
          </a:p>
          <a:p>
            <a:r>
              <a:rPr lang="ru-RU" sz="1800" u="sng" dirty="0" smtClean="0"/>
              <a:t>«Кластер»</a:t>
            </a:r>
            <a:r>
              <a:rPr lang="ru-RU" sz="1800" u="sng" dirty="0"/>
              <a:t> </a:t>
            </a:r>
            <a:r>
              <a:rPr lang="ru-RU" sz="1800" dirty="0"/>
              <a:t> Это способ графической организации материала, позволяющий сделать наглядными те мыслительные процессы, которые происходят при погружении в ту или иную тему.</a:t>
            </a:r>
            <a:endParaRPr lang="ru-RU" sz="1800" dirty="0" smtClean="0"/>
          </a:p>
          <a:p>
            <a:r>
              <a:rPr lang="ru-RU" sz="1800" u="sng" dirty="0"/>
              <a:t>«Мозговой </a:t>
            </a:r>
            <a:r>
              <a:rPr lang="ru-RU" sz="1800" u="sng" dirty="0" smtClean="0"/>
              <a:t>штурм». </a:t>
            </a:r>
            <a:r>
              <a:rPr lang="ru-RU" sz="1800" dirty="0"/>
              <a:t> </a:t>
            </a:r>
            <a:r>
              <a:rPr lang="ru-RU" sz="1800" dirty="0" smtClean="0"/>
              <a:t>Тезисный  способ организации материала .Используется </a:t>
            </a:r>
            <a:r>
              <a:rPr lang="ru-RU" sz="1800" dirty="0"/>
              <a:t>с целью активизации имеющихся знаний </a:t>
            </a:r>
            <a:endParaRPr lang="ru-RU" sz="1800" dirty="0" smtClean="0"/>
          </a:p>
          <a:p>
            <a:r>
              <a:rPr lang="ru-RU" sz="1800" u="sng" dirty="0"/>
              <a:t>«Корзина идей</a:t>
            </a:r>
            <a:r>
              <a:rPr lang="ru-RU" sz="1800" dirty="0" smtClean="0"/>
              <a:t>». </a:t>
            </a:r>
            <a:r>
              <a:rPr lang="ru-RU" sz="1800" dirty="0"/>
              <a:t>И</a:t>
            </a:r>
            <a:r>
              <a:rPr lang="ru-RU" sz="1800" dirty="0" smtClean="0"/>
              <a:t>спользуется с целью </a:t>
            </a:r>
            <a:r>
              <a:rPr lang="ru-RU" sz="1800" dirty="0"/>
              <a:t>активизация имеющихся у учащихся знаний. </a:t>
            </a:r>
            <a:endParaRPr lang="ru-RU" sz="1800" dirty="0" smtClean="0"/>
          </a:p>
          <a:p>
            <a:r>
              <a:rPr lang="ru-RU" sz="1800" u="sng" dirty="0" smtClean="0"/>
              <a:t>«Верные  и  неверные   утверждения</a:t>
            </a:r>
            <a:r>
              <a:rPr lang="ru-RU" sz="1800" dirty="0" smtClean="0"/>
              <a:t>» Выявляет  уровень  знаний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5603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pPr marL="45720" indent="0">
              <a:buNone/>
            </a:pPr>
            <a:r>
              <a:rPr lang="ru-RU" sz="4800" dirty="0" smtClean="0"/>
              <a:t>« Корзина  фактов»</a:t>
            </a:r>
          </a:p>
          <a:p>
            <a:pPr lvl="1"/>
            <a:endParaRPr lang="ru-RU" sz="4600" dirty="0" smtClean="0"/>
          </a:p>
          <a:p>
            <a:pPr lvl="1"/>
            <a:endParaRPr lang="ru-RU" sz="4600" dirty="0" smtClean="0"/>
          </a:p>
          <a:p>
            <a:pPr lvl="1"/>
            <a:endParaRPr lang="ru-RU" sz="4600" dirty="0" smtClean="0"/>
          </a:p>
          <a:p>
            <a:pPr marL="365760" lvl="1" indent="0">
              <a:buNone/>
            </a:pPr>
            <a:r>
              <a:rPr lang="ru-RU" sz="4600" dirty="0" smtClean="0"/>
              <a:t>Корень</a:t>
            </a:r>
          </a:p>
          <a:p>
            <a:pPr marL="365760" lvl="1" indent="0">
              <a:buNone/>
            </a:pPr>
            <a:r>
              <a:rPr lang="ru-RU" sz="4600" dirty="0" smtClean="0"/>
              <a:t>1  или 2</a:t>
            </a:r>
          </a:p>
          <a:p>
            <a:pPr marL="365760" lvl="1" indent="0">
              <a:buNone/>
            </a:pPr>
            <a:r>
              <a:rPr lang="ru-RU" sz="4600" dirty="0" smtClean="0"/>
              <a:t>Общая часть</a:t>
            </a:r>
          </a:p>
          <a:p>
            <a:pPr marL="365760" lvl="1" indent="0">
              <a:buNone/>
            </a:pPr>
            <a:r>
              <a:rPr lang="ru-RU" sz="4600" dirty="0" smtClean="0"/>
              <a:t>Лексическое значение</a:t>
            </a:r>
          </a:p>
          <a:p>
            <a:pPr lvl="1"/>
            <a:endParaRPr lang="ru-RU" sz="4600" dirty="0"/>
          </a:p>
        </p:txBody>
      </p:sp>
      <p:sp>
        <p:nvSpPr>
          <p:cNvPr id="7" name="Арка 6"/>
          <p:cNvSpPr/>
          <p:nvPr/>
        </p:nvSpPr>
        <p:spPr>
          <a:xfrm>
            <a:off x="2483768" y="1747664"/>
            <a:ext cx="914400" cy="9144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 smtClean="0"/>
          </a:p>
          <a:p>
            <a:pPr marL="45720" indent="0">
              <a:buNone/>
            </a:pPr>
            <a:r>
              <a:rPr lang="ru-RU" dirty="0">
                <a:solidFill>
                  <a:srgbClr val="000000"/>
                </a:solidFill>
                <a:latin typeface="PT Sans"/>
              </a:rPr>
              <a:t>-</a:t>
            </a:r>
            <a:r>
              <a:rPr lang="ru-RU" dirty="0" smtClean="0">
                <a:solidFill>
                  <a:srgbClr val="000000"/>
                </a:solidFill>
                <a:latin typeface="PT Sans"/>
              </a:rPr>
              <a:t>Прочитайте 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слова.</a:t>
            </a:r>
          </a:p>
          <a:p>
            <a:pPr marL="45720" indent="0">
              <a:buNone/>
            </a:pPr>
            <a:r>
              <a:rPr lang="ru-RU" dirty="0" err="1">
                <a:solidFill>
                  <a:srgbClr val="000000"/>
                </a:solidFill>
                <a:latin typeface="PT Sans"/>
              </a:rPr>
              <a:t>Л_сица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PT Sans"/>
              </a:rPr>
              <a:t>вет_р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PT Sans"/>
              </a:rPr>
              <a:t>взгл_нул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PT Sans"/>
              </a:rPr>
              <a:t>м_шина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PT Sans"/>
              </a:rPr>
              <a:t>м_розный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.</a:t>
            </a:r>
          </a:p>
          <a:p>
            <a:pPr marL="45720" indent="0">
              <a:buNone/>
            </a:pPr>
            <a:r>
              <a:rPr lang="ru-RU" dirty="0" smtClean="0"/>
              <a:t>-Какие   буквы  пропущены?</a:t>
            </a:r>
            <a:endParaRPr lang="ru-RU" dirty="0"/>
          </a:p>
          <a:p>
            <a:pPr marL="45720" indent="0">
              <a:buNone/>
            </a:pPr>
            <a:r>
              <a:rPr lang="ru-RU" dirty="0" smtClean="0"/>
              <a:t>О  А   Е  И   Я</a:t>
            </a:r>
          </a:p>
          <a:p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-Что  их  объединяет?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06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188640"/>
            <a:ext cx="7175351" cy="4736817"/>
          </a:xfrm>
        </p:spPr>
        <p:txBody>
          <a:bodyPr/>
          <a:lstStyle/>
          <a:p>
            <a:r>
              <a:rPr lang="ru-RU" sz="3200" dirty="0" smtClean="0"/>
              <a:t>«Дерево  предсказаний»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7560840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30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« Кластер»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336704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530" y="3772867"/>
            <a:ext cx="9048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85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429000"/>
            <a:ext cx="6512511" cy="208616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sz="3200" dirty="0" smtClean="0"/>
              <a:t>Мозговой  штурм»</a:t>
            </a:r>
          </a:p>
          <a:p>
            <a:r>
              <a:rPr lang="ru-RU" dirty="0"/>
              <a:t>1) выяснение того, что знают дети по теме;</a:t>
            </a:r>
            <a:br>
              <a:rPr lang="ru-RU" dirty="0"/>
            </a:br>
            <a:r>
              <a:rPr lang="ru-RU" dirty="0"/>
              <a:t>2) набрасывание идей, предположений по </a:t>
            </a:r>
            <a:r>
              <a:rPr lang="ru-RU" dirty="0" smtClean="0"/>
              <a:t>теме  </a:t>
            </a:r>
            <a:r>
              <a:rPr lang="ru-RU" dirty="0" err="1" smtClean="0"/>
              <a:t>тезисно</a:t>
            </a:r>
            <a:r>
              <a:rPr lang="ru-RU" dirty="0" smtClean="0"/>
              <a:t>:</a:t>
            </a:r>
          </a:p>
          <a:p>
            <a:r>
              <a:rPr lang="ru-RU" dirty="0" smtClean="0"/>
              <a:t>3) можно затем использовать на стадии рефлексии ( Что было верно,  что оказалось ошибочным)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83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476672"/>
            <a:ext cx="6400800" cy="372956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111115"/>
                </a:solidFill>
                <a:latin typeface="Calibri"/>
                <a:ea typeface="Calibri"/>
                <a:cs typeface="Times New Roman"/>
              </a:rPr>
              <a:t>«Корзина  идей»</a:t>
            </a:r>
          </a:p>
          <a:p>
            <a:r>
              <a:rPr lang="ru-RU" sz="2400" dirty="0" smtClean="0">
                <a:solidFill>
                  <a:srgbClr val="111115"/>
                </a:solidFill>
                <a:latin typeface="Calibri"/>
                <a:ea typeface="Calibri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4752528" cy="429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9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«</a:t>
            </a:r>
            <a:r>
              <a:rPr lang="ru-RU" sz="2800" dirty="0" smtClean="0"/>
              <a:t>Верные  и неверные утверждения»</a:t>
            </a:r>
          </a:p>
          <a:p>
            <a:pPr marL="45720" indent="0">
              <a:buNone/>
            </a:pPr>
            <a:r>
              <a:rPr lang="ru-RU" dirty="0" smtClean="0"/>
              <a:t>1.Буквы А О И Е Я обозначают  согласные  звуки</a:t>
            </a:r>
          </a:p>
          <a:p>
            <a:pPr marL="45720" indent="0">
              <a:buNone/>
            </a:pPr>
            <a:r>
              <a:rPr lang="ru-RU" dirty="0" smtClean="0"/>
              <a:t>2. Буквы  А О И Е Я являются гласными</a:t>
            </a:r>
          </a:p>
          <a:p>
            <a:pPr marL="45720" indent="0">
              <a:buNone/>
            </a:pPr>
            <a:r>
              <a:rPr lang="ru-RU" dirty="0" smtClean="0"/>
              <a:t>3.Буква – знак, обозначающий  звук  при  письме.</a:t>
            </a:r>
          </a:p>
          <a:p>
            <a:pPr marL="45720" indent="0">
              <a:buNone/>
            </a:pPr>
            <a:r>
              <a:rPr lang="ru-RU" dirty="0" smtClean="0"/>
              <a:t>4. ………..</a:t>
            </a:r>
          </a:p>
          <a:p>
            <a:pPr marL="45720" indent="0">
              <a:buNone/>
            </a:pPr>
            <a:r>
              <a:rPr lang="ru-RU" dirty="0" smtClean="0"/>
              <a:t>5. ………..</a:t>
            </a:r>
          </a:p>
          <a:p>
            <a:pPr marL="502920" indent="-457200">
              <a:buAutoNum type="arabicPeriod" startAt="3"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Можно  заполнить  в виде  таблицы,  используя  знаки «+» или  «-»</a:t>
            </a:r>
          </a:p>
          <a:p>
            <a:pPr marL="45720" indent="0"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336530"/>
              </p:ext>
            </p:extLst>
          </p:nvPr>
        </p:nvGraphicFramePr>
        <p:xfrm>
          <a:off x="971600" y="4797152"/>
          <a:ext cx="3510280" cy="944880"/>
        </p:xfrm>
        <a:graphic>
          <a:graphicData uri="http://schemas.openxmlformats.org/drawingml/2006/table">
            <a:tbl>
              <a:tblPr/>
              <a:tblGrid>
                <a:gridCol w="500380"/>
                <a:gridCol w="501650"/>
                <a:gridCol w="501650"/>
                <a:gridCol w="501650"/>
                <a:gridCol w="501650"/>
                <a:gridCol w="501650"/>
                <a:gridCol w="501650"/>
              </a:tblGrid>
              <a:tr h="0">
                <a:tc>
                  <a:txBody>
                    <a:bodyPr/>
                    <a:lstStyle/>
                    <a:p>
                      <a:pPr rtl="0" fontAlgn="t"/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1</a:t>
                      </a:r>
                      <a:b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</a:b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2</a:t>
                      </a:r>
                      <a:b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</a:b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3</a:t>
                      </a:r>
                      <a:b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</a:b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4</a:t>
                      </a:r>
                      <a:b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</a:b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5</a:t>
                      </a:r>
                      <a:b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</a:b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6</a:t>
                      </a:r>
                      <a:b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</a:b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7</a:t>
                      </a:r>
                      <a:b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</a:b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</a:b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</a:b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</a:b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</a:b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</a:b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</a:b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</a:b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60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400" u="sng" dirty="0" smtClean="0"/>
              <a:t>2.Осмысление</a:t>
            </a:r>
          </a:p>
          <a:p>
            <a:r>
              <a:rPr lang="ru-RU" sz="2400" u="sng" dirty="0" smtClean="0"/>
              <a:t>«</a:t>
            </a:r>
            <a:r>
              <a:rPr lang="ru-RU" sz="2400" u="sng" dirty="0" err="1" smtClean="0"/>
              <a:t>Инсерт</a:t>
            </a:r>
            <a:r>
              <a:rPr lang="ru-RU" sz="2400" u="sng" dirty="0" smtClean="0"/>
              <a:t>»  </a:t>
            </a:r>
            <a:r>
              <a:rPr lang="ru-RU" sz="2400" dirty="0" smtClean="0"/>
              <a:t>Чтение  с  пометами, непосредственная  работа учащихся с информацией. Заполнение  таблицы «</a:t>
            </a:r>
            <a:r>
              <a:rPr lang="ru-RU" sz="2400" dirty="0" err="1" smtClean="0"/>
              <a:t>Инсерт</a:t>
            </a:r>
            <a:r>
              <a:rPr lang="ru-RU" sz="2400" dirty="0" smtClean="0"/>
              <a:t>»</a:t>
            </a:r>
            <a:endParaRPr lang="ru-RU" sz="2400" dirty="0"/>
          </a:p>
          <a:p>
            <a:r>
              <a:rPr lang="ru-RU" sz="2400" u="sng" dirty="0" smtClean="0"/>
              <a:t>«Верные  </a:t>
            </a:r>
            <a:r>
              <a:rPr lang="ru-RU" sz="2400" u="sng" dirty="0"/>
              <a:t>и  неверные   утверждения</a:t>
            </a:r>
            <a:r>
              <a:rPr lang="ru-RU" sz="2400" dirty="0"/>
              <a:t>» Выявляет  уровень  знаний</a:t>
            </a:r>
            <a:r>
              <a:rPr lang="ru-RU" sz="2400" dirty="0" smtClean="0"/>
              <a:t>.</a:t>
            </a:r>
          </a:p>
          <a:p>
            <a:pPr marL="45720" indent="0">
              <a:buNone/>
            </a:pPr>
            <a:r>
              <a:rPr lang="ru-RU" sz="2400" u="sng" dirty="0" smtClean="0"/>
              <a:t> « Тонкие и толстые вопросы» </a:t>
            </a:r>
            <a:r>
              <a:rPr lang="ru-RU" sz="2400" dirty="0" smtClean="0"/>
              <a:t>Осмысление информации,  умение задавать вопросы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103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« Чтение с пометами </a:t>
            </a:r>
            <a:r>
              <a:rPr lang="ru-RU" dirty="0" smtClean="0"/>
              <a:t>«</a:t>
            </a:r>
            <a:r>
              <a:rPr lang="ru-RU" dirty="0" err="1" smtClean="0"/>
              <a:t>Инсерт</a:t>
            </a:r>
            <a:r>
              <a:rPr lang="ru-RU" dirty="0" smtClean="0"/>
              <a:t>»</a:t>
            </a:r>
          </a:p>
          <a:p>
            <a:pPr marL="45720" indent="0">
              <a:buNone/>
            </a:pPr>
            <a:r>
              <a:rPr lang="ru-RU" dirty="0" smtClean="0"/>
              <a:t>+ материал знаком </a:t>
            </a:r>
          </a:p>
          <a:p>
            <a:pPr marL="45720" indent="0">
              <a:buNone/>
            </a:pPr>
            <a:r>
              <a:rPr lang="ru-RU" dirty="0" smtClean="0"/>
              <a:t>V- </a:t>
            </a:r>
            <a:r>
              <a:rPr lang="ru-RU" dirty="0"/>
              <a:t>это ново для меня</a:t>
            </a:r>
          </a:p>
          <a:p>
            <a:pPr marL="45720" indent="0">
              <a:buNone/>
            </a:pPr>
            <a:r>
              <a:rPr lang="ru-RU" dirty="0"/>
              <a:t>- думал иначе</a:t>
            </a:r>
          </a:p>
          <a:p>
            <a:pPr marL="45720" indent="0">
              <a:buNone/>
            </a:pPr>
            <a:r>
              <a:rPr lang="ru-RU" dirty="0"/>
              <a:t>? требуется дополнительное </a:t>
            </a:r>
            <a:r>
              <a:rPr lang="ru-RU" dirty="0" smtClean="0"/>
              <a:t>разъяснение</a:t>
            </a:r>
          </a:p>
          <a:p>
            <a:pPr marL="45720" indent="0">
              <a:buNone/>
            </a:pPr>
            <a:r>
              <a:rPr lang="ru-RU" dirty="0" smtClean="0"/>
              <a:t>Заполнение  таблицы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345589"/>
              </p:ext>
            </p:extLst>
          </p:nvPr>
        </p:nvGraphicFramePr>
        <p:xfrm>
          <a:off x="1763688" y="4149080"/>
          <a:ext cx="5544617" cy="1368152"/>
        </p:xfrm>
        <a:graphic>
          <a:graphicData uri="http://schemas.openxmlformats.org/drawingml/2006/table">
            <a:tbl>
              <a:tblPr/>
              <a:tblGrid>
                <a:gridCol w="1385653"/>
                <a:gridCol w="1385653"/>
                <a:gridCol w="1385653"/>
                <a:gridCol w="1387658"/>
              </a:tblGrid>
              <a:tr h="684076">
                <a:tc>
                  <a:txBody>
                    <a:bodyPr/>
                    <a:lstStyle/>
                    <a:p>
                      <a:pPr rtl="0" fontAlgn="t"/>
                      <a:r>
                        <a:rPr lang="en-US" sz="1400" b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V</a:t>
                      </a:r>
                      <a:br>
                        <a:rPr lang="en-US" sz="1400" b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</a:b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 b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 +</a:t>
                      </a:r>
                      <a:br>
                        <a:rPr lang="ru-RU" sz="1400" b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</a:b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 b="1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-</a:t>
                      </a:r>
                      <a:br>
                        <a:rPr lang="ru-RU" sz="1400" b="1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</a:b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 b="1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?</a:t>
                      </a:r>
                      <a:br>
                        <a:rPr lang="ru-RU" sz="1400" b="1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</a:b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</a:b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</a:b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</a:b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dirty="0"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9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sz="2400" b="0" dirty="0">
                <a:effectLst/>
              </a:rPr>
              <a:t>  Функционально грамотный человек — это </a:t>
            </a:r>
            <a:r>
              <a:rPr lang="ru-RU" sz="2400" b="0" dirty="0" smtClean="0">
                <a:effectLst/>
              </a:rPr>
              <a:t>человек, который </a:t>
            </a:r>
            <a:r>
              <a:rPr lang="ru-RU" sz="2400" b="0" dirty="0">
                <a:effectLst/>
              </a:rPr>
              <a:t>способен использовать все </a:t>
            </a:r>
            <a:r>
              <a:rPr lang="ru-RU" sz="2400" b="0" dirty="0" smtClean="0">
                <a:effectLst/>
              </a:rPr>
              <a:t>постоянно приобретаемые </a:t>
            </a:r>
            <a:r>
              <a:rPr lang="ru-RU" sz="2400" b="0" dirty="0">
                <a:effectLst/>
              </a:rPr>
              <a:t>в течение жизни знания, умения и </a:t>
            </a:r>
            <a:r>
              <a:rPr lang="ru-RU" sz="2400" b="0" dirty="0" smtClean="0">
                <a:effectLst/>
              </a:rPr>
              <a:t>навыки</a:t>
            </a:r>
            <a:r>
              <a:rPr lang="ru-RU" sz="2400" dirty="0" smtClean="0"/>
              <a:t> </a:t>
            </a:r>
            <a:r>
              <a:rPr lang="ru-RU" sz="2400" b="0" dirty="0" smtClean="0">
                <a:effectLst/>
              </a:rPr>
              <a:t>для </a:t>
            </a:r>
            <a:r>
              <a:rPr lang="ru-RU" sz="2400" b="0" dirty="0">
                <a:effectLst/>
              </a:rPr>
              <a:t>решения максимально широкого диапазона жизненных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0" dirty="0">
                <a:effectLst/>
              </a:rPr>
              <a:t>задач в различных сферах человеческой </a:t>
            </a:r>
            <a:r>
              <a:rPr lang="ru-RU" sz="2400" b="0" dirty="0" smtClean="0">
                <a:effectLst/>
              </a:rPr>
              <a:t>деятельности, общения </a:t>
            </a:r>
            <a:r>
              <a:rPr lang="ru-RU" sz="2400" b="0" dirty="0">
                <a:effectLst/>
              </a:rPr>
              <a:t>и социальных отношений.</a:t>
            </a:r>
            <a:br>
              <a:rPr lang="ru-RU" sz="2400" b="0" dirty="0">
                <a:effectLst/>
              </a:rPr>
            </a:br>
            <a:r>
              <a:rPr lang="ru-RU" b="0" dirty="0">
                <a:effectLst/>
                <a:hlinkClick r:id="rId2"/>
              </a:rPr>
              <a:t/>
            </a:r>
            <a:br>
              <a:rPr lang="ru-RU" b="0" dirty="0">
                <a:effectLst/>
                <a:hlinkClick r:id="rId2"/>
              </a:rPr>
            </a:br>
            <a:r>
              <a:rPr lang="ru-RU" b="0" dirty="0" smtClean="0">
                <a:effectLst/>
              </a:rPr>
              <a:t>               </a:t>
            </a:r>
            <a:r>
              <a:rPr lang="ru-RU" sz="2800" b="0" dirty="0" smtClean="0">
                <a:effectLst/>
              </a:rPr>
              <a:t>А</a:t>
            </a:r>
            <a:r>
              <a:rPr lang="ru-RU" sz="2800" b="0" dirty="0">
                <a:effectLst/>
              </a:rPr>
              <a:t>. А. </a:t>
            </a:r>
            <a:r>
              <a:rPr lang="ru-RU" sz="2800" b="0" dirty="0" smtClean="0">
                <a:effectLst/>
              </a:rPr>
              <a:t>Леонтьев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6534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206428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2841496"/>
          </a:xfrm>
        </p:spPr>
        <p:txBody>
          <a:bodyPr/>
          <a:lstStyle/>
          <a:p>
            <a:r>
              <a:rPr lang="ru-RU" sz="2400" b="1" dirty="0" smtClean="0">
                <a:latin typeface="Times New Roman"/>
                <a:ea typeface="Times New Roman"/>
              </a:rPr>
              <a:t>«Тонкие  и  толстые  вопросы»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208912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88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«Тонкие»  вопросы:</a:t>
            </a:r>
          </a:p>
          <a:p>
            <a:r>
              <a:rPr lang="ru-RU" dirty="0" smtClean="0"/>
              <a:t>ЧТО?</a:t>
            </a:r>
          </a:p>
          <a:p>
            <a:r>
              <a:rPr lang="ru-RU" dirty="0" smtClean="0"/>
              <a:t>ГДЕ?</a:t>
            </a:r>
          </a:p>
          <a:p>
            <a:r>
              <a:rPr lang="ru-RU" dirty="0" smtClean="0"/>
              <a:t>КАК</a:t>
            </a:r>
            <a:r>
              <a:rPr lang="ru-RU" b="1" dirty="0" smtClean="0"/>
              <a:t>?</a:t>
            </a:r>
          </a:p>
          <a:p>
            <a:r>
              <a:rPr lang="ru-RU" b="1" dirty="0" smtClean="0"/>
              <a:t>Надо   проверять?</a:t>
            </a:r>
          </a:p>
          <a:p>
            <a:r>
              <a:rPr lang="ru-RU" b="1" dirty="0" smtClean="0"/>
              <a:t>«Толстые  вопросы»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5440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600" dirty="0" smtClean="0"/>
              <a:t>3.Рефлексия </a:t>
            </a:r>
          </a:p>
          <a:p>
            <a:r>
              <a:rPr lang="ru-RU" sz="2900" dirty="0"/>
              <a:t>Завершающая часть урока, построенного на основе традиционного подхода: учитель подводит итог урока, проверяет, какой материал был усвоен учащимися</a:t>
            </a:r>
            <a:r>
              <a:rPr lang="ru-RU" sz="3600" dirty="0"/>
              <a:t>.</a:t>
            </a:r>
          </a:p>
          <a:p>
            <a:endParaRPr lang="ru-RU" sz="3600" dirty="0" smtClean="0"/>
          </a:p>
          <a:p>
            <a:r>
              <a:rPr lang="ru-RU" sz="4600" dirty="0" smtClean="0"/>
              <a:t>« </a:t>
            </a:r>
            <a:r>
              <a:rPr lang="ru-RU" sz="3600" u="sng" dirty="0" smtClean="0"/>
              <a:t>Шесть  шляп»</a:t>
            </a:r>
          </a:p>
          <a:p>
            <a:r>
              <a:rPr lang="ru-RU" sz="3600" u="sng" dirty="0" smtClean="0"/>
              <a:t>«</a:t>
            </a:r>
            <a:r>
              <a:rPr lang="ru-RU" sz="3600" u="sng" dirty="0" err="1" smtClean="0"/>
              <a:t>Синквейн</a:t>
            </a:r>
            <a:r>
              <a:rPr lang="ru-RU" sz="3600" u="sng" dirty="0" smtClean="0"/>
              <a:t>»</a:t>
            </a:r>
            <a:endParaRPr lang="ru-RU" sz="3600" u="sng" dirty="0"/>
          </a:p>
        </p:txBody>
      </p:sp>
    </p:spTree>
    <p:extLst>
      <p:ext uri="{BB962C8B-B14F-4D97-AF65-F5344CB8AC3E}">
        <p14:creationId xmlns:p14="http://schemas.microsoft.com/office/powerpoint/2010/main" val="184483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300" b="1" u="sng" dirty="0">
                <a:solidFill>
                  <a:srgbClr val="111115"/>
                </a:solidFill>
                <a:latin typeface="Times New Roman"/>
                <a:ea typeface="Times New Roman"/>
                <a:cs typeface="Times New Roman"/>
              </a:rPr>
              <a:t>«Шесть шляп».</a:t>
            </a:r>
            <a:endParaRPr lang="ru-RU" sz="33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500" i="1" dirty="0" smtClean="0">
                <a:solidFill>
                  <a:srgbClr val="111115"/>
                </a:solidFill>
                <a:latin typeface="Times New Roman"/>
                <a:ea typeface="Times New Roman"/>
                <a:cs typeface="Times New Roman"/>
              </a:rPr>
              <a:t>1.Белая </a:t>
            </a:r>
            <a:r>
              <a:rPr lang="ru-RU" sz="3500" i="1" dirty="0">
                <a:solidFill>
                  <a:srgbClr val="111115"/>
                </a:solidFill>
                <a:latin typeface="Times New Roman"/>
                <a:ea typeface="Times New Roman"/>
                <a:cs typeface="Times New Roman"/>
              </a:rPr>
              <a:t>шляпа:</a:t>
            </a:r>
            <a:r>
              <a:rPr lang="ru-RU" sz="3500" dirty="0">
                <a:solidFill>
                  <a:srgbClr val="111115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3500" dirty="0" smtClean="0">
                <a:solidFill>
                  <a:srgbClr val="111115"/>
                </a:solidFill>
                <a:latin typeface="Times New Roman"/>
                <a:ea typeface="Times New Roman"/>
                <a:cs typeface="Times New Roman"/>
              </a:rPr>
              <a:t>статистическая,   факты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/>
              <a:t>Это цвет информации. Нас интересуют только факты. Мы задаемся вопросами о том, что мы уже знаем, каких данных недостаточно, какая еще информация нам необходима и как нам ее получить.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597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Безударные  гласные   нужно  проверять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36728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i="1" dirty="0" smtClean="0">
                <a:solidFill>
                  <a:srgbClr val="111115"/>
                </a:solidFill>
                <a:latin typeface="Times New Roman"/>
                <a:ea typeface="Times New Roman"/>
                <a:cs typeface="Times New Roman"/>
              </a:rPr>
              <a:t>2.Красная </a:t>
            </a:r>
            <a:r>
              <a:rPr lang="ru-RU" sz="2800" i="1" dirty="0">
                <a:solidFill>
                  <a:srgbClr val="111115"/>
                </a:solidFill>
                <a:latin typeface="Times New Roman"/>
                <a:ea typeface="Times New Roman"/>
                <a:cs typeface="Times New Roman"/>
              </a:rPr>
              <a:t>шляпа</a:t>
            </a:r>
            <a:r>
              <a:rPr lang="ru-RU" sz="2800" dirty="0">
                <a:solidFill>
                  <a:srgbClr val="111115"/>
                </a:solidFill>
                <a:latin typeface="Times New Roman"/>
                <a:ea typeface="Times New Roman"/>
                <a:cs typeface="Times New Roman"/>
              </a:rPr>
              <a:t>: эмоциональная.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5"/>
                </a:solidFill>
                <a:latin typeface="Times New Roman"/>
                <a:ea typeface="Times New Roman"/>
                <a:cs typeface="Times New Roman"/>
              </a:rPr>
              <a:t> Учащиеся  могут высказать свои чувства и интуитивные догадки относительно рассматриваемого вопроса, не вдаваясь в объяснения о том, почему это так, кто виноват и что делать. Что я чувствую по поводу данной проблемы?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328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Часто ошибаюсь   при  написании  слов  с  безударной   гласной.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34203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i="1" dirty="0" smtClean="0">
                <a:solidFill>
                  <a:srgbClr val="111115"/>
                </a:solidFill>
                <a:latin typeface="Times New Roman"/>
                <a:ea typeface="Times New Roman"/>
                <a:cs typeface="Times New Roman"/>
              </a:rPr>
              <a:t>3.Черная </a:t>
            </a:r>
            <a:r>
              <a:rPr lang="ru-RU" sz="3200" i="1" dirty="0">
                <a:solidFill>
                  <a:srgbClr val="111115"/>
                </a:solidFill>
                <a:latin typeface="Times New Roman"/>
                <a:ea typeface="Times New Roman"/>
                <a:cs typeface="Times New Roman"/>
              </a:rPr>
              <a:t>шляпа</a:t>
            </a:r>
            <a:r>
              <a:rPr lang="ru-RU" sz="3200" i="1" dirty="0" smtClean="0">
                <a:solidFill>
                  <a:srgbClr val="111115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3200" dirty="0" smtClean="0">
                <a:solidFill>
                  <a:srgbClr val="111115"/>
                </a:solidFill>
                <a:latin typeface="Times New Roman"/>
                <a:ea typeface="Times New Roman"/>
                <a:cs typeface="Times New Roman"/>
              </a:rPr>
              <a:t>негативная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5"/>
                </a:solidFill>
                <a:latin typeface="Times New Roman"/>
                <a:ea typeface="Times New Roman"/>
                <a:cs typeface="Times New Roman"/>
              </a:rPr>
              <a:t>Черный цвет - цвет земли, почвы, основы, здравого смысла.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5"/>
                </a:solidFill>
                <a:latin typeface="Times New Roman"/>
                <a:ea typeface="Times New Roman"/>
                <a:cs typeface="Times New Roman"/>
              </a:rPr>
              <a:t>Эта шляпа помогает критически оценить выдвигаемые предложения, понять, насколько они реалистичны, безопасны и осуществимы. Основной смысл - сработает ли это? Насколько это безопасно? Осуществима ли эта идея?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6179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Сложно  проверять  безударную  гласную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80726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i="1" dirty="0" smtClean="0">
                <a:solidFill>
                  <a:srgbClr val="111115"/>
                </a:solidFill>
                <a:latin typeface="Times New Roman"/>
                <a:ea typeface="Times New Roman"/>
                <a:cs typeface="Times New Roman"/>
              </a:rPr>
              <a:t>4.Желтая </a:t>
            </a:r>
            <a:r>
              <a:rPr lang="ru-RU" sz="3200" i="1" dirty="0">
                <a:solidFill>
                  <a:srgbClr val="111115"/>
                </a:solidFill>
                <a:latin typeface="Times New Roman"/>
                <a:ea typeface="Times New Roman"/>
                <a:cs typeface="Times New Roman"/>
              </a:rPr>
              <a:t>шляпа:</a:t>
            </a:r>
            <a:r>
              <a:rPr lang="ru-RU" sz="3200" dirty="0">
                <a:solidFill>
                  <a:srgbClr val="111115"/>
                </a:solidFill>
                <a:latin typeface="Times New Roman"/>
                <a:ea typeface="Times New Roman"/>
                <a:cs typeface="Times New Roman"/>
              </a:rPr>
              <a:t> позитивная.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4572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111115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111115"/>
                </a:solidFill>
                <a:latin typeface="Times New Roman"/>
                <a:ea typeface="Times New Roman"/>
                <a:cs typeface="Times New Roman"/>
              </a:rPr>
              <a:t>Желтая шляпа требует от нас переключить свое внимание на поиск достоинств, преимуществ и позитивных сторон рассматриваемой идеи. Зачем это делать? Каковы будут результаты? Стоит ли это делать?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98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4800" dirty="0"/>
              <a:t>Функциональная грамотность </a:t>
            </a:r>
            <a:r>
              <a:rPr lang="ru-RU" sz="4800" dirty="0" smtClean="0"/>
              <a:t> </a:t>
            </a:r>
            <a:r>
              <a:rPr lang="ru-RU" sz="4800" dirty="0"/>
              <a:t>— это умение применять в жизни знания и навыки, полученные в школе.</a:t>
            </a:r>
          </a:p>
        </p:txBody>
      </p:sp>
    </p:spTree>
    <p:extLst>
      <p:ext uri="{BB962C8B-B14F-4D97-AF65-F5344CB8AC3E}">
        <p14:creationId xmlns:p14="http://schemas.microsoft.com/office/powerpoint/2010/main" val="38758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2800" dirty="0" smtClean="0"/>
              <a:t>Существует  несколько  способов  проверки  безударных  гласных;</a:t>
            </a:r>
          </a:p>
          <a:p>
            <a:r>
              <a:rPr lang="ru-RU" sz="2800" dirty="0" smtClean="0"/>
              <a:t>При </a:t>
            </a:r>
            <a:r>
              <a:rPr lang="ru-RU" sz="2800" dirty="0" smtClean="0"/>
              <a:t>овладении этим навыком,  будем  грамотно  писать.</a:t>
            </a:r>
          </a:p>
        </p:txBody>
      </p:sp>
    </p:spTree>
    <p:extLst>
      <p:ext uri="{BB962C8B-B14F-4D97-AF65-F5344CB8AC3E}">
        <p14:creationId xmlns:p14="http://schemas.microsoft.com/office/powerpoint/2010/main" val="6938022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i="1" dirty="0" smtClean="0">
                <a:solidFill>
                  <a:srgbClr val="111115"/>
                </a:solidFill>
                <a:latin typeface="Times New Roman"/>
                <a:ea typeface="Times New Roman"/>
                <a:cs typeface="Times New Roman"/>
              </a:rPr>
              <a:t>5.Синяя </a:t>
            </a:r>
            <a:r>
              <a:rPr lang="ru-RU" sz="2800" i="1" dirty="0">
                <a:solidFill>
                  <a:srgbClr val="111115"/>
                </a:solidFill>
                <a:latin typeface="Times New Roman"/>
                <a:ea typeface="Times New Roman"/>
                <a:cs typeface="Times New Roman"/>
              </a:rPr>
              <a:t>шляпа: </a:t>
            </a:r>
            <a:r>
              <a:rPr lang="ru-RU" sz="2800" dirty="0">
                <a:solidFill>
                  <a:srgbClr val="111115"/>
                </a:solidFill>
                <a:latin typeface="Times New Roman"/>
                <a:ea typeface="Times New Roman"/>
                <a:cs typeface="Times New Roman"/>
              </a:rPr>
              <a:t>аналитическая.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5"/>
                </a:solidFill>
                <a:latin typeface="Times New Roman"/>
                <a:ea typeface="Times New Roman"/>
                <a:cs typeface="Times New Roman"/>
              </a:rPr>
              <a:t>Синий цвет - цвет мудрости и знания.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5"/>
                </a:solidFill>
                <a:latin typeface="Times New Roman"/>
                <a:ea typeface="Times New Roman"/>
                <a:cs typeface="Times New Roman"/>
              </a:rPr>
              <a:t>В этой шляпе группа осуществляет рефлексию по поводу всего мыслительного процесса. Подводит итог проделанной работе, намечает следующие шаги.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750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  грамотному  письму  можно  судить об образованности человека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2246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dirty="0"/>
              <a:t>6</a:t>
            </a:r>
            <a:r>
              <a:rPr lang="ru-RU" sz="3600" dirty="0" smtClean="0"/>
              <a:t>.</a:t>
            </a:r>
            <a:r>
              <a:rPr lang="ru-RU" sz="3600" i="1" dirty="0" smtClean="0">
                <a:solidFill>
                  <a:srgbClr val="111115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i="1" dirty="0">
                <a:solidFill>
                  <a:srgbClr val="111115"/>
                </a:solidFill>
                <a:latin typeface="Times New Roman"/>
                <a:ea typeface="Times New Roman"/>
                <a:cs typeface="Times New Roman"/>
              </a:rPr>
              <a:t>Зеленая шляпа: </a:t>
            </a:r>
            <a:r>
              <a:rPr lang="ru-RU" sz="3600" dirty="0">
                <a:solidFill>
                  <a:srgbClr val="111115"/>
                </a:solidFill>
                <a:latin typeface="Times New Roman"/>
                <a:ea typeface="Times New Roman"/>
                <a:cs typeface="Times New Roman"/>
              </a:rPr>
              <a:t>творческая.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5"/>
                </a:solidFill>
                <a:latin typeface="Times New Roman"/>
                <a:ea typeface="Times New Roman"/>
                <a:cs typeface="Times New Roman"/>
              </a:rPr>
              <a:t>Зеленый цвет - это обновление, рост.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r>
              <a:rPr lang="ru-RU" sz="2400" dirty="0">
                <a:solidFill>
                  <a:srgbClr val="111115"/>
                </a:solidFill>
                <a:latin typeface="Times New Roman"/>
                <a:ea typeface="Times New Roman"/>
              </a:rPr>
              <a:t>Находясь под зеленой шляпой,  дети придумывают к тексту загадки, задачи, ребусы, </a:t>
            </a:r>
            <a:r>
              <a:rPr lang="ru-RU" sz="2400" dirty="0" err="1" smtClean="0">
                <a:solidFill>
                  <a:srgbClr val="111115"/>
                </a:solidFill>
                <a:latin typeface="Times New Roman"/>
                <a:ea typeface="Times New Roman"/>
              </a:rPr>
              <a:t>синквейнов</a:t>
            </a:r>
            <a:r>
              <a:rPr lang="ru-RU" sz="2400" dirty="0" smtClean="0">
                <a:solidFill>
                  <a:srgbClr val="111115"/>
                </a:solidFill>
                <a:latin typeface="Times New Roman"/>
                <a:ea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2965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764704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dirty="0"/>
              <a:t>В переводе с французского, </a:t>
            </a:r>
            <a:r>
              <a:rPr lang="ru-RU" sz="1800" dirty="0" err="1"/>
              <a:t>синквейн</a:t>
            </a:r>
            <a:r>
              <a:rPr lang="ru-RU" sz="1800" dirty="0"/>
              <a:t> – стихотворение, состоящее из пяти строк, которое пишется по определенным правилам.</a:t>
            </a:r>
          </a:p>
          <a:p>
            <a:pPr marL="45720" indent="0">
              <a:buNone/>
            </a:pPr>
            <a:endParaRPr lang="ru-RU" sz="3600" u="sng" dirty="0" smtClean="0"/>
          </a:p>
          <a:p>
            <a:endParaRPr lang="ru-RU" sz="3600" u="sng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1732709"/>
            <a:ext cx="7776864" cy="482453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642539" y="1767167"/>
            <a:ext cx="777686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50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1. Безударные гласные</a:t>
            </a:r>
          </a:p>
          <a:p>
            <a:r>
              <a:rPr lang="ru-RU" dirty="0" smtClean="0"/>
              <a:t>2. Проверяемые,  непроверяемые</a:t>
            </a:r>
          </a:p>
          <a:p>
            <a:r>
              <a:rPr lang="ru-RU" dirty="0" smtClean="0"/>
              <a:t>3. Произносим,  проверяем,  пишем.</a:t>
            </a:r>
          </a:p>
          <a:p>
            <a:r>
              <a:rPr lang="ru-RU" dirty="0" smtClean="0"/>
              <a:t>4. Безударные  гласные  нужно  проверять.</a:t>
            </a:r>
          </a:p>
          <a:p>
            <a:r>
              <a:rPr lang="ru-RU" dirty="0" smtClean="0"/>
              <a:t>5. Орфограмма!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34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391375" cy="1793167"/>
          </a:xfrm>
        </p:spPr>
        <p:txBody>
          <a:bodyPr/>
          <a:lstStyle/>
          <a:p>
            <a:r>
              <a:rPr lang="ru-RU" sz="3200" b="0" dirty="0" smtClean="0">
                <a:solidFill>
                  <a:srgbClr val="000000"/>
                </a:solidFill>
                <a:effectLst/>
                <a:latin typeface="Times New Roman"/>
              </a:rPr>
              <a:t>Основные составляющие</a:t>
            </a:r>
            <a:br>
              <a:rPr lang="ru-RU" sz="3200" b="0" dirty="0" smtClean="0">
                <a:solidFill>
                  <a:srgbClr val="000000"/>
                </a:solidFill>
                <a:effectLst/>
                <a:latin typeface="Times New Roman"/>
              </a:rPr>
            </a:br>
            <a:r>
              <a:rPr lang="ru-RU" sz="3200" b="0" dirty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/>
              </a:rPr>
              <a:t>функциональной 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</a:rPr>
              <a:t>грамотности</a:t>
            </a:r>
            <a:r>
              <a:rPr lang="ru-RU" sz="3200" b="0" dirty="0" smtClean="0">
                <a:solidFill>
                  <a:srgbClr val="000000"/>
                </a:solidFill>
                <a:effectLst/>
                <a:latin typeface="Times New Roman"/>
              </a:rPr>
              <a:t>:</a:t>
            </a:r>
            <a:r>
              <a:rPr lang="ru-RU" sz="3200" b="0" dirty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sz="3200" b="0" dirty="0" smtClean="0">
                <a:solidFill>
                  <a:srgbClr val="000000"/>
                </a:solidFill>
                <a:effectLst/>
                <a:latin typeface="Times New Roman"/>
              </a:rPr>
              <a:t/>
            </a:r>
            <a:br>
              <a:rPr lang="ru-RU" sz="3200" b="0" dirty="0" smtClean="0">
                <a:solidFill>
                  <a:srgbClr val="000000"/>
                </a:solidFill>
                <a:effectLst/>
                <a:latin typeface="Times New Roman"/>
              </a:rPr>
            </a:br>
            <a:r>
              <a:rPr lang="ru-RU" sz="3200" b="0" dirty="0" smtClean="0">
                <a:solidFill>
                  <a:srgbClr val="000000"/>
                </a:solidFill>
                <a:effectLst/>
                <a:latin typeface="Times New Roman"/>
              </a:rPr>
              <a:t>1.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/>
              </a:rPr>
              <a:t>М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</a:rPr>
              <a:t>атематическая</a:t>
            </a:r>
            <a:r>
              <a:rPr lang="ru-RU" sz="3200" b="0" dirty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sz="3200" b="0" dirty="0" smtClean="0">
                <a:solidFill>
                  <a:srgbClr val="000000"/>
                </a:solidFill>
                <a:effectLst/>
                <a:latin typeface="Times New Roman"/>
              </a:rPr>
              <a:t>грамотность</a:t>
            </a:r>
            <a:br>
              <a:rPr lang="ru-RU" sz="3200" b="0" dirty="0" smtClean="0">
                <a:solidFill>
                  <a:srgbClr val="000000"/>
                </a:solidFill>
                <a:effectLst/>
                <a:latin typeface="Times New Roman"/>
              </a:rPr>
            </a:br>
            <a:r>
              <a:rPr lang="ru-RU" sz="3200" b="0" dirty="0" smtClean="0">
                <a:solidFill>
                  <a:srgbClr val="000000"/>
                </a:solidFill>
                <a:effectLst/>
                <a:latin typeface="Times New Roman"/>
              </a:rPr>
              <a:t>2.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/>
              </a:rPr>
              <a:t>Ч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</a:rPr>
              <a:t>итательская</a:t>
            </a:r>
            <a:r>
              <a:rPr lang="ru-RU" sz="3200" b="0" dirty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sz="3200" b="0" dirty="0" smtClean="0">
                <a:solidFill>
                  <a:srgbClr val="000000"/>
                </a:solidFill>
                <a:effectLst/>
                <a:latin typeface="Times New Roman"/>
              </a:rPr>
              <a:t>грамотность</a:t>
            </a:r>
            <a:br>
              <a:rPr lang="ru-RU" sz="3200" b="0" dirty="0" smtClean="0">
                <a:solidFill>
                  <a:srgbClr val="000000"/>
                </a:solidFill>
                <a:effectLst/>
                <a:latin typeface="Times New Roman"/>
              </a:rPr>
            </a:br>
            <a:r>
              <a:rPr lang="ru-RU" sz="3200" b="0" dirty="0" smtClean="0">
                <a:solidFill>
                  <a:srgbClr val="000000"/>
                </a:solidFill>
                <a:effectLst/>
                <a:latin typeface="Times New Roman"/>
              </a:rPr>
              <a:t>3.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</a:rPr>
              <a:t>Естественнонаучная</a:t>
            </a:r>
            <a:r>
              <a:rPr lang="ru-RU" sz="3200" b="0" dirty="0" smtClean="0">
                <a:solidFill>
                  <a:srgbClr val="000000"/>
                </a:solidFill>
                <a:effectLst/>
                <a:latin typeface="Times New Roman"/>
              </a:rPr>
              <a:t> грамотность</a:t>
            </a:r>
            <a:br>
              <a:rPr lang="ru-RU" sz="3200" b="0" dirty="0" smtClean="0">
                <a:solidFill>
                  <a:srgbClr val="000000"/>
                </a:solidFill>
                <a:effectLst/>
                <a:latin typeface="Times New Roman"/>
              </a:rPr>
            </a:br>
            <a:r>
              <a:rPr lang="ru-RU" sz="3200" b="0" dirty="0" smtClean="0">
                <a:solidFill>
                  <a:srgbClr val="000000"/>
                </a:solidFill>
                <a:effectLst/>
                <a:latin typeface="Times New Roman"/>
              </a:rPr>
              <a:t>4.</a:t>
            </a:r>
            <a:r>
              <a:rPr lang="ru-RU" sz="3200" b="0" dirty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</a:rPr>
              <a:t>Финансовая</a:t>
            </a:r>
            <a:r>
              <a:rPr lang="ru-RU" sz="3200" b="0" dirty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sz="3200" b="0" dirty="0" smtClean="0">
                <a:solidFill>
                  <a:srgbClr val="000000"/>
                </a:solidFill>
                <a:effectLst/>
                <a:latin typeface="Times New Roman"/>
              </a:rPr>
              <a:t>грамотность</a:t>
            </a:r>
            <a:br>
              <a:rPr lang="ru-RU" sz="3200" b="0" dirty="0" smtClean="0">
                <a:solidFill>
                  <a:srgbClr val="000000"/>
                </a:solidFill>
                <a:effectLst/>
                <a:latin typeface="Times New Roman"/>
              </a:rPr>
            </a:br>
            <a:r>
              <a:rPr lang="ru-RU" sz="3200" b="0" dirty="0" smtClean="0">
                <a:solidFill>
                  <a:srgbClr val="000000"/>
                </a:solidFill>
                <a:effectLst/>
                <a:latin typeface="Times New Roman"/>
              </a:rPr>
              <a:t>5.</a:t>
            </a:r>
            <a:r>
              <a:rPr lang="ru-RU" sz="3200" b="0" dirty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</a:rPr>
              <a:t>Глобальные компетенции</a:t>
            </a:r>
            <a:r>
              <a:rPr lang="ru-RU" sz="3200" b="0" dirty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sz="3200" b="0" dirty="0" smtClean="0">
                <a:solidFill>
                  <a:srgbClr val="000000"/>
                </a:solidFill>
                <a:effectLst/>
                <a:latin typeface="Times New Roman"/>
              </a:rPr>
              <a:t/>
            </a:r>
            <a:br>
              <a:rPr lang="ru-RU" sz="3200" b="0" dirty="0" smtClean="0">
                <a:solidFill>
                  <a:srgbClr val="000000"/>
                </a:solidFill>
                <a:effectLst/>
                <a:latin typeface="Times New Roman"/>
              </a:rPr>
            </a:br>
            <a:r>
              <a:rPr lang="ru-RU" sz="3200" b="0" dirty="0" smtClean="0">
                <a:solidFill>
                  <a:srgbClr val="000000"/>
                </a:solidFill>
                <a:effectLst/>
                <a:latin typeface="Times New Roman"/>
              </a:rPr>
              <a:t>6.</a:t>
            </a:r>
            <a:r>
              <a:rPr lang="ru-RU" sz="3200" b="0" dirty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</a:rPr>
              <a:t>Креативное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/>
              </a:rPr>
              <a:t>мышление</a:t>
            </a:r>
            <a:r>
              <a:rPr lang="ru-RU" sz="3200" b="0" dirty="0">
                <a:solidFill>
                  <a:srgbClr val="000000"/>
                </a:solidFill>
                <a:effectLst/>
                <a:latin typeface="Times New Roman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3321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На развитие функциональной грамотности учащихся влияют следующие </a:t>
            </a:r>
            <a:r>
              <a:rPr lang="ru-RU" sz="1800" b="1" dirty="0"/>
              <a:t>факторы:</a:t>
            </a:r>
            <a:endParaRPr lang="ru-RU" sz="1800" dirty="0"/>
          </a:p>
          <a:p>
            <a:pPr lvl="0"/>
            <a:r>
              <a:rPr lang="ru-RU" sz="1800" dirty="0"/>
              <a:t>1) содержание образования (образовательные стандарты, учебные программы);</a:t>
            </a:r>
          </a:p>
          <a:p>
            <a:pPr lvl="0"/>
            <a:r>
              <a:rPr lang="ru-RU" sz="2800" b="1" dirty="0"/>
              <a:t>2) формы и методы обучения;</a:t>
            </a:r>
          </a:p>
          <a:p>
            <a:pPr lvl="0"/>
            <a:r>
              <a:rPr lang="ru-RU" sz="1800" dirty="0"/>
              <a:t>3) система диагностики и оценки учебных достижений обучающихся;</a:t>
            </a:r>
          </a:p>
          <a:p>
            <a:pPr lvl="0"/>
            <a:r>
              <a:rPr lang="ru-RU" sz="1800" dirty="0"/>
              <a:t>4) программы внешкольного, дополнительного образования;</a:t>
            </a:r>
          </a:p>
          <a:p>
            <a:pPr lvl="0"/>
            <a:r>
              <a:rPr lang="ru-RU" sz="1800" dirty="0"/>
              <a:t>5) модель управления школой (общественно-государственная форма, высокий уровень автономии школ в регулировании учебного плана);</a:t>
            </a:r>
          </a:p>
          <a:p>
            <a:pPr lvl="0"/>
            <a:r>
              <a:rPr lang="ru-RU" sz="1800" dirty="0"/>
              <a:t>6) наличие дружелюбной образовательной среды, основанной на принципах партнерства со всеми заинтересованными сторонами;</a:t>
            </a:r>
          </a:p>
          <a:p>
            <a:pPr lvl="0"/>
            <a:r>
              <a:rPr lang="ru-RU" sz="1800" dirty="0"/>
              <a:t>7) активная роль родителей в процессе обучения и воспитания детей.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999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Формы </a:t>
            </a:r>
            <a:r>
              <a:rPr lang="ru-RU" b="1" dirty="0" smtClean="0"/>
              <a:t>работы, </a:t>
            </a:r>
            <a:r>
              <a:rPr lang="ru-RU" b="1" dirty="0"/>
              <a:t>которые способствуют развитию функциональной грамотности: ЭТО</a:t>
            </a:r>
            <a:endParaRPr lang="ru-RU" dirty="0"/>
          </a:p>
          <a:p>
            <a:r>
              <a:rPr lang="ru-RU" b="1" dirty="0"/>
              <a:t>-Групповая форма </a:t>
            </a:r>
            <a:r>
              <a:rPr lang="ru-RU" b="1" dirty="0" smtClean="0"/>
              <a:t>работы</a:t>
            </a:r>
          </a:p>
          <a:p>
            <a:r>
              <a:rPr lang="ru-RU" b="1" dirty="0" smtClean="0"/>
              <a:t>-Работа в парах</a:t>
            </a:r>
            <a:endParaRPr lang="ru-RU" dirty="0"/>
          </a:p>
          <a:p>
            <a:r>
              <a:rPr lang="ru-RU" b="1" dirty="0"/>
              <a:t>-Игровая форма работы</a:t>
            </a:r>
            <a:endParaRPr lang="ru-RU" dirty="0"/>
          </a:p>
          <a:p>
            <a:r>
              <a:rPr lang="ru-RU" b="1" dirty="0"/>
              <a:t>-Творческие задания</a:t>
            </a:r>
            <a:endParaRPr lang="ru-RU" dirty="0"/>
          </a:p>
          <a:p>
            <a:r>
              <a:rPr lang="ru-RU" b="1" dirty="0"/>
              <a:t>-Тестовые задания</a:t>
            </a:r>
            <a:endParaRPr lang="ru-RU" dirty="0"/>
          </a:p>
          <a:p>
            <a:r>
              <a:rPr lang="ru-RU" b="1" dirty="0"/>
              <a:t>-Практическая работа</a:t>
            </a:r>
            <a:endParaRPr lang="ru-RU" dirty="0"/>
          </a:p>
          <a:p>
            <a:r>
              <a:rPr lang="ru-RU" b="1" dirty="0"/>
              <a:t>-Ролевые и деловые игры</a:t>
            </a:r>
            <a:endParaRPr lang="ru-RU" dirty="0"/>
          </a:p>
          <a:p>
            <a:r>
              <a:rPr lang="ru-RU" b="1" dirty="0"/>
              <a:t>-Исследовательская деятельность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08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1052736"/>
            <a:ext cx="7175351" cy="1793167"/>
          </a:xfrm>
        </p:spPr>
        <p:txBody>
          <a:bodyPr/>
          <a:lstStyle/>
          <a:p>
            <a:r>
              <a:rPr lang="ru-RU" dirty="0" smtClean="0"/>
              <a:t>Технология развития критического мышления (ТРКМ)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77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800" dirty="0" smtClean="0"/>
              <a:t>Этапы   урока:</a:t>
            </a:r>
          </a:p>
          <a:p>
            <a:r>
              <a:rPr lang="ru-RU" sz="3100" dirty="0" smtClean="0"/>
              <a:t>1</a:t>
            </a:r>
            <a:r>
              <a:rPr lang="ru-RU" sz="3100" dirty="0"/>
              <a:t>. Вызов- </a:t>
            </a:r>
            <a:r>
              <a:rPr lang="ru-RU" sz="2600" dirty="0"/>
              <a:t>актуализировать имеющиеся у учащихся знания по изучаемой теме, пробудить познавательный интерес к изучаемому материалу, помочь учащимся самим определить направление в изучении темы</a:t>
            </a:r>
          </a:p>
          <a:p>
            <a:r>
              <a:rPr lang="ru-RU" sz="3100" dirty="0"/>
              <a:t>2</a:t>
            </a:r>
            <a:r>
              <a:rPr lang="ru-RU" dirty="0"/>
              <a:t>. </a:t>
            </a:r>
            <a:r>
              <a:rPr lang="ru-RU" sz="3100" dirty="0"/>
              <a:t>Осмысление</a:t>
            </a:r>
            <a:r>
              <a:rPr lang="ru-RU" dirty="0"/>
              <a:t> -</a:t>
            </a:r>
            <a:r>
              <a:rPr lang="ru-RU" sz="2900" dirty="0"/>
              <a:t>помочь активно воспринимать изучаемый материал, помочь соотнести старые знания с новыми</a:t>
            </a:r>
          </a:p>
          <a:p>
            <a:r>
              <a:rPr lang="ru-RU" sz="3100" dirty="0"/>
              <a:t>3.Рефлексия</a:t>
            </a:r>
            <a:r>
              <a:rPr lang="ru-RU" dirty="0"/>
              <a:t> - </a:t>
            </a:r>
            <a:r>
              <a:rPr lang="ru-RU" sz="2900" dirty="0"/>
              <a:t>помочь учащимся самостоятельно обобщить изучаемый материал, помочь самостоятельно определить направления в дальнейшем изучении материала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76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Урок русского  языка</a:t>
            </a:r>
          </a:p>
          <a:p>
            <a:r>
              <a:rPr lang="ru-RU" sz="4000" dirty="0" smtClean="0"/>
              <a:t>Тема: Способы  проверки  безударной  гласной  в корне  слова»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2466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1292</TotalTime>
  <Words>597</Words>
  <Application>Microsoft Office PowerPoint</Application>
  <PresentationFormat>Экран (4:3)</PresentationFormat>
  <Paragraphs>139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Воздушный поток</vt:lpstr>
      <vt:lpstr>Приём технологии критического мышления как средство  развития функциональной грамотности на уроках русского  языка в начальной школе </vt:lpstr>
      <vt:lpstr>  Функционально грамотный человек —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отношений.                 А. А. Леонтьев </vt:lpstr>
      <vt:lpstr>Презентация PowerPoint</vt:lpstr>
      <vt:lpstr>Основные составляющие  функциональной грамотности:  1.Математическая грамотность 2.Читательская грамотность 3.Естественнонаучная грамотность 4. Финансовая грамотность 5. Глобальные компетенции  6. Креативное мышление.</vt:lpstr>
      <vt:lpstr>Презентация PowerPoint</vt:lpstr>
      <vt:lpstr>Презентация PowerPoint</vt:lpstr>
      <vt:lpstr>Технология развития критического мышления (ТРКМ)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«Дерево  предсказаний»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 младшего   школьника</dc:title>
  <dc:creator>Руфина</dc:creator>
  <cp:lastModifiedBy>Руфина</cp:lastModifiedBy>
  <cp:revision>47</cp:revision>
  <dcterms:created xsi:type="dcterms:W3CDTF">2023-11-01T11:41:20Z</dcterms:created>
  <dcterms:modified xsi:type="dcterms:W3CDTF">2024-01-07T20:11:00Z</dcterms:modified>
</cp:coreProperties>
</file>