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7" r:id="rId5"/>
    <p:sldId id="271" r:id="rId6"/>
    <p:sldId id="269" r:id="rId7"/>
    <p:sldId id="276" r:id="rId8"/>
    <p:sldId id="279" r:id="rId9"/>
    <p:sldId id="28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990000"/>
    <a:srgbClr val="003300"/>
    <a:srgbClr val="74DAB8"/>
    <a:srgbClr val="2C5A2E"/>
    <a:srgbClr val="800000"/>
    <a:srgbClr val="FFCCFF"/>
    <a:srgbClr val="4DF9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90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D8CB8-97B1-4636-85A6-A749833A8502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5744A-B5F7-447D-A14B-B9E8F175E9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D8CB8-97B1-4636-85A6-A749833A8502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5744A-B5F7-447D-A14B-B9E8F175E9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D8CB8-97B1-4636-85A6-A749833A8502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5744A-B5F7-447D-A14B-B9E8F175E9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D8CB8-97B1-4636-85A6-A749833A8502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5744A-B5F7-447D-A14B-B9E8F175E9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D8CB8-97B1-4636-85A6-A749833A8502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5744A-B5F7-447D-A14B-B9E8F175E9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D8CB8-97B1-4636-85A6-A749833A8502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5744A-B5F7-447D-A14B-B9E8F175E9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D8CB8-97B1-4636-85A6-A749833A8502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5744A-B5F7-447D-A14B-B9E8F175E9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D8CB8-97B1-4636-85A6-A749833A8502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5744A-B5F7-447D-A14B-B9E8F175E9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D8CB8-97B1-4636-85A6-A749833A8502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5744A-B5F7-447D-A14B-B9E8F175E9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D8CB8-97B1-4636-85A6-A749833A8502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5744A-B5F7-447D-A14B-B9E8F175E9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D8CB8-97B1-4636-85A6-A749833A8502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5744A-B5F7-447D-A14B-B9E8F175E9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D8CB8-97B1-4636-85A6-A749833A8502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5744A-B5F7-447D-A14B-B9E8F175E9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16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-214338"/>
            <a:ext cx="8358246" cy="450059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</a:rPr>
              <a:t/>
            </a:r>
            <a:br>
              <a:rPr lang="ru-RU" sz="3200" b="1" dirty="0" smtClean="0">
                <a:solidFill>
                  <a:srgbClr val="006600"/>
                </a:solidFill>
              </a:rPr>
            </a:br>
            <a:r>
              <a:rPr lang="ru-RU" sz="3200" b="1" dirty="0" smtClean="0">
                <a:solidFill>
                  <a:srgbClr val="006600"/>
                </a:solidFill>
              </a:rPr>
              <a:t/>
            </a:r>
            <a:br>
              <a:rPr lang="ru-RU" sz="3200" b="1" dirty="0" smtClean="0">
                <a:solidFill>
                  <a:srgbClr val="006600"/>
                </a:solidFill>
              </a:rPr>
            </a:br>
            <a:r>
              <a:rPr lang="ru-RU" sz="3200" b="1" dirty="0" smtClean="0">
                <a:solidFill>
                  <a:srgbClr val="006600"/>
                </a:solidFill>
              </a:rPr>
              <a:t>Из опыта работы по ФГОС НОО учителя начальных классов, </a:t>
            </a:r>
            <a:r>
              <a:rPr lang="ru-RU" sz="3200" b="1" dirty="0" smtClean="0">
                <a:solidFill>
                  <a:srgbClr val="006600"/>
                </a:solidFill>
              </a:rPr>
              <a:t>МОБУ гимназия № 1 г. Благовещенска, РБ                                  </a:t>
            </a:r>
            <a:r>
              <a:rPr lang="ru-RU" sz="3200" b="1" dirty="0" smtClean="0">
                <a:solidFill>
                  <a:srgbClr val="006600"/>
                </a:solidFill>
              </a:rPr>
              <a:t>Николае</a:t>
            </a:r>
            <a:r>
              <a:rPr lang="ru-RU" sz="3200" b="1" dirty="0" smtClean="0">
                <a:solidFill>
                  <a:srgbClr val="006600"/>
                </a:solidFill>
              </a:rPr>
              <a:t>вой Светланы Васильевны</a:t>
            </a:r>
            <a:endParaRPr lang="ru-RU" sz="3200" b="1" dirty="0">
              <a:solidFill>
                <a:srgbClr val="0066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29132"/>
            <a:ext cx="7200928" cy="1571636"/>
          </a:xfrm>
        </p:spPr>
        <p:txBody>
          <a:bodyPr>
            <a:normAutofit/>
          </a:bodyPr>
          <a:lstStyle/>
          <a:p>
            <a:endParaRPr lang="ru-RU" sz="2800" b="1" dirty="0" smtClean="0">
              <a:solidFill>
                <a:srgbClr val="2C5A2E"/>
              </a:solidFill>
            </a:endParaRPr>
          </a:p>
          <a:p>
            <a:r>
              <a:rPr lang="ru-RU" sz="2400" b="1" dirty="0" smtClean="0">
                <a:solidFill>
                  <a:srgbClr val="006600"/>
                </a:solidFill>
              </a:rPr>
              <a:t>2023 </a:t>
            </a:r>
            <a:r>
              <a:rPr lang="ru-RU" sz="2400" b="1" dirty="0" smtClean="0">
                <a:solidFill>
                  <a:srgbClr val="006600"/>
                </a:solidFill>
              </a:rPr>
              <a:t>год</a:t>
            </a:r>
          </a:p>
          <a:p>
            <a:endParaRPr lang="ru-RU" sz="2800" b="1" dirty="0">
              <a:solidFill>
                <a:srgbClr val="2C5A2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2582858"/>
          </a:xfrm>
        </p:spPr>
        <p:txBody>
          <a:bodyPr>
            <a:noAutofit/>
          </a:bodyPr>
          <a:lstStyle/>
          <a:p>
            <a:pPr algn="r"/>
            <a:r>
              <a:rPr lang="ru-RU" sz="3200" b="1" i="1" dirty="0" smtClean="0"/>
              <a:t>«Тот, кто, обращаясь к старому,</a:t>
            </a:r>
            <a:br>
              <a:rPr lang="ru-RU" sz="3200" b="1" i="1" dirty="0" smtClean="0"/>
            </a:br>
            <a:r>
              <a:rPr lang="ru-RU" sz="3200" b="1" i="1" dirty="0" smtClean="0"/>
              <a:t> способен открывать новое </a:t>
            </a:r>
            <a:br>
              <a:rPr lang="ru-RU" sz="3200" b="1" i="1" dirty="0" smtClean="0"/>
            </a:br>
            <a:r>
              <a:rPr lang="ru-RU" sz="3200" b="1" i="1" dirty="0" smtClean="0"/>
              <a:t>и шагать в ногу со временем,</a:t>
            </a:r>
            <a:br>
              <a:rPr lang="ru-RU" sz="3200" b="1" i="1" dirty="0" smtClean="0"/>
            </a:br>
            <a:r>
              <a:rPr lang="ru-RU" sz="3200" b="1" i="1" dirty="0" smtClean="0"/>
              <a:t> достоин быть учителем»</a:t>
            </a:r>
            <a:br>
              <a:rPr lang="ru-RU" sz="3200" b="1" i="1" dirty="0" smtClean="0"/>
            </a:br>
            <a:r>
              <a:rPr lang="ru-RU" sz="3200" b="1" i="1" dirty="0" smtClean="0"/>
              <a:t>Конфуций</a:t>
            </a:r>
            <a:endParaRPr lang="ru-RU" sz="32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Кристина\Desktop\картинки\Lubieniecki_School-teach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428867"/>
            <a:ext cx="3737131" cy="4345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Autofit/>
          </a:bodyPr>
          <a:lstStyle/>
          <a:p>
            <a:pPr algn="r"/>
            <a:r>
              <a:rPr lang="ru-RU" sz="3200" b="1" i="1" dirty="0" smtClean="0"/>
              <a:t>«Великая цель образования </a:t>
            </a:r>
            <a:br>
              <a:rPr lang="ru-RU" sz="3200" b="1" i="1" dirty="0" smtClean="0"/>
            </a:br>
            <a:r>
              <a:rPr lang="ru-RU" sz="3200" b="1" i="1" dirty="0" smtClean="0"/>
              <a:t>это не знания, а действия»</a:t>
            </a:r>
            <a:br>
              <a:rPr lang="ru-RU" sz="3200" b="1" i="1" dirty="0" smtClean="0"/>
            </a:br>
            <a:r>
              <a:rPr lang="ru-RU" sz="3200" b="1" i="1" dirty="0" smtClean="0"/>
              <a:t>Г. Спенсер</a:t>
            </a:r>
            <a:endParaRPr lang="ru-RU" sz="32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500826" y="6000768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/>
          </a:p>
        </p:txBody>
      </p:sp>
      <p:sp>
        <p:nvSpPr>
          <p:cNvPr id="8" name="Выноска-облако 7"/>
          <p:cNvSpPr/>
          <p:nvPr/>
        </p:nvSpPr>
        <p:spPr>
          <a:xfrm>
            <a:off x="214282" y="1357298"/>
            <a:ext cx="5072098" cy="2357454"/>
          </a:xfrm>
          <a:prstGeom prst="cloudCallout">
            <a:avLst/>
          </a:prstGeom>
          <a:solidFill>
            <a:srgbClr val="4DF9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tx1"/>
                </a:solidFill>
              </a:rPr>
              <a:t>   Каким образом </a:t>
            </a:r>
            <a:r>
              <a:rPr lang="ru-RU" sz="2800" b="1" dirty="0" smtClean="0">
                <a:solidFill>
                  <a:schemeClr val="tx1"/>
                </a:solidFill>
              </a:rPr>
              <a:t>включить</a:t>
            </a:r>
            <a:r>
              <a:rPr lang="ru-RU" sz="2800" dirty="0" smtClean="0">
                <a:solidFill>
                  <a:schemeClr val="tx1"/>
                </a:solidFill>
              </a:rPr>
              <a:t>   ученика в образовательный     процесс?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5" name="Выноска-облако 14"/>
          <p:cNvSpPr/>
          <p:nvPr/>
        </p:nvSpPr>
        <p:spPr>
          <a:xfrm>
            <a:off x="357158" y="3857628"/>
            <a:ext cx="4929222" cy="1857388"/>
          </a:xfrm>
          <a:prstGeom prst="cloudCallout">
            <a:avLst/>
          </a:prstGeom>
          <a:solidFill>
            <a:srgbClr val="4DF9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Как помочь его </a:t>
            </a:r>
            <a:r>
              <a:rPr lang="ru-RU" sz="2400" b="1" dirty="0" smtClean="0">
                <a:solidFill>
                  <a:schemeClr val="tx1"/>
                </a:solidFill>
              </a:rPr>
              <a:t>самоопределению?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6429388" y="1928802"/>
            <a:ext cx="2357454" cy="2286016"/>
          </a:xfrm>
          <a:prstGeom prst="wedgeRoundRectCallou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Только 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с помощью </a:t>
            </a:r>
          </a:p>
          <a:p>
            <a:pPr algn="ctr"/>
            <a:r>
              <a:rPr lang="ru-RU" sz="2800" b="1" dirty="0" smtClean="0">
                <a:solidFill>
                  <a:srgbClr val="800000"/>
                </a:solidFill>
              </a:rPr>
              <a:t>действия!!!</a:t>
            </a:r>
            <a:endParaRPr lang="ru-RU" sz="2800" b="1" dirty="0">
              <a:solidFill>
                <a:srgbClr val="800000"/>
              </a:solidFill>
            </a:endParaRPr>
          </a:p>
        </p:txBody>
      </p:sp>
      <p:pic>
        <p:nvPicPr>
          <p:cNvPr id="19" name="Рисунок 18" descr="C:\Documents and Settings\LobachevaE\Мои документы\Мои рисунки\герои сказок\знайка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571876"/>
            <a:ext cx="2214578" cy="2786082"/>
          </a:xfrm>
          <a:prstGeom prst="rect">
            <a:avLst/>
          </a:prstGeom>
          <a:noFill/>
        </p:spPr>
      </p:pic>
      <p:sp>
        <p:nvSpPr>
          <p:cNvPr id="20" name="Содержимое 19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84775"/>
          </a:xfrm>
        </p:spPr>
        <p:txBody>
          <a:bodyPr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3300"/>
                </a:solidFill>
              </a:rPr>
              <a:t>Используемые приемы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dirty="0" smtClean="0"/>
              <a:t>  </a:t>
            </a:r>
            <a:r>
              <a:rPr lang="ru-RU" sz="2800" dirty="0" smtClean="0"/>
              <a:t>Учимся ориентироваться  в учебнике (на развороте, в оглавлении, в словаре),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800" dirty="0" smtClean="0"/>
              <a:t>  Отвечаем  на вопросы, используя учебник, Интернет, дополнительную литературу, свой жизненный опыт и информацию, полученную на уроке.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800" dirty="0" smtClean="0"/>
              <a:t>   Делаем  выводы в результате совместной работы всего класса, группы, пары.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800" dirty="0" smtClean="0"/>
              <a:t>   Сравниваем и группируем  предметы 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800" dirty="0" smtClean="0"/>
              <a:t>   Находим закономерности в расположении слов, фигур по значению одного признака.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800" dirty="0" smtClean="0"/>
              <a:t>    Называем последовательность простых знакомых действий, нахождение пропущенного действия в знакомой последовательности.</a:t>
            </a:r>
            <a:br>
              <a:rPr lang="ru-RU" sz="2800" dirty="0" smtClean="0"/>
            </a:br>
            <a:r>
              <a:rPr lang="ru-RU" sz="2800" dirty="0" smtClean="0"/>
              <a:t> Исследовательская работа.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800" dirty="0" smtClean="0"/>
              <a:t>     Конструирование вопросов.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472518" cy="127478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Что делаю для формирования</a:t>
            </a:r>
            <a:r>
              <a:rPr lang="ru-RU" b="1" i="1" dirty="0" smtClean="0"/>
              <a:t>?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472518" cy="5143536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000" b="1" dirty="0" smtClean="0"/>
              <a:t>1.Организация групповой работы учащихся и работа в паре.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ru-RU" sz="3000" dirty="0" smtClean="0"/>
              <a:t>Работу начали с выработки основных правил. Мы пришли к выводу, что должно достигаться: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ru-RU" sz="3000" dirty="0" smtClean="0"/>
              <a:t>-  полное внимание к однокласснику;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ru-RU" sz="3000" dirty="0" smtClean="0"/>
              <a:t>-  серьезное отношение к мыслям, чувствам других;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ru-RU" sz="3000" dirty="0" smtClean="0"/>
              <a:t> - терпимость, дружелюбие: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ru-RU" sz="3000" dirty="0" smtClean="0"/>
              <a:t>  -никто не имеет права смеяться над ошибками  товарища, т. к. каждый имеет «право на ошибку».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ru-RU" sz="3000" dirty="0" smtClean="0"/>
              <a:t>- распределять различные роли в группе (лидера, исполнителя, критика)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000" b="1" dirty="0" smtClean="0"/>
              <a:t>2. Выстраивание бесед на уроке и в жизни.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Личностные учебные действия </a:t>
            </a:r>
            <a:r>
              <a:rPr lang="ru-RU" sz="4000" b="1" i="1" dirty="0" smtClean="0"/>
              <a:t>Что делаю для формирования?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dirty="0" smtClean="0"/>
              <a:t>участие в проектах;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 подведение итогов урока; 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творческие задания;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 мысленное воспроизведение картины, ситуации, видеофильма; 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самооценка события, происшествия; 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ведение дневников достижений.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858280" cy="857256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rgbClr val="990000"/>
                </a:solidFill>
              </a:rPr>
              <a:t>Классификация приемов рефлексии</a:t>
            </a:r>
            <a:endParaRPr lang="ru-RU" sz="3600" b="1" dirty="0">
              <a:solidFill>
                <a:srgbClr val="990000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928934"/>
            <a:ext cx="242889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3000372"/>
            <a:ext cx="2571768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857233"/>
            <a:ext cx="278608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142976" y="3071810"/>
            <a:ext cx="17145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      Рефлексия эмоционального      состояния</a:t>
            </a:r>
            <a:endParaRPr lang="ru-RU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143371" y="3286124"/>
            <a:ext cx="1643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   Рефлексия </a:t>
            </a:r>
          </a:p>
          <a:p>
            <a:r>
              <a:rPr lang="ru-RU" sz="1600" b="1" dirty="0" smtClean="0"/>
              <a:t>деятельности</a:t>
            </a:r>
            <a:endParaRPr lang="ru-RU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215207" y="1000108"/>
            <a:ext cx="1428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   Рефлексия</a:t>
            </a:r>
          </a:p>
          <a:p>
            <a:r>
              <a:rPr lang="ru-RU" sz="1400" b="1" dirty="0" smtClean="0"/>
              <a:t> содержания </a:t>
            </a:r>
          </a:p>
          <a:p>
            <a:r>
              <a:rPr lang="ru-RU" sz="1400" b="1" dirty="0" smtClean="0"/>
              <a:t>учебного </a:t>
            </a:r>
          </a:p>
          <a:p>
            <a:r>
              <a:rPr lang="ru-RU" sz="1400" b="1" dirty="0" smtClean="0"/>
              <a:t>материала</a:t>
            </a:r>
            <a:endParaRPr lang="ru-RU" sz="1400" b="1" dirty="0"/>
          </a:p>
        </p:txBody>
      </p:sp>
      <p:pic>
        <p:nvPicPr>
          <p:cNvPr id="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67744" y="764704"/>
            <a:ext cx="857256" cy="865743"/>
          </a:xfrm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764704"/>
            <a:ext cx="785818" cy="809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C:\Users\Елена\Downloads\Solnishn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772816"/>
            <a:ext cx="78581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C:\Users\Елена\Downloads\Solnishn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1772816"/>
            <a:ext cx="71438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1844824"/>
            <a:ext cx="98659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1844824"/>
            <a:ext cx="986594" cy="428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C:\Users\Елена\Downloads\г.jpg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42910" y="4286256"/>
            <a:ext cx="897542" cy="1236179"/>
          </a:xfrm>
          <a:prstGeom prst="rect">
            <a:avLst/>
          </a:prstGeom>
        </p:spPr>
      </p:pic>
      <p:pic>
        <p:nvPicPr>
          <p:cNvPr id="22" name="Picture 3" descr="C:\Users\Елена\Downloads\г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71605" y="4286256"/>
            <a:ext cx="1285883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71868" y="5572140"/>
            <a:ext cx="142876" cy="5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6248" y="5000636"/>
            <a:ext cx="14783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43306" y="5429264"/>
            <a:ext cx="695325" cy="1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357686" y="4857760"/>
            <a:ext cx="629866" cy="142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14678" y="5643578"/>
            <a:ext cx="285726" cy="460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57620" y="4929198"/>
            <a:ext cx="285726" cy="460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00562" y="4357694"/>
            <a:ext cx="310261" cy="500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3286116" y="6143644"/>
            <a:ext cx="21904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ЛЕСЕНКА УСПЕХА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857884" y="2071678"/>
            <a:ext cx="34290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1.  </a:t>
            </a:r>
            <a:r>
              <a:rPr lang="ru-RU" b="1" i="1" dirty="0" smtClean="0"/>
              <a:t>сегодня   я     узнал…</a:t>
            </a:r>
            <a:endParaRPr lang="ru-RU" b="1" dirty="0" smtClean="0"/>
          </a:p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2.  </a:t>
            </a:r>
            <a:r>
              <a:rPr lang="ru-RU" b="1" i="1" dirty="0" smtClean="0"/>
              <a:t>было  интересно…</a:t>
            </a:r>
            <a:endParaRPr lang="ru-RU" b="1" dirty="0" smtClean="0"/>
          </a:p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3.  </a:t>
            </a:r>
            <a:r>
              <a:rPr lang="ru-RU" b="1" i="1" dirty="0" smtClean="0"/>
              <a:t>было   трудно…</a:t>
            </a:r>
            <a:endParaRPr lang="ru-RU" b="1" dirty="0" smtClean="0"/>
          </a:p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4.  </a:t>
            </a:r>
            <a:r>
              <a:rPr lang="ru-RU" b="1" i="1" dirty="0" smtClean="0"/>
              <a:t>я   выполнял   задания…</a:t>
            </a:r>
            <a:endParaRPr lang="ru-RU" b="1" dirty="0" smtClean="0"/>
          </a:p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5.  </a:t>
            </a:r>
            <a:r>
              <a:rPr lang="ru-RU" b="1" i="1" dirty="0" smtClean="0"/>
              <a:t>я понял,   что…</a:t>
            </a:r>
            <a:endParaRPr lang="ru-RU" b="1" dirty="0" smtClean="0"/>
          </a:p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6.  </a:t>
            </a:r>
            <a:r>
              <a:rPr lang="ru-RU" b="1" i="1" dirty="0" smtClean="0"/>
              <a:t>теперь я   могу…</a:t>
            </a:r>
            <a:endParaRPr lang="ru-RU" b="1" dirty="0" smtClean="0"/>
          </a:p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7.  </a:t>
            </a:r>
            <a:r>
              <a:rPr lang="ru-RU" b="1" i="1" dirty="0" smtClean="0"/>
              <a:t>я   почувствовал,  что…</a:t>
            </a:r>
            <a:endParaRPr lang="ru-RU" b="1" dirty="0" smtClean="0"/>
          </a:p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8.  </a:t>
            </a:r>
            <a:r>
              <a:rPr lang="ru-RU" b="1" i="1" dirty="0" smtClean="0"/>
              <a:t>я   приобрел…</a:t>
            </a:r>
            <a:endParaRPr lang="ru-RU" b="1" dirty="0" smtClean="0"/>
          </a:p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9.  </a:t>
            </a:r>
            <a:r>
              <a:rPr lang="ru-RU" b="1" i="1" dirty="0" smtClean="0"/>
              <a:t>я   научился…</a:t>
            </a:r>
            <a:endParaRPr lang="ru-RU" b="1" dirty="0" smtClean="0"/>
          </a:p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10.  </a:t>
            </a:r>
            <a:r>
              <a:rPr lang="ru-RU" b="1" i="1" dirty="0" smtClean="0"/>
              <a:t>у   меня   получилось …</a:t>
            </a:r>
            <a:endParaRPr lang="ru-RU" b="1" dirty="0" smtClean="0"/>
          </a:p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11.  </a:t>
            </a:r>
            <a:r>
              <a:rPr lang="ru-RU" b="1" i="1" dirty="0" smtClean="0"/>
              <a:t>я   смог…</a:t>
            </a:r>
            <a:endParaRPr lang="ru-RU" b="1" dirty="0" smtClean="0"/>
          </a:p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12.  </a:t>
            </a:r>
            <a:r>
              <a:rPr lang="ru-RU" b="1" i="1" dirty="0" smtClean="0"/>
              <a:t>я   попробую…</a:t>
            </a:r>
            <a:endParaRPr lang="ru-RU" b="1" dirty="0" smtClean="0"/>
          </a:p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13.  </a:t>
            </a:r>
            <a:r>
              <a:rPr lang="ru-RU" b="1" i="1" dirty="0" smtClean="0"/>
              <a:t>меня   удивило…</a:t>
            </a:r>
            <a:endParaRPr lang="ru-RU" b="1" dirty="0" smtClean="0"/>
          </a:p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14.   </a:t>
            </a:r>
            <a:r>
              <a:rPr lang="ru-RU" b="1" i="1" dirty="0" smtClean="0"/>
              <a:t>урок  дал   мне   для   жизни…</a:t>
            </a:r>
            <a:endParaRPr lang="ru-RU" b="1" dirty="0" smtClean="0"/>
          </a:p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15.  </a:t>
            </a:r>
            <a:r>
              <a:rPr lang="ru-RU" b="1" i="1" dirty="0" smtClean="0"/>
              <a:t>мне   захотелось…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648072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  <a:defRPr/>
            </a:pP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6375" y="5013325"/>
            <a:ext cx="7192963" cy="719138"/>
          </a:xfrm>
        </p:spPr>
        <p:txBody>
          <a:bodyPr/>
          <a:lstStyle/>
          <a:p>
            <a:pPr algn="r">
              <a:defRPr/>
            </a:pPr>
            <a:endParaRPr lang="ru-RU" dirty="0" smtClean="0"/>
          </a:p>
        </p:txBody>
      </p:sp>
      <p:pic>
        <p:nvPicPr>
          <p:cNvPr id="9" name="Рисунок 8" descr="DSC045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</p:spPr>
      </p:pic>
      <p:pic>
        <p:nvPicPr>
          <p:cNvPr id="10" name="Рисунок 9" descr="DSC048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068960"/>
            <a:ext cx="5052053" cy="3789040"/>
          </a:xfrm>
          <a:prstGeom prst="rect">
            <a:avLst/>
          </a:prstGeom>
        </p:spPr>
      </p:pic>
      <p:pic>
        <p:nvPicPr>
          <p:cNvPr id="13" name="Рисунок 12" descr="DSC04946.JPG"/>
          <p:cNvPicPr>
            <a:picLocks noChangeAspect="1"/>
          </p:cNvPicPr>
          <p:nvPr/>
        </p:nvPicPr>
        <p:blipFill>
          <a:blip r:embed="rId4" cstate="print"/>
          <a:srcRect l="20075" t="9051" r="11413"/>
          <a:stretch>
            <a:fillRect/>
          </a:stretch>
        </p:blipFill>
        <p:spPr>
          <a:xfrm>
            <a:off x="4788024" y="0"/>
            <a:ext cx="4104456" cy="408651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DSC04822.JPG"/>
          <p:cNvPicPr>
            <a:picLocks noChangeAspect="1"/>
          </p:cNvPicPr>
          <p:nvPr/>
        </p:nvPicPr>
        <p:blipFill>
          <a:blip r:embed="rId2" cstate="print"/>
          <a:srcRect l="15916" b="12943"/>
          <a:stretch>
            <a:fillRect/>
          </a:stretch>
        </p:blipFill>
        <p:spPr>
          <a:xfrm>
            <a:off x="2195736" y="0"/>
            <a:ext cx="4752528" cy="3690410"/>
          </a:xfrm>
          <a:prstGeom prst="rect">
            <a:avLst/>
          </a:prstGeom>
        </p:spPr>
      </p:pic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35842" name="Picture 2" descr="C:\Users\Кристина\Desktop\портфолио ученика\1_portfolio._titulnyy_list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14691"/>
            <a:ext cx="2957482" cy="3943309"/>
          </a:xfrm>
          <a:prstGeom prst="rect">
            <a:avLst/>
          </a:prstGeom>
          <a:noFill/>
        </p:spPr>
      </p:pic>
      <p:pic>
        <p:nvPicPr>
          <p:cNvPr id="35843" name="Picture 3" descr="C:\Users\Кристина\Desktop\портфолио ученика\11_kopilka_dostizheni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786058"/>
            <a:ext cx="2863085" cy="4071942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advTm="14742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tkrytyy_urok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0000"/>
      </a:hlink>
      <a:folHlink>
        <a:srgbClr val="D99694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otkrytyy_urok</Template>
  <TotalTime>1298</TotalTime>
  <Words>210</Words>
  <Application>Microsoft Office PowerPoint</Application>
  <PresentationFormat>Экран (4:3)</PresentationFormat>
  <Paragraphs>60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otkrytyy_urok</vt:lpstr>
      <vt:lpstr>  Из опыта работы по ФГОС НОО учителя начальных классов, МОБУ гимназия № 1 г. Благовещенска, РБ                                  Николаевой Светланы Васильевны</vt:lpstr>
      <vt:lpstr>«Тот, кто, обращаясь к старому,  способен открывать новое  и шагать в ногу со временем,  достоин быть учителем» Конфуций</vt:lpstr>
      <vt:lpstr>«Великая цель образования  это не знания, а действия» Г. Спенсер</vt:lpstr>
      <vt:lpstr>Используемые приемы</vt:lpstr>
      <vt:lpstr>Что делаю для формирования? </vt:lpstr>
      <vt:lpstr>Личностные учебные действия Что делаю для формирования?</vt:lpstr>
      <vt:lpstr>Классификация приемов рефлексии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Кристина</dc:creator>
  <cp:lastModifiedBy>Жданова</cp:lastModifiedBy>
  <cp:revision>96</cp:revision>
  <dcterms:created xsi:type="dcterms:W3CDTF">2015-08-05T09:15:09Z</dcterms:created>
  <dcterms:modified xsi:type="dcterms:W3CDTF">2023-10-02T08:23:28Z</dcterms:modified>
</cp:coreProperties>
</file>