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6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3F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53FBC-A2A9-49B2-BBD0-BC0F19C199EC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E8240-0024-4309-ADA1-771D3020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https://damion.club/uploads/posts/2022-01/1641975666_3-damion-club-p-fon-dlya-prezentatsii-lego-3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63688" y="-1306690"/>
            <a:ext cx="5634876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ОБЩЕОБРАЗОВАТЕЛЬНОЕ УЧРЕЖДЕНИЕ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ГОРОДСКОГО ОКРУГА ТОЛЬЯТТИ «ШКОЛА № 86 ИМЕНИ Ю.А. ГАГАРИНА»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805264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11560" y="4653136"/>
            <a:ext cx="4816624" cy="634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434277"/>
            <a:ext cx="77724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Дистанционная работа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 родителями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организации конструктивной деятельности с детьми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условиях реализации ФГОС ДО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4" name="Рисунок 3" descr="IMG_20220315_134511.jpg"/>
          <p:cNvPicPr>
            <a:picLocks noChangeAspect="1"/>
          </p:cNvPicPr>
          <p:nvPr/>
        </p:nvPicPr>
        <p:blipFill>
          <a:blip r:embed="rId3" cstate="print"/>
          <a:srcRect l="6949" r="14059" b="71000"/>
          <a:stretch>
            <a:fillRect/>
          </a:stretch>
        </p:blipFill>
        <p:spPr>
          <a:xfrm>
            <a:off x="4716016" y="692696"/>
            <a:ext cx="426605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188641"/>
            <a:ext cx="4392488" cy="20162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Когда основа здания будет готова, можно приступать к постройке крыши. </a:t>
            </a:r>
          </a:p>
          <a:p>
            <a:pPr algn="ctr"/>
            <a:r>
              <a:rPr lang="ru-RU" dirty="0" smtClean="0"/>
              <a:t>Для этого используют  специальные блоки со скосами. Если таковых под рукой нет, их можно заменить обычными блоками. Главное, располагать их так, чтобы крыша получалась слегка скошенной.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400506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IMG_20220315_132751.jpg"/>
          <p:cNvPicPr>
            <a:picLocks noChangeAspect="1"/>
          </p:cNvPicPr>
          <p:nvPr/>
        </p:nvPicPr>
        <p:blipFill>
          <a:blip r:embed="rId4" cstate="print"/>
          <a:srcRect l="11587" t="8690" r="4732" b="43032"/>
          <a:stretch>
            <a:fillRect/>
          </a:stretch>
        </p:blipFill>
        <p:spPr>
          <a:xfrm>
            <a:off x="179512" y="2924944"/>
            <a:ext cx="477413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08104" y="4149080"/>
            <a:ext cx="309634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нашем доме один фронтон с окном, а за ним шезлонг и пляжный зонт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188640"/>
            <a:ext cx="835292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Закончив со зданием, можно обустроить участок рядом с ним. Возле дома обычно располагают деревья, транспорт, гараж, качели и многое другое.</a:t>
            </a:r>
            <a:endParaRPr lang="ru-RU" dirty="0"/>
          </a:p>
        </p:txBody>
      </p:sp>
      <p:pic>
        <p:nvPicPr>
          <p:cNvPr id="5" name="Рисунок 4" descr="IMG_20220315_134102.jpg"/>
          <p:cNvPicPr>
            <a:picLocks noChangeAspect="1"/>
          </p:cNvPicPr>
          <p:nvPr/>
        </p:nvPicPr>
        <p:blipFill>
          <a:blip r:embed="rId3" cstate="print"/>
          <a:srcRect l="7500" r="5000" b="6666"/>
          <a:stretch>
            <a:fillRect/>
          </a:stretch>
        </p:blipFill>
        <p:spPr>
          <a:xfrm>
            <a:off x="3131840" y="4077072"/>
            <a:ext cx="3078342" cy="246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220315_1341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20315_1342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980728"/>
            <a:ext cx="278431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20220315_1343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1052736"/>
            <a:ext cx="2664296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20220315_133039.jpg"/>
          <p:cNvPicPr>
            <a:picLocks noChangeAspect="1"/>
          </p:cNvPicPr>
          <p:nvPr/>
        </p:nvPicPr>
        <p:blipFill>
          <a:blip r:embed="rId7" cstate="print"/>
          <a:srcRect l="57339" t="41561" r="-1978" b="16878"/>
          <a:stretch>
            <a:fillRect/>
          </a:stretch>
        </p:blipFill>
        <p:spPr>
          <a:xfrm>
            <a:off x="251520" y="3356992"/>
            <a:ext cx="2664296" cy="330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20220315_1326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2220" y="3501008"/>
            <a:ext cx="237626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820891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Используя свою фантазию, из привычных деталей можно собрать необычные и очень красивые элементы, которые украсят вашу постройку.</a:t>
            </a:r>
            <a:endParaRPr lang="ru-RU" dirty="0"/>
          </a:p>
        </p:txBody>
      </p:sp>
      <p:pic>
        <p:nvPicPr>
          <p:cNvPr id="5" name="Рисунок 4" descr="IMG_20220315_132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96752"/>
            <a:ext cx="4032448" cy="5376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80112" y="4365104"/>
            <a:ext cx="302433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Это может быть балкон, крылечко с перилами, дорожка к дому, ящик для почты и многое другое.</a:t>
            </a: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1206" r="39261"/>
          <a:stretch>
            <a:fillRect/>
          </a:stretch>
        </p:blipFill>
        <p:spPr bwMode="auto">
          <a:xfrm>
            <a:off x="6516216" y="1916832"/>
            <a:ext cx="1008112" cy="192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6" name="Рисунок 5" descr="IMG_20220315_132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260648"/>
            <a:ext cx="470452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220315_132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700808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https://tehnoteca.ru/img/1237/1236440/lego_assembly_square_10255_28.jpg"/>
          <p:cNvPicPr>
            <a:picLocks noChangeAspect="1" noChangeArrowheads="1"/>
          </p:cNvPicPr>
          <p:nvPr/>
        </p:nvPicPr>
        <p:blipFill>
          <a:blip r:embed="rId5" cstate="print"/>
          <a:srcRect l="18518" r="18519"/>
          <a:stretch>
            <a:fillRect/>
          </a:stretch>
        </p:blipFill>
        <p:spPr bwMode="auto">
          <a:xfrm>
            <a:off x="1403648" y="4293096"/>
            <a:ext cx="1224136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4" name="Рисунок 3" descr="IMG_20220315_1326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9592" y="4005064"/>
            <a:ext cx="18002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«Задний двор»</a:t>
            </a:r>
            <a:endParaRPr lang="ru-RU" dirty="0"/>
          </a:p>
        </p:txBody>
      </p:sp>
      <p:pic>
        <p:nvPicPr>
          <p:cNvPr id="9" name="Рисунок 8" descr="IMG_20220315_1327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140968"/>
            <a:ext cx="470452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s://avatars.mds.yandex.net/get-mpic/4120567/img_id5607526902140232977.jpeg/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32656"/>
            <a:ext cx="1533096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4" name="Содержимое 3" descr="IMG_20220315_1330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320480" cy="576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220315_1329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8044" y="1268760"/>
            <a:ext cx="399644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92080" y="332656"/>
            <a:ext cx="302433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ДОМ МЕЧТЫ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4" name="Содержимое 3" descr="Ожидаемый результат:Дистанционное взаимодействие педагогов с родителями помож...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2" t="8463" r="1526" b="12549"/>
          <a:stretch/>
        </p:blipFill>
        <p:spPr bwMode="auto">
          <a:xfrm>
            <a:off x="395536" y="692696"/>
            <a:ext cx="8568951" cy="564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075240" cy="4353347"/>
          </a:xfrm>
        </p:spPr>
        <p:txBody>
          <a:bodyPr/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+mj-lt"/>
              </a:rPr>
              <a:t>«От </a:t>
            </a:r>
            <a:r>
              <a:rPr lang="ru-RU" sz="2400" b="1" i="1" dirty="0">
                <a:solidFill>
                  <a:srgbClr val="C00000"/>
                </a:solidFill>
                <a:latin typeface="+mj-lt"/>
              </a:rPr>
              <a:t>того, как прошло детство, кто вёл ребенка за руку в детские годы,</a:t>
            </a:r>
          </a:p>
          <a:p>
            <a:pPr algn="ctr">
              <a:buNone/>
            </a:pPr>
            <a:r>
              <a:rPr lang="ru-RU" sz="2400" b="1" i="1" dirty="0">
                <a:solidFill>
                  <a:srgbClr val="C00000"/>
                </a:solidFill>
                <a:latin typeface="+mj-lt"/>
              </a:rPr>
              <a:t>что вошло в его разум и сердце из окружающего мира </a:t>
            </a:r>
            <a:r>
              <a:rPr lang="ru-RU" sz="2400" b="1" i="1" dirty="0" smtClean="0">
                <a:solidFill>
                  <a:srgbClr val="C00000"/>
                </a:solidFill>
                <a:latin typeface="+mj-lt"/>
              </a:rPr>
              <a:t>–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+mj-lt"/>
              </a:rPr>
              <a:t>от </a:t>
            </a:r>
            <a:r>
              <a:rPr lang="ru-RU" sz="2400" b="1" i="1" dirty="0">
                <a:solidFill>
                  <a:srgbClr val="C00000"/>
                </a:solidFill>
                <a:latin typeface="+mj-lt"/>
              </a:rPr>
              <a:t>этого в решающей степени зависит,</a:t>
            </a:r>
          </a:p>
          <a:p>
            <a:pPr algn="ctr">
              <a:buNone/>
            </a:pPr>
            <a:r>
              <a:rPr lang="ru-RU" sz="2400" b="1" i="1" dirty="0">
                <a:solidFill>
                  <a:srgbClr val="C00000"/>
                </a:solidFill>
                <a:latin typeface="+mj-lt"/>
              </a:rPr>
              <a:t>каким человеком станет сегодняшний малыш».</a:t>
            </a:r>
          </a:p>
          <a:p>
            <a:pPr algn="ctr">
              <a:buNone/>
            </a:pPr>
            <a:r>
              <a:rPr lang="ru-RU" sz="2400" b="1" i="1" dirty="0">
                <a:solidFill>
                  <a:srgbClr val="C00000"/>
                </a:solidFill>
                <a:latin typeface="+mj-lt"/>
              </a:rPr>
              <a:t>В. А. Сухомлинский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s://damion.club/uploads/posts/2022-01/1641975720_46-damion-club-p-fon-dlya-prezentatsii-lego-47.png"/>
          <p:cNvPicPr/>
          <p:nvPr/>
        </p:nvPicPr>
        <p:blipFill>
          <a:blip r:embed="rId3" cstate="print"/>
          <a:srcRect l="10381" t="49091" r="20588" b="8052"/>
          <a:stretch>
            <a:fillRect/>
          </a:stretch>
        </p:blipFill>
        <p:spPr bwMode="auto">
          <a:xfrm>
            <a:off x="4572000" y="4869160"/>
            <a:ext cx="3744416" cy="14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Irina\Desktop\ДОМ МЕЧТЫ\ФОТО\16695584369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3096"/>
            <a:ext cx="2694085" cy="209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Irina\Desktop\ДОМ МЕЧТЫ\ФОТО\16695583438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188640"/>
            <a:ext cx="12241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Irina\Desktop\ДОМ МЕЧТЫ\ФОТО\IMG_20191010_1809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88640"/>
            <a:ext cx="13681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</p:spPr>
      </p:pic>
      <p:pic>
        <p:nvPicPr>
          <p:cNvPr id="4" name="Содержимое 3" descr="C:\Users\Irina\Desktop\Downloads\IMG_20220401_14562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97" y="983538"/>
            <a:ext cx="2025498" cy="119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6150" y="81872"/>
            <a:ext cx="394818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Наши достижения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3492" t="2773" r="4487" b="891"/>
          <a:stretch/>
        </p:blipFill>
        <p:spPr bwMode="auto">
          <a:xfrm>
            <a:off x="5724128" y="260180"/>
            <a:ext cx="1372205" cy="1918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 cstate="print"/>
          <a:srcRect l="1869" r="3128" b="1598"/>
          <a:stretch/>
        </p:blipFill>
        <p:spPr bwMode="auto">
          <a:xfrm rot="606787">
            <a:off x="7259052" y="407889"/>
            <a:ext cx="1433377" cy="1923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0742" y="3839215"/>
            <a:ext cx="2022153" cy="145217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7" cstate="print"/>
          <a:stretch>
            <a:fillRect/>
          </a:stretch>
        </p:blipFill>
        <p:spPr>
          <a:xfrm rot="21162382">
            <a:off x="4177347" y="338257"/>
            <a:ext cx="1353235" cy="1933765"/>
          </a:xfrm>
          <a:prstGeom prst="rect">
            <a:avLst/>
          </a:prstGeom>
        </p:spPr>
      </p:pic>
      <p:pic>
        <p:nvPicPr>
          <p:cNvPr id="12" name="Рисунок 11" descr="C:\Users\Методист\Desktop\ДЕТСКИЙ САД года 2021\Участие педагогов\МЕРСИБО Сертификат 01.03.17.pn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9" y="2272609"/>
            <a:ext cx="2060145" cy="145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Методист\Desktop\ДЕТСКИЙ САД года 2021\Участие педагогов\970_certificate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48" y="2610279"/>
            <a:ext cx="131318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0099" y="5367569"/>
            <a:ext cx="2023110" cy="1353820"/>
          </a:xfrm>
          <a:prstGeom prst="rect">
            <a:avLst/>
          </a:prstGeom>
        </p:spPr>
      </p:pic>
      <p:pic>
        <p:nvPicPr>
          <p:cNvPr id="16" name="Рисунок 15" descr="C:\Users\Методист\Desktop\ДЕТСКИЙ САД года 2021\4 раздел\Достижения детей по данному направлению Печать\1 место Силаев Матвей.jpg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653">
            <a:off x="3167943" y="4813653"/>
            <a:ext cx="1336606" cy="180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Методист\Desktop\ДЕТСКИЙ САД года 2021\4 раздел\Достижения детей по данному направлению Печать\img157.jpg"/>
          <p:cNvPicPr/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78" y="2500312"/>
            <a:ext cx="132616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Методист\Desktop\ДЕТСКИЙ САД года 2021\4 раздел\Достижения детей по данному направлению Печать\Бурова Настя.PNG"/>
          <p:cNvPicPr/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43" y="4678612"/>
            <a:ext cx="1372629" cy="188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Методист\Desktop\ДЕТСКИЙ САД года 2021\4 раздел\Достижения детей по данному направлению Печать\Демьян С.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40" b="30470"/>
          <a:stretch/>
        </p:blipFill>
        <p:spPr bwMode="auto">
          <a:xfrm>
            <a:off x="6829260" y="2680771"/>
            <a:ext cx="1358006" cy="18845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" name="Рисунок 19" descr="C:\Documents and Settings\Admin.MICROSOF-7FF5BF\Рабочий стол\ДЕТСКИЙ САД года 2021\Достижения детей\Творческий конкурс Робот Робик\250161К1.5.2019.1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694898">
            <a:off x="6865951" y="4914063"/>
            <a:ext cx="1284622" cy="1795619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1484785"/>
            <a:ext cx="7344816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Каждая минута, проведенная с детьми — бесценна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algn="ctr"/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4293096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 ЗА ВНИМАНИЕ!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i="1" dirty="0" smtClean="0">
                <a:solidFill>
                  <a:srgbClr val="002060"/>
                </a:solidFill>
              </a:rPr>
              <a:t>«Конструируя, ребенок действует, как зодчий, </a:t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>возводящий здание собственного потенциала» </a:t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>Ж. Пиаже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39248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rgbClr val="C00000"/>
                </a:solidFill>
                <a:cs typeface="Times New Roman" pitchFamily="18" charset="0"/>
              </a:rPr>
              <a:t>сегодня одними из востребованных форм работы являются дистанционные формы сотрудничества с семьей. Они значительно расширяют возможности эффективного общения с родителями и оказания им помощи в вопросах развития и воспитания детей.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Irina\Desktop\Downloads\IMG_20211118_1337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509120"/>
            <a:ext cx="1484966" cy="221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Irina\Desktop\ДОМ МЕЧТЫ\ФОТО\IMG_20220324_1328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25144"/>
            <a:ext cx="2619219" cy="196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 l="14908" t="36923" r="56018" b="18462"/>
          <a:stretch>
            <a:fillRect/>
          </a:stretch>
        </p:blipFill>
        <p:spPr bwMode="auto">
          <a:xfrm>
            <a:off x="6156176" y="260648"/>
            <a:ext cx="250347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Миниатюра LEGO Конструктор LEGO Seasonal 80104 Танец льва №1"/>
          <p:cNvPicPr/>
          <p:nvPr/>
        </p:nvPicPr>
        <p:blipFill>
          <a:blip r:embed="rId4" cstate="print">
            <a:clrChange>
              <a:clrFrom>
                <a:srgbClr val="F0A5A2"/>
              </a:clrFrom>
              <a:clrTo>
                <a:srgbClr val="F0A5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88640"/>
            <a:ext cx="172819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онструктор LEGO Classic 10713 Чемоданчик для творчества и конструирования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284984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Миниатюра Конструктор LEGO Фирменный магазин Лего, 40574 №1"/>
          <p:cNvPicPr/>
          <p:nvPr/>
        </p:nvPicPr>
        <p:blipFill>
          <a:blip r:embed="rId6" cstate="print"/>
          <a:srcRect t="18566" b="18012"/>
          <a:stretch>
            <a:fillRect/>
          </a:stretch>
        </p:blipFill>
        <p:spPr bwMode="auto">
          <a:xfrm>
            <a:off x="2627784" y="764704"/>
            <a:ext cx="2880320" cy="203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15967" t="40615" r="57056" b="22695"/>
          <a:stretch>
            <a:fillRect/>
          </a:stretch>
        </p:blipFill>
        <p:spPr bwMode="auto">
          <a:xfrm>
            <a:off x="395536" y="4365104"/>
            <a:ext cx="2880320" cy="208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8" cstate="print"/>
          <a:srcRect l="15765" t="29846" r="56191" b="33846"/>
          <a:stretch>
            <a:fillRect/>
          </a:stretch>
        </p:blipFill>
        <p:spPr bwMode="auto">
          <a:xfrm>
            <a:off x="6588224" y="4653136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cdn1.ozone.ru/s3/multimedia-b/601015287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2492896"/>
            <a:ext cx="20882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093296"/>
            <a:ext cx="2314600" cy="562074"/>
          </a:xfrm>
        </p:spPr>
        <p:txBody>
          <a:bodyPr>
            <a:normAutofit/>
          </a:bodyPr>
          <a:lstStyle/>
          <a:p>
            <a:r>
              <a:rPr lang="ru-RU" sz="1200" b="1" i="1" dirty="0" smtClean="0">
                <a:solidFill>
                  <a:srgbClr val="002060"/>
                </a:solidFill>
                <a:latin typeface="+mn-lt"/>
              </a:rPr>
              <a:t>Марьям Т. с мамой Татьяной Николаевной</a:t>
            </a:r>
            <a:endParaRPr lang="ru-RU" sz="12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Содержимое 3" descr="https://shoptech.ru/images/catalog/konstruktory-lego/lego-mickey-amp-friends-10775-ferma-mikk_39396_full.jpg"/>
          <p:cNvPicPr>
            <a:picLocks noGrp="1"/>
          </p:cNvPicPr>
          <p:nvPr>
            <p:ph idx="1"/>
          </p:nvPr>
        </p:nvPicPr>
        <p:blipFill>
          <a:blip r:embed="rId3" cstate="print"/>
          <a:srcRect b="35417"/>
          <a:stretch>
            <a:fillRect/>
          </a:stretch>
        </p:blipFill>
        <p:spPr bwMode="auto">
          <a:xfrm>
            <a:off x="323528" y="4437112"/>
            <a:ext cx="2664295" cy="16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ww.icover.ru/upload/resize_cache/iblock/787/1300_700_1/7878e5cf217124250b37119a61a464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60648"/>
            <a:ext cx="2232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19872" y="2132856"/>
            <a:ext cx="2314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Степан С. с мамой и сестрой Анной</a:t>
            </a:r>
          </a:p>
        </p:txBody>
      </p:sp>
      <p:pic>
        <p:nvPicPr>
          <p:cNvPr id="8" name="Picture 4" descr="https://avatars.mds.yandex.net/get-mpic/4120567/img_id5607526902140232977.jpeg/ori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4B49"/>
              </a:clrFrom>
              <a:clrTo>
                <a:srgbClr val="004B4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60648"/>
            <a:ext cx="1224136" cy="1667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https://klike.net/uploads/posts/2022-10/1665033975_3-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653136"/>
            <a:ext cx="3096344" cy="1689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ttps://volonter.ru/wp-content/uploads/lego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060848"/>
            <a:ext cx="2615828" cy="17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88640"/>
            <a:ext cx="1944216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ДОМ МЕЧТЫ\ФОТО\IMG-84a83ffa02c1486cc5b1a33caa341c25-V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2232248" cy="35540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516216" y="3573016"/>
            <a:ext cx="2314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Мастер-класс</a:t>
            </a:r>
            <a:r>
              <a:rPr kumimoji="0" lang="ru-RU" sz="1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 –</a:t>
            </a:r>
            <a:endParaRPr kumimoji="0" lang="ru-RU" sz="12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мама Насти Е.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31840" y="6093296"/>
            <a:ext cx="2314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Мама Тихона Р.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67544" y="3861048"/>
            <a:ext cx="2314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Серёжа Л..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6672"/>
            <a:ext cx="8064896" cy="1080120"/>
          </a:xfrm>
        </p:spPr>
        <p:txBody>
          <a:bodyPr>
            <a:normAutofit/>
          </a:bodyPr>
          <a:lstStyle/>
          <a:p>
            <a:pPr marL="0" lvl="0">
              <a:spcBef>
                <a:spcPts val="0"/>
              </a:spcBef>
            </a:pPr>
            <a:r>
              <a:rPr lang="ru-RU" sz="1600" dirty="0" smtClean="0">
                <a:solidFill>
                  <a:srgbClr val="002060"/>
                </a:solidFill>
              </a:rPr>
              <a:t>Оказание </a:t>
            </a:r>
            <a:r>
              <a:rPr lang="ru-RU" sz="1600" dirty="0">
                <a:solidFill>
                  <a:srgbClr val="002060"/>
                </a:solidFill>
              </a:rPr>
              <a:t>педагогической поддержки родителям в удаленном доступе;</a:t>
            </a:r>
          </a:p>
          <a:p>
            <a:pPr marL="0" lvl="0"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</a:rPr>
              <a:t>Знакомство родителей с понятием «техническое творчество»; </a:t>
            </a:r>
          </a:p>
          <a:p>
            <a:pPr marL="0" lvl="0"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</a:rPr>
              <a:t>Создание «Дома мечты» из конструктора </a:t>
            </a:r>
            <a:r>
              <a:rPr lang="en-US" sz="1600" dirty="0">
                <a:solidFill>
                  <a:srgbClr val="002060"/>
                </a:solidFill>
              </a:rPr>
              <a:t>Lego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endParaRPr lang="ru-RU" sz="2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0"/>
            <a:ext cx="2304256" cy="404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Цель: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484784"/>
            <a:ext cx="15841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Задачи: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484784"/>
            <a:ext cx="856895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002060"/>
                </a:solidFill>
              </a:rPr>
              <a:t>Воспитательные:</a:t>
            </a:r>
            <a:endParaRPr lang="ru-RU" sz="1400" dirty="0">
              <a:solidFill>
                <a:srgbClr val="002060"/>
              </a:solidFill>
            </a:endParaRP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Воспитывать </a:t>
            </a:r>
            <a:r>
              <a:rPr lang="ru-RU" sz="1400" dirty="0">
                <a:solidFill>
                  <a:srgbClr val="002060"/>
                </a:solidFill>
              </a:rPr>
              <a:t>у детей эстетическое отношение к окружающей действительности на основе конструирования с использованием наборов конструктора «ЛЕГО»;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Воспитывать </a:t>
            </a:r>
            <a:r>
              <a:rPr lang="ru-RU" sz="1400" dirty="0">
                <a:solidFill>
                  <a:srgbClr val="002060"/>
                </a:solidFill>
              </a:rPr>
              <a:t>стремление работать совместно с родителями;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Повысить </a:t>
            </a:r>
            <a:r>
              <a:rPr lang="ru-RU" sz="1400" dirty="0">
                <a:solidFill>
                  <a:srgbClr val="002060"/>
                </a:solidFill>
              </a:rPr>
              <a:t>интерес родителей к «ЛЕГО» конструированию через организацию активных форм работы с детьми.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- Создать эмоциональное единения взрослого и ребенка.</a:t>
            </a:r>
          </a:p>
          <a:p>
            <a:pPr algn="just"/>
            <a:r>
              <a:rPr lang="ru-RU" sz="1400" b="1" i="1" dirty="0" smtClean="0">
                <a:solidFill>
                  <a:srgbClr val="002060"/>
                </a:solidFill>
              </a:rPr>
              <a:t>Развивающие</a:t>
            </a:r>
            <a:r>
              <a:rPr lang="ru-RU" sz="1400" b="1" i="1" dirty="0">
                <a:solidFill>
                  <a:srgbClr val="002060"/>
                </a:solidFill>
              </a:rPr>
              <a:t>:</a:t>
            </a:r>
            <a:endParaRPr lang="ru-RU" sz="1400" dirty="0">
              <a:solidFill>
                <a:srgbClr val="002060"/>
              </a:solidFill>
            </a:endParaRP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Развивать у детей мелкую </a:t>
            </a:r>
            <a:r>
              <a:rPr lang="ru-RU" sz="1400" dirty="0">
                <a:solidFill>
                  <a:srgbClr val="002060"/>
                </a:solidFill>
              </a:rPr>
              <a:t>моторику рук и зрительно – двигательную координацию, чувство композиции;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Развивать </a:t>
            </a:r>
            <a:r>
              <a:rPr lang="ru-RU" sz="1400" dirty="0">
                <a:solidFill>
                  <a:srgbClr val="002060"/>
                </a:solidFill>
              </a:rPr>
              <a:t>конструктивные способности детей;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Развивать </a:t>
            </a:r>
            <a:r>
              <a:rPr lang="ru-RU" sz="1400" dirty="0">
                <a:solidFill>
                  <a:srgbClr val="002060"/>
                </a:solidFill>
              </a:rPr>
              <a:t>творческое воображение, фантазию, мышление дошкольников через </a:t>
            </a:r>
            <a:r>
              <a:rPr lang="ru-RU" sz="1400" dirty="0" smtClean="0">
                <a:solidFill>
                  <a:srgbClr val="002060"/>
                </a:solidFill>
              </a:rPr>
              <a:t>совместную с родителями </a:t>
            </a:r>
            <a:r>
              <a:rPr lang="ru-RU" sz="1400" dirty="0">
                <a:solidFill>
                  <a:srgbClr val="002060"/>
                </a:solidFill>
              </a:rPr>
              <a:t>деятельность по освоению «ЛЕГО»-технологии;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Развивать </a:t>
            </a:r>
            <a:r>
              <a:rPr lang="ru-RU" sz="1400" dirty="0">
                <a:solidFill>
                  <a:srgbClr val="002060"/>
                </a:solidFill>
              </a:rPr>
              <a:t>у детей умение анализировать условия функционирования будущей конструкции, устанавливать последовательность ее выполнения, способствовать созданию разных оригинальных конструкций на </a:t>
            </a:r>
            <a:r>
              <a:rPr lang="ru-RU" sz="1400" dirty="0" smtClean="0">
                <a:solidFill>
                  <a:srgbClr val="002060"/>
                </a:solidFill>
              </a:rPr>
              <a:t>одной </a:t>
            </a:r>
            <a:r>
              <a:rPr lang="ru-RU" sz="1400" dirty="0">
                <a:solidFill>
                  <a:srgbClr val="002060"/>
                </a:solidFill>
              </a:rPr>
              <a:t>основе: достраивать, используя блоки разных конфигураций, встраивать дополнительные элементы;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Развивать </a:t>
            </a:r>
            <a:r>
              <a:rPr lang="ru-RU" sz="1400" dirty="0">
                <a:solidFill>
                  <a:srgbClr val="002060"/>
                </a:solidFill>
              </a:rPr>
              <a:t>умение детей конструировать по </a:t>
            </a:r>
            <a:r>
              <a:rPr lang="ru-RU" sz="1400" dirty="0" smtClean="0">
                <a:solidFill>
                  <a:srgbClr val="002060"/>
                </a:solidFill>
              </a:rPr>
              <a:t>собственному замыслу.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r>
              <a:rPr lang="ru-RU" sz="1400" b="1" i="1" dirty="0">
                <a:solidFill>
                  <a:srgbClr val="002060"/>
                </a:solidFill>
              </a:rPr>
              <a:t>Обучающие:</a:t>
            </a:r>
            <a:endParaRPr lang="ru-RU" sz="1400" dirty="0">
              <a:solidFill>
                <a:srgbClr val="002060"/>
              </a:solidFill>
            </a:endParaRP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Закреплять </a:t>
            </a:r>
            <a:r>
              <a:rPr lang="ru-RU" sz="1400" dirty="0">
                <a:solidFill>
                  <a:srgbClr val="002060"/>
                </a:solidFill>
              </a:rPr>
              <a:t>умение созданные конструкции использовать в сюжетно-ролевых играх;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Приумножать </a:t>
            </a:r>
            <a:r>
              <a:rPr lang="ru-RU" sz="1400" dirty="0">
                <a:solidFill>
                  <a:srgbClr val="002060"/>
                </a:solidFill>
              </a:rPr>
              <a:t>опыт творческой деятельности, формировать культуру творческой личности;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</a:rPr>
              <a:t>- Обучать </a:t>
            </a:r>
            <a:r>
              <a:rPr lang="ru-RU" sz="1400" dirty="0">
                <a:solidFill>
                  <a:srgbClr val="002060"/>
                </a:solidFill>
              </a:rPr>
              <a:t>приемам конструирования с использованием наборов конструктора «ЛЕГО</a:t>
            </a:r>
            <a:r>
              <a:rPr lang="ru-RU" sz="1400" dirty="0" smtClean="0">
                <a:solidFill>
                  <a:srgbClr val="002060"/>
                </a:solidFill>
              </a:rPr>
              <a:t>».</a:t>
            </a:r>
            <a:endParaRPr lang="ru-RU" sz="16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9046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Предварительная </a:t>
            </a:r>
            <a:r>
              <a:rPr lang="ru-RU" sz="2200" b="1" dirty="0"/>
              <a:t>работа:</a:t>
            </a:r>
            <a:r>
              <a:rPr lang="ru-RU" sz="2200" dirty="0"/>
              <a:t> </a:t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000" b="1" i="1" dirty="0" smtClean="0">
                <a:latin typeface="+mn-lt"/>
              </a:rPr>
              <a:t>- </a:t>
            </a:r>
            <a:r>
              <a:rPr lang="ru-RU" sz="2000" b="1" i="1" dirty="0">
                <a:latin typeface="+mn-lt"/>
              </a:rPr>
              <a:t>проведение родительского собрания с целью привлечение </a:t>
            </a:r>
            <a:r>
              <a:rPr lang="ru-RU" sz="2000" b="1" i="1" dirty="0" smtClean="0">
                <a:latin typeface="+mn-lt"/>
              </a:rPr>
              <a:t>родителей к </a:t>
            </a:r>
            <a:r>
              <a:rPr lang="ru-RU" sz="2000" b="1" i="1" dirty="0">
                <a:latin typeface="+mn-lt"/>
              </a:rPr>
              <a:t>активному сотрудничеству</a:t>
            </a:r>
            <a:r>
              <a:rPr lang="ru-RU" sz="2000" b="1" i="1" dirty="0" smtClean="0">
                <a:latin typeface="+mn-lt"/>
              </a:rPr>
              <a:t>;</a:t>
            </a:r>
            <a:br>
              <a:rPr lang="ru-RU" sz="2000" b="1" i="1" dirty="0" smtClean="0">
                <a:latin typeface="+mn-lt"/>
              </a:rPr>
            </a:br>
            <a:r>
              <a:rPr lang="ru-RU" sz="2000" b="1" i="1" dirty="0" smtClean="0">
                <a:latin typeface="+mn-lt"/>
              </a:rPr>
              <a:t>- </a:t>
            </a:r>
            <a:r>
              <a:rPr lang="ru-RU" sz="2000" b="1" i="1" dirty="0">
                <a:latin typeface="+mn-lt"/>
              </a:rPr>
              <a:t>проведение индивидуальных консультаций с родителями по разделу конструирования;</a:t>
            </a:r>
            <a:br>
              <a:rPr lang="ru-RU" sz="2000" b="1" i="1" dirty="0">
                <a:latin typeface="+mn-lt"/>
              </a:rPr>
            </a:br>
            <a:r>
              <a:rPr lang="ru-RU" sz="2000" b="1" i="1" dirty="0">
                <a:latin typeface="+mn-lt"/>
              </a:rPr>
              <a:t>- информационное сообщение для родителей «О пользе </a:t>
            </a:r>
            <a:r>
              <a:rPr lang="ru-RU" sz="2000" b="1" i="1" dirty="0" err="1">
                <a:latin typeface="+mn-lt"/>
              </a:rPr>
              <a:t>Lego</a:t>
            </a:r>
            <a:r>
              <a:rPr lang="ru-RU" sz="2000" b="1" i="1" dirty="0">
                <a:latin typeface="+mn-lt"/>
              </a:rPr>
              <a:t> занятий»;</a:t>
            </a:r>
            <a:br>
              <a:rPr lang="ru-RU" sz="2000" b="1" i="1" dirty="0">
                <a:latin typeface="+mn-lt"/>
              </a:rPr>
            </a:br>
            <a:r>
              <a:rPr lang="ru-RU" sz="2000" b="1" i="1" dirty="0">
                <a:latin typeface="+mn-lt"/>
              </a:rPr>
              <a:t>- консультация для родителей: «Детский конструктор: польза и какой выбрать?»;</a:t>
            </a:r>
            <a:br>
              <a:rPr lang="ru-RU" sz="2000" b="1" i="1" dirty="0">
                <a:latin typeface="+mn-lt"/>
              </a:rPr>
            </a:br>
            <a:r>
              <a:rPr lang="ru-RU" sz="2000" b="1" i="1" dirty="0">
                <a:latin typeface="+mn-lt"/>
              </a:rPr>
              <a:t>- совместные постройки родителей с детьми;</a:t>
            </a:r>
            <a:br>
              <a:rPr lang="ru-RU" sz="2000" b="1" i="1" dirty="0">
                <a:latin typeface="+mn-lt"/>
              </a:rPr>
            </a:br>
            <a:r>
              <a:rPr lang="ru-RU" sz="2000" b="1" i="1" dirty="0">
                <a:latin typeface="+mn-lt"/>
              </a:rPr>
              <a:t>- оформление фото - выставки на тему: «Самые удивительные постройки </a:t>
            </a:r>
            <a:r>
              <a:rPr lang="ru-RU" sz="2000" b="1" i="1" dirty="0" err="1">
                <a:latin typeface="+mn-lt"/>
              </a:rPr>
              <a:t>Лего</a:t>
            </a:r>
            <a:r>
              <a:rPr lang="ru-RU" sz="2000" b="1" i="1" dirty="0">
                <a:latin typeface="+mn-lt"/>
              </a:rPr>
              <a:t>»;</a:t>
            </a:r>
            <a:br>
              <a:rPr lang="ru-RU" sz="2000" b="1" i="1" dirty="0">
                <a:latin typeface="+mn-lt"/>
              </a:rPr>
            </a:b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r>
              <a:rPr lang="ru-RU" sz="2700" dirty="0">
                <a:latin typeface="+mn-lt"/>
              </a:rPr>
              <a:t> </a:t>
            </a:r>
            <a:br>
              <a:rPr lang="ru-RU" sz="2700" dirty="0">
                <a:latin typeface="+mn-lt"/>
              </a:rPr>
            </a:br>
            <a:r>
              <a:rPr lang="ru-RU" sz="2700" dirty="0" smtClean="0">
                <a:latin typeface="+mn-lt"/>
              </a:rPr>
              <a:t/>
            </a:r>
            <a:br>
              <a:rPr lang="ru-RU" sz="2700" dirty="0" smtClean="0">
                <a:latin typeface="+mn-lt"/>
              </a:rPr>
            </a:b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9" name="Рисунок 8" descr="https://sun9-38.userapi.com/c830401/v830401712/19926f/q6ynHhda0Z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725144"/>
            <a:ext cx="4464496" cy="19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2148" y="93755"/>
            <a:ext cx="1789571" cy="1391029"/>
          </a:xfrm>
          <a:prstGeom prst="rect">
            <a:avLst/>
          </a:prstGeom>
        </p:spPr>
      </p:pic>
      <p:pic>
        <p:nvPicPr>
          <p:cNvPr id="10" name="Рисунок 9" descr="https://3.bp.blogspot.com/-CtooHEodUO4/VfMliFv-rfI/AAAAAAAAQbE/7nr5oHLQr9M/s1600/Brick%2BJournaling%2BCard%2BHorizont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949171"/>
            <a:ext cx="2410297" cy="145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507966" y="5151427"/>
            <a:ext cx="1798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700" i="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Детский конструктор: 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700" i="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"В чём его польза"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700" i="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7030A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и "Какой конструктор выбрать?"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avatars.mds.yandex.net/get-mpic/1859594/img_id8461594844265275876.jpeg/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0648"/>
            <a:ext cx="2232248" cy="211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www.brickshelf.com/gallery/misc2006/AlternateModel/6754/6754_modular_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04664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40.img.avito.st/1280x960/43693141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636912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kupitmishku.ru/images/upload/scale_60067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356992"/>
            <a:ext cx="3456384" cy="280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tehnoteca.ru/img/1194/1193210/lego_family_house_31012_2.jpg"/>
          <p:cNvPicPr/>
          <p:nvPr/>
        </p:nvPicPr>
        <p:blipFill>
          <a:blip r:embed="rId7" cstate="print"/>
          <a:srcRect t="6969" b="7665"/>
          <a:stretch>
            <a:fillRect/>
          </a:stretch>
        </p:blipFill>
        <p:spPr bwMode="auto">
          <a:xfrm>
            <a:off x="6588224" y="4149080"/>
            <a:ext cx="2304256" cy="252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Irina\Desktop\ДОМ МЕЧТЫ\ФОТО\166955843694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57200" y="5229200"/>
            <a:ext cx="4546848" cy="896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5" name="Рисунок 4" descr="IMG_20220314_135402.jpg"/>
          <p:cNvPicPr>
            <a:picLocks noChangeAspect="1"/>
          </p:cNvPicPr>
          <p:nvPr/>
        </p:nvPicPr>
        <p:blipFill>
          <a:blip r:embed="rId3" cstate="print"/>
          <a:srcRect l="12200" t="27950" r="8001" b="16401"/>
          <a:stretch>
            <a:fillRect/>
          </a:stretch>
        </p:blipFill>
        <p:spPr>
          <a:xfrm>
            <a:off x="251520" y="188640"/>
            <a:ext cx="1858621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20314_161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2108852"/>
            <a:ext cx="2232248" cy="297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220314_162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468209" y="2708920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012160" y="188640"/>
            <a:ext cx="26277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 этаж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764704"/>
            <a:ext cx="651621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Для начала надо подготовить строительную плоскость нужного размера, а также отобрать строительные блоки .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Приступая к постройке, первым делом надо наметить основу здания. В центре или сбоку установить двери 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2924944"/>
            <a:ext cx="1944216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3. </a:t>
            </a:r>
            <a:r>
              <a:rPr lang="ru-RU" dirty="0" smtClean="0">
                <a:solidFill>
                  <a:srgbClr val="002060"/>
                </a:solidFill>
              </a:rPr>
              <a:t>Далее нужно наращивать стены, не забывая располагать в нужных местах оконные проемы.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2780928"/>
            <a:ext cx="2016224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</a:t>
            </a:r>
            <a:r>
              <a:rPr lang="ru-RU" dirty="0" smtClean="0">
                <a:solidFill>
                  <a:srgbClr val="002060"/>
                </a:solidFill>
              </a:rPr>
              <a:t>. Внутри стоит расположить основные предметы мебели.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В нашем варианте: диван, телевизор, ваза.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5445224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Особенность данной постройки – отсутствие одной стены.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Благодаря этому ребенок может видеть, что находится внутри дома и обыгрывать различные сценарии.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atherineasquithgallery.com/uploads/posts/2021-02/1613700476_58-p-pastelnii-fon-dlya-prezentatsi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4" name="Рисунок 3" descr="IMG_20220314_181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84652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220314_181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0052" y="236646"/>
            <a:ext cx="3780420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5576" y="5661248"/>
            <a:ext cx="792088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По желанию ребенка, можно аналогично первому построить второй этаж.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В нашем доме – это спальная комната, в которой есть кровать, шифоньер, прикроватная тумбочка, стул, а также окна и дверь на балкон.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603</Words>
  <Application>Microsoft Office PowerPoint</Application>
  <PresentationFormat>Экран (4:3)</PresentationFormat>
  <Paragraphs>76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Дистанционная работа  с родителями  по организации конструктивной деятельности с детьми  в условиях реализации ФГОС ДО</vt:lpstr>
      <vt:lpstr>  «Конструируя, ребенок действует, как зодчий,  возводящий здание собственного потенциала»  Ж. Пиаже </vt:lpstr>
      <vt:lpstr>Слайд 3</vt:lpstr>
      <vt:lpstr>Марьям Т. с мамой Татьяной Николаевной</vt:lpstr>
      <vt:lpstr>Слайд 5</vt:lpstr>
      <vt:lpstr>       Предварительная работа:    - проведение родительского собрания с целью привлечение родителей к активному сотрудничеству; - проведение индивидуальных консультаций с родителями по разделу конструирования; - информационное сообщение для родителей «О пользе Lego занятий»; - консультация для родителей: «Детский конструктор: польза и какой выбрать?»; - совместные постройки родителей с детьми; - оформление фото - выставки на тему: «Самые удивительные постройки Лего»;   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Дистанционная работа  с родителями детей старшего дошкольного возраста  по техническому творчеству</dc:title>
  <dc:creator>Irina</dc:creator>
  <cp:lastModifiedBy>Иван Стагнеев</cp:lastModifiedBy>
  <cp:revision>42</cp:revision>
  <dcterms:created xsi:type="dcterms:W3CDTF">2022-11-27T07:18:28Z</dcterms:created>
  <dcterms:modified xsi:type="dcterms:W3CDTF">2022-11-30T18:43:42Z</dcterms:modified>
</cp:coreProperties>
</file>