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2808"/>
    <a:srgbClr val="B06B58"/>
    <a:srgbClr val="E38257"/>
    <a:srgbClr val="7A5D00"/>
    <a:srgbClr val="9A7500"/>
    <a:srgbClr val="FCE6BA"/>
    <a:srgbClr val="FFF1C5"/>
    <a:srgbClr val="FEE7BE"/>
    <a:srgbClr val="EEE8C4"/>
    <a:srgbClr val="F5E9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0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46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44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589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531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47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473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3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01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73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33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DFBB-8EEF-410D-8903-560F3EE8AE01}" type="datetimeFigureOut">
              <a:rPr lang="ru-RU" smtClean="0"/>
              <a:t>09.10.2022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AD370-79D4-4907-A4E2-D0A0590FBF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02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есятиугольник 2"/>
          <p:cNvSpPr/>
          <p:nvPr/>
        </p:nvSpPr>
        <p:spPr>
          <a:xfrm>
            <a:off x="1091822" y="0"/>
            <a:ext cx="9953766" cy="6858000"/>
          </a:xfrm>
          <a:prstGeom prst="decagon">
            <a:avLst/>
          </a:prstGeom>
          <a:solidFill>
            <a:schemeClr val="bg1">
              <a:alpha val="50000"/>
            </a:schemeClr>
          </a:solidFill>
          <a:ln w="57150">
            <a:solidFill>
              <a:srgbClr val="9A7500">
                <a:alpha val="5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-34119" y="4094331"/>
            <a:ext cx="12205648" cy="122829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9600" b="1" dirty="0">
                <a:ln w="28575">
                  <a:solidFill>
                    <a:srgbClr val="C00000"/>
                  </a:solidFill>
                </a:ln>
                <a:solidFill>
                  <a:schemeClr val="bg1"/>
                </a:solidFill>
                <a:latin typeface="Astra" pitchFamily="2" charset="0"/>
              </a:rPr>
              <a:t>Интеллектуальная </a:t>
            </a:r>
          </a:p>
          <a:p>
            <a:pPr algn="ctr"/>
            <a:r>
              <a:rPr lang="ru-RU" sz="9600" b="1" dirty="0">
                <a:ln w="28575">
                  <a:solidFill>
                    <a:srgbClr val="C00000"/>
                  </a:solidFill>
                </a:ln>
                <a:solidFill>
                  <a:schemeClr val="bg1"/>
                </a:solidFill>
                <a:latin typeface="Astra" pitchFamily="2" charset="0"/>
              </a:rPr>
              <a:t>юбилейная </a:t>
            </a:r>
          </a:p>
          <a:p>
            <a:pPr algn="ctr"/>
            <a:r>
              <a:rPr lang="ru-RU" sz="9600" b="1" dirty="0">
                <a:ln w="28575">
                  <a:solidFill>
                    <a:srgbClr val="C00000"/>
                  </a:solidFill>
                </a:ln>
                <a:solidFill>
                  <a:schemeClr val="bg1"/>
                </a:solidFill>
                <a:latin typeface="Astra" pitchFamily="2" charset="0"/>
              </a:rPr>
              <a:t>викторина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30353" y="5599541"/>
            <a:ext cx="306164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3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95235" y="0"/>
            <a:ext cx="43762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>
                <a:solidFill>
                  <a:schemeClr val="bg1"/>
                </a:solidFill>
              </a:rPr>
              <a:t>Русский тот, кто Россию любит и ей служит</a:t>
            </a:r>
            <a:br>
              <a:rPr lang="ru-RU" sz="1600" i="1" dirty="0">
                <a:solidFill>
                  <a:schemeClr val="bg1"/>
                </a:solidFill>
              </a:rPr>
            </a:br>
            <a:r>
              <a:rPr lang="ru-RU" sz="1600" i="1" dirty="0">
                <a:solidFill>
                  <a:schemeClr val="bg1"/>
                </a:solidFill>
              </a:rPr>
              <a:t>Петр Первый</a:t>
            </a:r>
          </a:p>
        </p:txBody>
      </p:sp>
      <p:sp>
        <p:nvSpPr>
          <p:cNvPr id="7" name="Шеврон 6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28933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i="1" dirty="0">
                <a:solidFill>
                  <a:schemeClr val="bg1"/>
                </a:solidFill>
                <a:latin typeface="Times New Roman" panose="02020603050405020304" pitchFamily="18" charset="0"/>
              </a:rPr>
              <a:t>К 350-летию со дня рождения</a:t>
            </a:r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42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В каком году состоялась Полтавская </a:t>
            </a:r>
          </a:p>
          <a:p>
            <a:pPr algn="ctr"/>
            <a:r>
              <a:rPr lang="ru-RU" sz="2700" b="1" dirty="0">
                <a:solidFill>
                  <a:srgbClr val="C00000"/>
                </a:solidFill>
              </a:rPr>
              <a:t>битва – генеральное сражение, ставшее переломным в ходе Северной войны?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1708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1709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1702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1700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282859" y="3050952"/>
            <a:ext cx="7640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582808"/>
                </a:solidFill>
                <a:latin typeface="Times New Roman" panose="02020603050405020304" pitchFamily="18" charset="0"/>
              </a:rPr>
              <a:t>И в честь победы в Полтавской битве 10 июля в России отмечается День воинской славы</a:t>
            </a:r>
            <a:endParaRPr lang="ru-RU" b="1" dirty="0">
              <a:solidFill>
                <a:srgbClr val="582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996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Верблюдов 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Каких «экзотических» животных Петр I успешно выставил под Псковом против шведской конницы?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Слонов 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Быков 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Ослов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801504" y="3098361"/>
            <a:ext cx="88437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582808"/>
                </a:solidFill>
                <a:latin typeface="Times New Roman" panose="02020603050405020304" pitchFamily="18" charset="0"/>
              </a:rPr>
              <a:t>В бою со шведской конницей он пустил против неё калмыков на верблюдах. </a:t>
            </a:r>
          </a:p>
          <a:p>
            <a:pPr algn="ctr"/>
            <a:r>
              <a:rPr lang="ru-RU" b="1" dirty="0">
                <a:solidFill>
                  <a:srgbClr val="582808"/>
                </a:solidFill>
                <a:latin typeface="Times New Roman" panose="02020603050405020304" pitchFamily="18" charset="0"/>
              </a:rPr>
              <a:t>Лошади  противника испугались диковинных животных и в панике разбежались</a:t>
            </a:r>
            <a:endParaRPr lang="ru-RU" b="1" dirty="0">
              <a:solidFill>
                <a:srgbClr val="582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Каспийского моря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Западное побережье какого моря отвоевал Пётр I после Персидского похода 1722-1723 гг.?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Азовского моря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Чёрного моря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Балтийского моря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32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Кунсткамера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Пётр Первый организовал музей редкостей, получивший название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Музей восковых фигур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Русский музей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Эрмитаж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2006221" y="3245473"/>
            <a:ext cx="85844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582808"/>
                </a:solidFill>
                <a:latin typeface="Times New Roman" panose="02020603050405020304" pitchFamily="18" charset="0"/>
              </a:rPr>
              <a:t>Событие это произошло в 1714 году и стало считаться датой основания музея</a:t>
            </a:r>
            <a:endParaRPr lang="ru-RU" b="1" dirty="0">
              <a:solidFill>
                <a:srgbClr val="582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77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Как называлась первая русская газета, которая по распоряжению Петра I начала издаваться в Москве в январе 1703 г.?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 «Московский листок»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«Ведомости»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«Неделя»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«Искра»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522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«Азбука»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Какая книга в 1708 году была впервые напечатана новым гражданским шрифтом, введённым Петром I?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«Апостол»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«Геометрия»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«Часовник»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11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Сенат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Какой высший государственный орган был учрежден Петром I в декабре 1711 г?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Сейм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Синод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Кабинет министров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006221" y="3245473"/>
            <a:ext cx="85844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582808"/>
                </a:solidFill>
                <a:latin typeface="Times New Roman" panose="02020603050405020304" pitchFamily="18" charset="0"/>
              </a:rPr>
              <a:t>Орган государственной власти, заменивший Боярскую Думу</a:t>
            </a:r>
          </a:p>
          <a:p>
            <a:pPr algn="ctr"/>
            <a:r>
              <a:rPr lang="ru-RU" b="1" dirty="0">
                <a:solidFill>
                  <a:srgbClr val="582808"/>
                </a:solidFill>
                <a:latin typeface="Times New Roman" panose="02020603050405020304" pitchFamily="18" charset="0"/>
              </a:rPr>
              <a:t> </a:t>
            </a:r>
            <a:endParaRPr lang="ru-RU" b="1" dirty="0">
              <a:solidFill>
                <a:srgbClr val="582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2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Табель о рангах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Как назывался иерархический список чинов, определённый законом Петра I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от 1722 г.?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Расписание о рангах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Журнал о рангах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Ведомость о рангах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506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Основателем какого города стал Пётр Первый?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Воронеж 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Санкт-Петербург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Москва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Тула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12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</a:rPr>
              <a:t>Здание Адмиралтейства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Какой из этих памятников архитектуры построен по чертежам Петра I </a:t>
            </a:r>
          </a:p>
          <a:p>
            <a:pPr algn="ctr"/>
            <a:r>
              <a:rPr lang="ru-RU" sz="2700" b="1" dirty="0">
                <a:solidFill>
                  <a:srgbClr val="C00000"/>
                </a:solidFill>
              </a:rPr>
              <a:t>(с последующими перестройками)?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</a:rPr>
              <a:t>Зимний дворец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</a:rPr>
              <a:t>Смольный монастырь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i="1" dirty="0">
                <a:solidFill>
                  <a:schemeClr val="accent2">
                    <a:lumMod val="50000"/>
                  </a:schemeClr>
                </a:solidFill>
              </a:rPr>
              <a:t>Большой дворец в Петергофе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29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В каком году родился Пётр Первый?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1572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1672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1721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1725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375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Голландии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какой стране Пётр Первый получил аттестат об обучении кораблестроению?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Англии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Швеции 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Германии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6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Четырнадцать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Сколько ремёсел освоил трудолюбивый Пётр Алексеевич?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Пять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Двенадцать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100" b="1" i="1" dirty="0">
                <a:solidFill>
                  <a:schemeClr val="accent2">
                    <a:lumMod val="50000"/>
                  </a:schemeClr>
                </a:solidFill>
              </a:rPr>
              <a:t>Три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2282859" y="3050952"/>
            <a:ext cx="7640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582808"/>
                </a:solidFill>
                <a:latin typeface="Times New Roman" panose="02020603050405020304" pitchFamily="18" charset="0"/>
              </a:rPr>
              <a:t>Особенно он любил токарное дело. По сей день в различных музеях хранятся 12 принадлежащих ему токарных станков, а ещё 38 утеряны</a:t>
            </a:r>
            <a:endParaRPr lang="ru-RU" b="1" dirty="0">
              <a:solidFill>
                <a:srgbClr val="582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36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На каком музыкальном инструменте Пётр Первый умел играть на высоком уровне?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Баяне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Фортепиано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Скрипке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Балалайке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366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Дурь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Вставьте пропущенное слово в петровскую цитату: «Боярам в Думе говорить по ненаписанному, дабы ... каждого видна была»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Мысль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Идея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Память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009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Тюльпаны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Назовите любимые цветы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Петра Первого 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Лилии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Розы 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Ромашки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397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1721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В каком году Пётр I провозгласил Россию империей, а себя – императором?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1709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1723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1689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26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Кому или чему посвящены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пушкинские строки: «Люблю тебя, Петра творенье...»?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Российскому флоту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Санкт-Петербургу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Таганрогу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Кунсткамере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11505063" y="6237027"/>
            <a:ext cx="686937" cy="620973"/>
          </a:xfrm>
          <a:prstGeom prst="mathMultiply">
            <a:avLst/>
          </a:prstGeom>
          <a:solidFill>
            <a:srgbClr val="D9B28B"/>
          </a:solidFill>
          <a:ln w="508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6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Алексеевич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Какое отчество было у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Петра Первого?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Иванович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Александрович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Владимирович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26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Романов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Назовите фамилию Петра </a:t>
            </a:r>
            <a:r>
              <a:rPr lang="en-US" sz="3200" b="1" dirty="0">
                <a:solidFill>
                  <a:srgbClr val="C00000"/>
                </a:solidFill>
              </a:rPr>
              <a:t>I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Нарышкин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Годунов 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Милославский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03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10 лет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Во сколько лет Пётр Первый был провозглашен царём?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15 лет 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12 лет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В 20 лет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25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Из каких отрядов, созданных для </a:t>
            </a:r>
          </a:p>
          <a:p>
            <a:pPr algn="ctr"/>
            <a:r>
              <a:rPr lang="ru-RU" sz="2700" b="1" dirty="0">
                <a:solidFill>
                  <a:srgbClr val="C00000"/>
                </a:solidFill>
              </a:rPr>
              <a:t>военных игр Петра I, образовались Преображенский и Семёновский полки?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Забавных 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Потешных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Куражных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Игровых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52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Урядник Михайлов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Под каким именем Пётр I посетил в 1697-98 гг. Европу?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Есаул Петров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Сотник Алексей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Казак Фёдор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082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Швецию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Какую страну отучил воевать 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Петр Первый?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Польшу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Англию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</a:rPr>
              <a:t>Голландию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8019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Горизонтальный свиток 5"/>
          <p:cNvSpPr/>
          <p:nvPr/>
        </p:nvSpPr>
        <p:spPr>
          <a:xfrm>
            <a:off x="2409372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Северная </a:t>
            </a:r>
          </a:p>
        </p:txBody>
      </p:sp>
      <p:sp>
        <p:nvSpPr>
          <p:cNvPr id="2" name="Шеврон 1">
            <a:hlinkClick r:id="" action="ppaction://hlinkshowjump?jump=nextslide"/>
          </p:cNvPr>
          <p:cNvSpPr/>
          <p:nvPr/>
        </p:nvSpPr>
        <p:spPr>
          <a:xfrm>
            <a:off x="11559654" y="6410002"/>
            <a:ext cx="477673" cy="287292"/>
          </a:xfrm>
          <a:prstGeom prst="chevron">
            <a:avLst/>
          </a:prstGeom>
          <a:solidFill>
            <a:srgbClr val="D9B28B"/>
          </a:solidFill>
          <a:ln w="3810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2409372" y="274040"/>
            <a:ext cx="7387771" cy="1161358"/>
          </a:xfrm>
          <a:prstGeom prst="flowChartTerminator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>
                <a:solidFill>
                  <a:srgbClr val="C00000"/>
                </a:solidFill>
              </a:rPr>
              <a:t>Как называлась война, которую Пётр I начал против Швеции с целью добиться для России выхода в Балтийское море?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466013" y="3476053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Тридцатилетняя </a:t>
            </a: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522655" y="5196040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Западная 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466013" y="1756066"/>
            <a:ext cx="3274488" cy="1501254"/>
          </a:xfrm>
          <a:prstGeom prst="horizontalScroll">
            <a:avLst/>
          </a:prstGeom>
          <a:solidFill>
            <a:srgbClr val="FCE6BA"/>
          </a:solidFill>
          <a:ln>
            <a:solidFill>
              <a:srgbClr val="9A75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i="1" dirty="0">
                <a:solidFill>
                  <a:schemeClr val="accent2">
                    <a:lumMod val="50000"/>
                  </a:schemeClr>
                </a:solidFill>
              </a:rPr>
              <a:t>Балтийская </a:t>
            </a:r>
          </a:p>
        </p:txBody>
      </p:sp>
      <p:pic>
        <p:nvPicPr>
          <p:cNvPr id="9" name="Picture 2" descr="без фона Отец Отечеств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47968" y="2279270"/>
            <a:ext cx="2339801" cy="375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282859" y="3050952"/>
            <a:ext cx="7640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582808"/>
                </a:solidFill>
                <a:latin typeface="Times New Roman" panose="02020603050405020304" pitchFamily="18" charset="0"/>
              </a:rPr>
              <a:t>Война со шведами, продолжавшаяся 21 год. За долгие годы Северной войны Пётр I создал свою постоянную армию и флот</a:t>
            </a:r>
            <a:endParaRPr lang="ru-RU" b="1" dirty="0">
              <a:solidFill>
                <a:srgbClr val="5828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115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AD4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7" grpId="0" animBg="1"/>
      <p:bldP spid="8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587</Words>
  <Application>Microsoft Office PowerPoint</Application>
  <PresentationFormat>Широкоэкранный</PresentationFormat>
  <Paragraphs>146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Astra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</dc:title>
  <dc:subject>Петр 1</dc:subject>
  <dc:creator>КЕВ</dc:creator>
  <cp:lastModifiedBy>Наталья</cp:lastModifiedBy>
  <cp:revision>19</cp:revision>
  <dcterms:created xsi:type="dcterms:W3CDTF">2022-03-02T13:19:13Z</dcterms:created>
  <dcterms:modified xsi:type="dcterms:W3CDTF">2022-10-09T08:33:40Z</dcterms:modified>
</cp:coreProperties>
</file>