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957"/>
    <a:srgbClr val="E0BEBD"/>
    <a:srgbClr val="374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p:scale>
          <a:sx n="60" d="100"/>
          <a:sy n="60" d="100"/>
        </p:scale>
        <p:origin x="112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AAEEAE-9276-408F-B2F2-27A182FC5C4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985-42CF-480C-9DDF-6CBEEDF5775D}"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582372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AEEAE-9276-408F-B2F2-27A182FC5C4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304459258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AEEAE-9276-408F-B2F2-27A182FC5C4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200771628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AEEAE-9276-408F-B2F2-27A182FC5C4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6673298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AAEEAE-9276-408F-B2F2-27A182FC5C4D}"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392881373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AAEEAE-9276-408F-B2F2-27A182FC5C4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397671325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AAEEAE-9276-408F-B2F2-27A182FC5C4D}"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40500935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AAEEAE-9276-408F-B2F2-27A182FC5C4D}"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207107818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AEEAE-9276-408F-B2F2-27A182FC5C4D}"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62910213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AAEEAE-9276-408F-B2F2-27A182FC5C4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210453189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AAEEAE-9276-408F-B2F2-27A182FC5C4D}"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985-42CF-480C-9DDF-6CBEEDF5775D}" type="slidenum">
              <a:rPr lang="en-US" smtClean="0"/>
              <a:t>‹#›</a:t>
            </a:fld>
            <a:endParaRPr lang="en-US"/>
          </a:p>
        </p:txBody>
      </p:sp>
    </p:spTree>
    <p:extLst>
      <p:ext uri="{BB962C8B-B14F-4D97-AF65-F5344CB8AC3E}">
        <p14:creationId xmlns:p14="http://schemas.microsoft.com/office/powerpoint/2010/main" val="289794078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AEEAE-9276-408F-B2F2-27A182FC5C4D}"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75985-42CF-480C-9DDF-6CBEEDF5775D}"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266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16139"/>
            <a:ext cx="9144000" cy="2387600"/>
          </a:xfrm>
        </p:spPr>
        <p:txBody>
          <a:bodyPr/>
          <a:lstStyle/>
          <a:p>
            <a:r>
              <a:rPr lang="en-US" b="1" dirty="0">
                <a:solidFill>
                  <a:srgbClr val="374A51"/>
                </a:solidFill>
              </a:rPr>
              <a:t>School Y</a:t>
            </a:r>
            <a:r>
              <a:rPr lang="en-US" b="1" dirty="0" smtClean="0">
                <a:solidFill>
                  <a:srgbClr val="374A51"/>
                </a:solidFill>
              </a:rPr>
              <a:t>esterday And Today</a:t>
            </a:r>
            <a:endParaRPr lang="en-US" b="1" dirty="0">
              <a:solidFill>
                <a:srgbClr val="374A51"/>
              </a:solidFill>
            </a:endParaRPr>
          </a:p>
        </p:txBody>
      </p:sp>
      <p:sp>
        <p:nvSpPr>
          <p:cNvPr id="3" name="Subtitle 2"/>
          <p:cNvSpPr>
            <a:spLocks noGrp="1"/>
          </p:cNvSpPr>
          <p:nvPr>
            <p:ph type="subTitle" idx="1"/>
          </p:nvPr>
        </p:nvSpPr>
        <p:spPr>
          <a:xfrm>
            <a:off x="1524000" y="4095814"/>
            <a:ext cx="9144000" cy="1655762"/>
          </a:xfrm>
        </p:spPr>
        <p:txBody>
          <a:bodyPr/>
          <a:lstStyle/>
          <a:p>
            <a:r>
              <a:rPr lang="en-US" b="1" dirty="0">
                <a:solidFill>
                  <a:srgbClr val="EFB957"/>
                </a:solidFill>
              </a:rPr>
              <a:t>The </a:t>
            </a:r>
            <a:r>
              <a:rPr lang="en-US" b="1" dirty="0" smtClean="0">
                <a:solidFill>
                  <a:srgbClr val="EFB957"/>
                </a:solidFill>
              </a:rPr>
              <a:t>importance </a:t>
            </a:r>
            <a:r>
              <a:rPr lang="en-US" b="1" dirty="0">
                <a:solidFill>
                  <a:srgbClr val="EFB957"/>
                </a:solidFill>
              </a:rPr>
              <a:t>of school in the life of a teenager</a:t>
            </a:r>
            <a:endParaRPr lang="en-US" b="1" dirty="0">
              <a:solidFill>
                <a:srgbClr val="EFB957"/>
              </a:solidFill>
            </a:endParaRPr>
          </a:p>
        </p:txBody>
      </p:sp>
    </p:spTree>
    <p:extLst>
      <p:ext uri="{BB962C8B-B14F-4D97-AF65-F5344CB8AC3E}">
        <p14:creationId xmlns:p14="http://schemas.microsoft.com/office/powerpoint/2010/main" val="262226047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5685" y="2887124"/>
            <a:ext cx="7668126" cy="1754326"/>
          </a:xfrm>
          <a:prstGeom prst="rect">
            <a:avLst/>
          </a:prstGeom>
        </p:spPr>
        <p:txBody>
          <a:bodyPr wrap="square">
            <a:spAutoFit/>
          </a:bodyPr>
          <a:lstStyle/>
          <a:p>
            <a:pPr algn="ctr">
              <a:lnSpc>
                <a:spcPct val="150000"/>
              </a:lnSpc>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Make a chart in English for the education system in your country. Is it the same as in the other countries or are there differences? Discuss this topic with your classmates. </a:t>
            </a:r>
            <a:endParaRPr lang="ru-RU" sz="2400" dirty="0">
              <a:latin typeface="Times New Roman" panose="02020603050405020304" pitchFamily="18" charset="0"/>
              <a:cs typeface="Times New Roman" panose="02020603050405020304" pitchFamily="18" charset="0"/>
            </a:endParaRPr>
          </a:p>
        </p:txBody>
      </p:sp>
      <p:pic>
        <p:nvPicPr>
          <p:cNvPr id="10242" name="Picture 2" descr="Homework - Free education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323" y="244392"/>
            <a:ext cx="2514850" cy="2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0766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27748" y="184072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374A51"/>
                </a:solidFill>
              </a:rPr>
              <a:t>Thank you for the lesson!</a:t>
            </a:r>
            <a:endParaRPr lang="en-US" b="1" dirty="0">
              <a:solidFill>
                <a:srgbClr val="374A51"/>
              </a:solidFill>
            </a:endParaRPr>
          </a:p>
        </p:txBody>
      </p:sp>
      <p:pic>
        <p:nvPicPr>
          <p:cNvPr id="11266" name="Picture 2" descr="Curriculum Homepage — Dale Community Primary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448" y="3567821"/>
            <a:ext cx="9690600" cy="286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9570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16 Best School Quotes - Inspirational School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Top 40 School Quotes (2023 Update) - Quotefan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841" y="914317"/>
            <a:ext cx="9354476" cy="52618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33521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3 способов ответить на вопрос «Как дела?» по-английс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554" y="1757012"/>
            <a:ext cx="7239000"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148554" y="1215188"/>
            <a:ext cx="3396971" cy="4893647"/>
          </a:xfrm>
          <a:prstGeom prst="rect">
            <a:avLst/>
          </a:prstGeom>
        </p:spPr>
        <p:txBody>
          <a:bodyPr wrap="square">
            <a:spAutoFit/>
          </a:bodyPr>
          <a:lstStyle/>
          <a:p>
            <a:r>
              <a:rPr lang="en-US" sz="2400" dirty="0" smtClean="0">
                <a:solidFill>
                  <a:srgbClr val="374A51"/>
                </a:solidFill>
                <a:latin typeface="Times New Roman" panose="02020603050405020304" pitchFamily="18" charset="0"/>
                <a:cs typeface="Times New Roman" panose="02020603050405020304" pitchFamily="18" charset="0"/>
              </a:rPr>
              <a:t>I’m super, thank you!</a:t>
            </a:r>
          </a:p>
          <a:p>
            <a:endParaRPr lang="en-US" sz="2400" dirty="0">
              <a:solidFill>
                <a:srgbClr val="374A51"/>
              </a:solidFill>
              <a:latin typeface="Times New Roman" panose="02020603050405020304" pitchFamily="18" charset="0"/>
              <a:cs typeface="Times New Roman" panose="02020603050405020304" pitchFamily="18" charset="0"/>
            </a:endParaRPr>
          </a:p>
          <a:p>
            <a:r>
              <a:rPr lang="en-US" sz="2400" dirty="0" smtClean="0">
                <a:solidFill>
                  <a:srgbClr val="374A51"/>
                </a:solidFill>
                <a:latin typeface="Times New Roman" panose="02020603050405020304" pitchFamily="18" charset="0"/>
                <a:cs typeface="Times New Roman" panose="02020603050405020304" pitchFamily="18" charset="0"/>
              </a:rPr>
              <a:t>I’m quite OK, thank you!</a:t>
            </a:r>
          </a:p>
          <a:p>
            <a:endParaRPr lang="en-US" sz="2400" dirty="0">
              <a:solidFill>
                <a:srgbClr val="374A51"/>
              </a:solidFill>
              <a:latin typeface="Times New Roman" panose="02020603050405020304" pitchFamily="18" charset="0"/>
              <a:cs typeface="Times New Roman" panose="02020603050405020304" pitchFamily="18" charset="0"/>
            </a:endParaRPr>
          </a:p>
          <a:p>
            <a:r>
              <a:rPr lang="en-US" sz="2400" dirty="0" smtClean="0">
                <a:solidFill>
                  <a:srgbClr val="374A51"/>
                </a:solidFill>
                <a:latin typeface="Times New Roman" panose="02020603050405020304" pitchFamily="18" charset="0"/>
                <a:cs typeface="Times New Roman" panose="02020603050405020304" pitchFamily="18" charset="0"/>
              </a:rPr>
              <a:t>What about you?</a:t>
            </a:r>
          </a:p>
          <a:p>
            <a:endParaRPr lang="en-US" sz="2400" dirty="0">
              <a:solidFill>
                <a:srgbClr val="374A51"/>
              </a:solidFill>
              <a:latin typeface="Times New Roman" panose="02020603050405020304" pitchFamily="18" charset="0"/>
              <a:cs typeface="Times New Roman" panose="02020603050405020304" pitchFamily="18" charset="0"/>
            </a:endParaRPr>
          </a:p>
          <a:p>
            <a:r>
              <a:rPr lang="en-US" sz="2400" dirty="0" smtClean="0">
                <a:solidFill>
                  <a:srgbClr val="374A51"/>
                </a:solidFill>
                <a:latin typeface="Times New Roman" panose="02020603050405020304" pitchFamily="18" charset="0"/>
                <a:cs typeface="Times New Roman" panose="02020603050405020304" pitchFamily="18" charset="0"/>
              </a:rPr>
              <a:t>I’m great, thank you!</a:t>
            </a:r>
          </a:p>
          <a:p>
            <a:endParaRPr lang="en-US" sz="2400" dirty="0">
              <a:solidFill>
                <a:srgbClr val="374A51"/>
              </a:solidFill>
              <a:latin typeface="Times New Roman" panose="02020603050405020304" pitchFamily="18" charset="0"/>
              <a:cs typeface="Times New Roman" panose="02020603050405020304" pitchFamily="18" charset="0"/>
            </a:endParaRPr>
          </a:p>
          <a:p>
            <a:r>
              <a:rPr lang="en-US" sz="2400" dirty="0" smtClean="0">
                <a:solidFill>
                  <a:srgbClr val="374A51"/>
                </a:solidFill>
                <a:latin typeface="Times New Roman" panose="02020603050405020304" pitchFamily="18" charset="0"/>
                <a:cs typeface="Times New Roman" panose="02020603050405020304" pitchFamily="18" charset="0"/>
              </a:rPr>
              <a:t>I’m so-so because I’m tired …so much homework!</a:t>
            </a:r>
          </a:p>
          <a:p>
            <a:endParaRPr lang="en-US" sz="2400" dirty="0">
              <a:solidFill>
                <a:srgbClr val="374A51"/>
              </a:solidFill>
              <a:latin typeface="Times New Roman" panose="02020603050405020304" pitchFamily="18" charset="0"/>
              <a:cs typeface="Times New Roman" panose="02020603050405020304" pitchFamily="18" charset="0"/>
            </a:endParaRPr>
          </a:p>
          <a:p>
            <a:r>
              <a:rPr lang="en-US" sz="2400" dirty="0" smtClean="0">
                <a:solidFill>
                  <a:srgbClr val="374A51"/>
                </a:solidFill>
                <a:latin typeface="Times New Roman" panose="02020603050405020304" pitchFamily="18" charset="0"/>
                <a:cs typeface="Times New Roman" panose="02020603050405020304" pitchFamily="18" charset="0"/>
              </a:rPr>
              <a:t>I’m happy, thank you!</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4468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Free Online Courses | Learn Job Oriented Training Programs - LearnV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805" y="13062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15782" y="3300010"/>
            <a:ext cx="7960834"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What ways of obtaining new knowledge exist now?</a:t>
            </a:r>
            <a:endParaRPr lang="ru-RU" sz="2800" b="1" dirty="0"/>
          </a:p>
        </p:txBody>
      </p:sp>
      <p:pic>
        <p:nvPicPr>
          <p:cNvPr id="3074" name="Picture 2" descr="Books PNG image | Download PNG image: book_PNG21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15" y="4211326"/>
            <a:ext cx="2793842" cy="22857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go Internet Explorer PNG Images, Ie Logo Clipart Free Download - Free  Transparent PNG Log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065" y="1681761"/>
            <a:ext cx="1664292" cy="16182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obile In Hand Png, Transparent Png is free transparent png image. To  explore more similar … | Simple background images, Green screen video  backgrounds, 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55581" y="4459706"/>
            <a:ext cx="1967451" cy="2526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4" name="Picture 12" descr="Training Icon, Transparent Training.PNG Images &amp; Vector - FreeIcon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124" y="4306347"/>
            <a:ext cx="2162175" cy="22669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Web Application Icon Transparent PNG | PNG Pl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2002" y="164955"/>
            <a:ext cx="3077304" cy="307730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eeting Clipart Study Group - Multiple Streams Of Income: Because Living  Off - (400x300) Png Clipart Downlo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357" y="317660"/>
            <a:ext cx="2242348" cy="168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5226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8988" y="913946"/>
            <a:ext cx="8871285" cy="4247317"/>
          </a:xfrm>
          <a:prstGeom prst="rect">
            <a:avLst/>
          </a:prstGeom>
        </p:spPr>
        <p:txBody>
          <a:bodyPr wrap="square">
            <a:spAutoFit/>
          </a:bodyPr>
          <a:lstStyle/>
          <a:p>
            <a:pPr algn="ctr">
              <a:lnSpc>
                <a:spcPct val="150000"/>
              </a:lnSpc>
            </a:pPr>
            <a:r>
              <a:rPr lang="en-US" sz="2400" b="1" dirty="0" smtClean="0">
                <a:latin typeface="Times New Roman" panose="02020603050405020304" pitchFamily="18" charset="0"/>
                <a:ea typeface="Calibri" panose="020F0502020204030204" pitchFamily="34" charset="0"/>
              </a:rPr>
              <a:t>WORK IN GROUPS </a:t>
            </a:r>
            <a:r>
              <a:rPr lang="en-US" sz="2400" b="1" dirty="0" smtClean="0">
                <a:latin typeface="Times New Roman" panose="02020603050405020304" pitchFamily="18" charset="0"/>
                <a:ea typeface="Calibri" panose="020F0502020204030204" pitchFamily="34" charset="0"/>
                <a:sym typeface="Wingdings" panose="05000000000000000000" pitchFamily="2" charset="2"/>
              </a:rPr>
              <a:t> ask the following questions:</a:t>
            </a:r>
          </a:p>
          <a:p>
            <a:pPr algn="just">
              <a:lnSpc>
                <a:spcPct val="150000"/>
              </a:lnSpc>
            </a:pPr>
            <a:endParaRPr lang="en-US" sz="2400" dirty="0">
              <a:latin typeface="Times New Roman" panose="02020603050405020304" pitchFamily="18" charset="0"/>
              <a:ea typeface="Calibri" panose="020F0502020204030204" pitchFamily="34" charset="0"/>
              <a:sym typeface="Wingdings" panose="05000000000000000000" pitchFamily="2" charset="2"/>
            </a:endParaRPr>
          </a:p>
          <a:p>
            <a:pPr algn="just">
              <a:lnSpc>
                <a:spcPct val="150000"/>
              </a:lnSpc>
            </a:pPr>
            <a:r>
              <a:rPr lang="en-US" sz="2800" dirty="0" smtClean="0">
                <a:latin typeface="Times New Roman" panose="02020603050405020304" pitchFamily="18" charset="0"/>
                <a:ea typeface="Calibri" panose="020F0502020204030204" pitchFamily="34" charset="0"/>
              </a:rPr>
              <a:t>1. What </a:t>
            </a:r>
            <a:r>
              <a:rPr lang="en-US" sz="2800" dirty="0">
                <a:latin typeface="Times New Roman" panose="02020603050405020304" pitchFamily="18" charset="0"/>
                <a:ea typeface="Calibri" panose="020F0502020204030204" pitchFamily="34" charset="0"/>
              </a:rPr>
              <a:t>ways of obtaining new knowledge existed before?</a:t>
            </a:r>
          </a:p>
          <a:p>
            <a:pPr algn="just">
              <a:lnSpc>
                <a:spcPct val="150000"/>
              </a:lnSpc>
            </a:pPr>
            <a:r>
              <a:rPr lang="en-US" sz="2800" dirty="0" smtClean="0">
                <a:latin typeface="Times New Roman" panose="02020603050405020304" pitchFamily="18" charset="0"/>
                <a:ea typeface="Calibri" panose="020F0502020204030204" pitchFamily="34" charset="0"/>
              </a:rPr>
              <a:t>2. </a:t>
            </a:r>
            <a:r>
              <a:rPr lang="en-US" sz="2800" dirty="0">
                <a:latin typeface="Times New Roman" panose="02020603050405020304" pitchFamily="18" charset="0"/>
                <a:ea typeface="Calibri" panose="020F0502020204030204" pitchFamily="34" charset="0"/>
              </a:rPr>
              <a:t>How does the school help people gain new knowledge?</a:t>
            </a:r>
          </a:p>
          <a:p>
            <a:pPr algn="just">
              <a:lnSpc>
                <a:spcPct val="150000"/>
              </a:lnSpc>
            </a:pPr>
            <a:r>
              <a:rPr lang="en-US" sz="2800" dirty="0" smtClean="0">
                <a:latin typeface="Times New Roman" panose="02020603050405020304" pitchFamily="18" charset="0"/>
                <a:ea typeface="Calibri" panose="020F0502020204030204" pitchFamily="34" charset="0"/>
              </a:rPr>
              <a:t>3. </a:t>
            </a:r>
            <a:r>
              <a:rPr lang="en-US" sz="2800" dirty="0">
                <a:latin typeface="Times New Roman" panose="02020603050405020304" pitchFamily="18" charset="0"/>
                <a:ea typeface="Calibri" panose="020F0502020204030204" pitchFamily="34" charset="0"/>
              </a:rPr>
              <a:t>What are the pros and cons of a modern school? </a:t>
            </a:r>
          </a:p>
          <a:p>
            <a:pPr algn="just">
              <a:lnSpc>
                <a:spcPct val="150000"/>
              </a:lnSpc>
            </a:pPr>
            <a:endParaRPr lang="en-US" sz="2400" dirty="0" smtClean="0">
              <a:latin typeface="Times New Roman" panose="02020603050405020304" pitchFamily="18" charset="0"/>
              <a:ea typeface="Calibri" panose="020F0502020204030204" pitchFamily="34" charset="0"/>
            </a:endParaRPr>
          </a:p>
          <a:p>
            <a:pPr algn="just">
              <a:lnSpc>
                <a:spcPct val="150000"/>
              </a:lnSpc>
            </a:pPr>
            <a:endParaRPr lang="ru-RU" sz="2400" dirty="0"/>
          </a:p>
        </p:txBody>
      </p:sp>
      <p:pic>
        <p:nvPicPr>
          <p:cNvPr id="4098" name="Picture 2" descr="Group Work Illustration - Twink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630" y="4046537"/>
            <a:ext cx="600075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645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115" y="828192"/>
            <a:ext cx="9994232" cy="5632311"/>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The youngest children start their education in </a:t>
            </a:r>
            <a:r>
              <a:rPr lang="en-US" sz="2000" b="1" i="1" dirty="0">
                <a:latin typeface="Times New Roman" panose="02020603050405020304" pitchFamily="18" charset="0"/>
                <a:cs typeface="Times New Roman" panose="02020603050405020304" pitchFamily="18" charset="0"/>
              </a:rPr>
              <a:t>a crèche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kreʃ</a:t>
            </a:r>
            <a:r>
              <a:rPr lang="en-US" sz="2000" dirty="0">
                <a:latin typeface="Times New Roman" panose="02020603050405020304" pitchFamily="18" charset="0"/>
                <a:cs typeface="Times New Roman" panose="02020603050405020304" pitchFamily="18" charset="0"/>
              </a:rPr>
              <a:t>/, where they mostly play but also do some early learning activities. After that, they may go to </a:t>
            </a:r>
            <a:r>
              <a:rPr lang="en-US" sz="2000" b="1" i="1" dirty="0">
                <a:latin typeface="Times New Roman" panose="02020603050405020304" pitchFamily="18" charset="0"/>
                <a:cs typeface="Times New Roman" panose="02020603050405020304" pitchFamily="18" charset="0"/>
              </a:rPr>
              <a:t>a nursery school</a:t>
            </a:r>
            <a:r>
              <a:rPr lang="en-US" sz="2000" dirty="0">
                <a:latin typeface="Times New Roman" panose="02020603050405020304" pitchFamily="18" charset="0"/>
                <a:cs typeface="Times New Roman" panose="02020603050405020304" pitchFamily="18" charset="0"/>
              </a:rPr>
              <a:t>. Between the ages of five and 11, children attend </a:t>
            </a:r>
            <a:r>
              <a:rPr lang="en-US" sz="2000" b="1" i="1" dirty="0">
                <a:latin typeface="Times New Roman" panose="02020603050405020304" pitchFamily="18" charset="0"/>
                <a:cs typeface="Times New Roman" panose="02020603050405020304" pitchFamily="18" charset="0"/>
              </a:rPr>
              <a:t>primary school</a:t>
            </a:r>
            <a:r>
              <a:rPr lang="en-US" sz="2000" dirty="0">
                <a:latin typeface="Times New Roman" panose="02020603050405020304" pitchFamily="18" charset="0"/>
                <a:cs typeface="Times New Roman" panose="02020603050405020304" pitchFamily="18" charset="0"/>
              </a:rPr>
              <a:t>, where they learn the basics of reading, writing, arithmetic, etc. For most children, secondary education begins when they enter </a:t>
            </a:r>
            <a:r>
              <a:rPr lang="en-US" sz="2000" b="1" i="1" dirty="0">
                <a:latin typeface="Times New Roman" panose="02020603050405020304" pitchFamily="18" charset="0"/>
                <a:cs typeface="Times New Roman" panose="02020603050405020304" pitchFamily="18" charset="0"/>
              </a:rPr>
              <a:t>a comprehensive school</a:t>
            </a:r>
            <a:r>
              <a:rPr lang="en-US" sz="2000" dirty="0">
                <a:latin typeface="Times New Roman" panose="02020603050405020304" pitchFamily="18" charset="0"/>
                <a:cs typeface="Times New Roman" panose="02020603050405020304" pitchFamily="18" charset="0"/>
              </a:rPr>
              <a:t> or a more traditional </a:t>
            </a:r>
            <a:r>
              <a:rPr lang="en-US" sz="2000" b="1" i="1" dirty="0">
                <a:latin typeface="Times New Roman" panose="02020603050405020304" pitchFamily="18" charset="0"/>
                <a:cs typeface="Times New Roman" panose="02020603050405020304" pitchFamily="18" charset="0"/>
              </a:rPr>
              <a:t>grammar school </a:t>
            </a:r>
            <a:r>
              <a:rPr lang="en-US" sz="2000" dirty="0">
                <a:latin typeface="Times New Roman" panose="02020603050405020304" pitchFamily="18" charset="0"/>
                <a:cs typeface="Times New Roman" panose="02020603050405020304" pitchFamily="18" charset="0"/>
              </a:rPr>
              <a:t>(to which they gain admission by sitting an exam). The famous UK public schools are in fact private, fee-paying schools. Between the ages of 11 and 18, young people take a wide range of subjects in arts, sciences and technical areas. In the UK, pupils can leave school at the age of 16, although many young people choose to remain in full-time education until the age of 18. (In England it is compulsory for young people to continue with some form of education or training until they are 18 [they must do it], even if they also have a job.) From 16 to 18 young people may study at </a:t>
            </a:r>
            <a:r>
              <a:rPr lang="en-US" sz="2000" b="1" i="1" dirty="0">
                <a:latin typeface="Times New Roman" panose="02020603050405020304" pitchFamily="18" charset="0"/>
                <a:cs typeface="Times New Roman" panose="02020603050405020304" pitchFamily="18" charset="0"/>
              </a:rPr>
              <a:t>secondary school </a:t>
            </a:r>
            <a:r>
              <a:rPr lang="en-US" sz="2000" dirty="0">
                <a:latin typeface="Times New Roman" panose="02020603050405020304" pitchFamily="18" charset="0"/>
                <a:cs typeface="Times New Roman" panose="02020603050405020304" pitchFamily="18" charset="0"/>
              </a:rPr>
              <a:t>or at a sixth-form </a:t>
            </a:r>
            <a:r>
              <a:rPr lang="en-US" sz="2000" b="1" i="1" dirty="0">
                <a:latin typeface="Times New Roman" panose="02020603050405020304" pitchFamily="18" charset="0"/>
                <a:cs typeface="Times New Roman" panose="02020603050405020304" pitchFamily="18" charset="0"/>
              </a:rPr>
              <a:t>college</a:t>
            </a:r>
            <a:r>
              <a:rPr lang="en-US" sz="2000" dirty="0">
                <a:latin typeface="Times New Roman" panose="02020603050405020304" pitchFamily="18" charset="0"/>
                <a:cs typeface="Times New Roman" panose="02020603050405020304" pitchFamily="18" charset="0"/>
              </a:rPr>
              <a:t>, aft </a:t>
            </a:r>
            <a:r>
              <a:rPr lang="en-US" sz="2000" dirty="0" err="1">
                <a:latin typeface="Times New Roman" panose="02020603050405020304" pitchFamily="18" charset="0"/>
                <a:cs typeface="Times New Roman" panose="02020603050405020304" pitchFamily="18" charset="0"/>
              </a:rPr>
              <a:t>er</a:t>
            </a:r>
            <a:r>
              <a:rPr lang="en-US" sz="2000" dirty="0">
                <a:latin typeface="Times New Roman" panose="02020603050405020304" pitchFamily="18" charset="0"/>
                <a:cs typeface="Times New Roman" panose="02020603050405020304" pitchFamily="18" charset="0"/>
              </a:rPr>
              <a:t> which they may go on to </a:t>
            </a:r>
            <a:r>
              <a:rPr lang="en-US" sz="2000" b="1" dirty="0">
                <a:latin typeface="Times New Roman" panose="02020603050405020304" pitchFamily="18" charset="0"/>
                <a:cs typeface="Times New Roman" panose="02020603050405020304" pitchFamily="18" charset="0"/>
              </a:rPr>
              <a:t>higher </a:t>
            </a:r>
            <a:r>
              <a:rPr lang="en-US" sz="2000" b="1" i="1" dirty="0">
                <a:latin typeface="Times New Roman" panose="02020603050405020304" pitchFamily="18" charset="0"/>
                <a:cs typeface="Times New Roman" panose="02020603050405020304" pitchFamily="18" charset="0"/>
              </a:rPr>
              <a:t>education</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5122" name="Picture 2" descr="English PNG Designs for T Shirt &amp; Me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425" y="-942724"/>
            <a:ext cx="2797611" cy="279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213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8989" y="822483"/>
            <a:ext cx="10266947" cy="5632311"/>
          </a:xfrm>
          <a:prstGeom prst="rect">
            <a:avLst/>
          </a:prstGeom>
        </p:spPr>
        <p:txBody>
          <a:bodyPr wrap="square">
            <a:spAutoFit/>
          </a:bodyPr>
          <a:lstStyle/>
          <a:p>
            <a:pPr algn="just">
              <a:lnSpc>
                <a:spcPct val="150000"/>
              </a:lnSpc>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Fill the gaps in this life story of a British woman. </a:t>
            </a:r>
            <a:endParaRPr lang="ru-RU"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Amy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first went to her local ___ school at the age of five. The year before that she attended a __ , but her parents didn’t send her to a ____ when she was very small. When Amy was ready to go on to secondary school, she passed a special exam and so gained ___ to her local ___ school. Her friends didn’t do that exam. Like most children, they went to a 6 school. Only a few children from very rich families go to famous ___ schools and Amy only knew one girl from her class at primary school who did. At the age of 16, Amy went on to ___, where she is currently studying English, History and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Maths</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Her ambition is to go on to __ and become a teacher.</a:t>
            </a:r>
            <a:endParaRPr lang="ru-RU" sz="2400" dirty="0">
              <a:latin typeface="Times New Roman" panose="02020603050405020304" pitchFamily="18" charset="0"/>
              <a:cs typeface="Times New Roman" panose="02020603050405020304" pitchFamily="18" charset="0"/>
            </a:endParaRPr>
          </a:p>
        </p:txBody>
      </p:sp>
      <p:pic>
        <p:nvPicPr>
          <p:cNvPr id="4" name="Picture 2" descr="English PNG Designs for T Shirt &amp; Me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425" y="-942724"/>
            <a:ext cx="2797611" cy="279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0761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englishsecrets.ru/wp-content/uploads/2013/04/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245" y="1459832"/>
            <a:ext cx="9151969" cy="4428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nglish PNG Designs for T Shirt &amp; Me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425" y="-942724"/>
            <a:ext cx="2797611" cy="279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5528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76326" y="2015309"/>
            <a:ext cx="4415808"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Alternative math short film</a:t>
            </a:r>
            <a:endParaRPr lang="ru-RU" sz="2800" dirty="0">
              <a:latin typeface="Times New Roman" panose="02020603050405020304" pitchFamily="18" charset="0"/>
              <a:cs typeface="Times New Roman" panose="02020603050405020304" pitchFamily="18" charset="0"/>
            </a:endParaRPr>
          </a:p>
        </p:txBody>
      </p:sp>
      <p:pic>
        <p:nvPicPr>
          <p:cNvPr id="4" name="Picture 2" descr="English PNG Designs for T Shirt &amp; Me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425" y="-942724"/>
            <a:ext cx="2797611" cy="279761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hort Film: ALTERNATIVE MATH, 9min., USA, Comedy – Political Feedback  Festi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285" y="2698950"/>
            <a:ext cx="7133889" cy="4012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2338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4660" y="4174775"/>
            <a:ext cx="5860900" cy="523220"/>
          </a:xfrm>
          <a:prstGeom prst="rect">
            <a:avLst/>
          </a:prstGeom>
        </p:spPr>
        <p:txBody>
          <a:bodyPr wrap="none">
            <a:spAutoFit/>
          </a:bodyPr>
          <a:lstStyle/>
          <a:p>
            <a:r>
              <a:rPr lang="en-US" sz="2800" dirty="0">
                <a:solidFill>
                  <a:srgbClr val="374A51"/>
                </a:solidFill>
                <a:latin typeface="Times New Roman" panose="02020603050405020304" pitchFamily="18" charset="0"/>
                <a:cs typeface="Times New Roman" panose="02020603050405020304" pitchFamily="18" charset="0"/>
              </a:rPr>
              <a:t>So, tell me what you have learnt </a:t>
            </a:r>
            <a:r>
              <a:rPr lang="en-US" sz="2800" dirty="0" smtClean="0">
                <a:solidFill>
                  <a:srgbClr val="374A51"/>
                </a:solidFill>
                <a:latin typeface="Times New Roman" panose="02020603050405020304" pitchFamily="18" charset="0"/>
                <a:cs typeface="Times New Roman" panose="02020603050405020304" pitchFamily="18" charset="0"/>
              </a:rPr>
              <a:t>today?</a:t>
            </a:r>
            <a:endParaRPr lang="en-US" sz="2800" dirty="0">
              <a:solidFill>
                <a:srgbClr val="374A51"/>
              </a:solidFill>
              <a:latin typeface="Times New Roman" panose="02020603050405020304" pitchFamily="18" charset="0"/>
              <a:cs typeface="Times New Roman" panose="02020603050405020304" pitchFamily="18" charset="0"/>
            </a:endParaRPr>
          </a:p>
        </p:txBody>
      </p:sp>
      <p:pic>
        <p:nvPicPr>
          <p:cNvPr id="9220" name="Picture 4" descr="Человеческие эмоции PNG Clipart - PNG 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423" y="235123"/>
            <a:ext cx="7091373" cy="393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89156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541</Words>
  <Application>Microsoft Office PowerPoint</Application>
  <PresentationFormat>Широкоэкранный</PresentationFormat>
  <Paragraphs>26</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Times New Roman</vt:lpstr>
      <vt:lpstr>Wingdings</vt:lpstr>
      <vt:lpstr>Office Theme</vt:lpstr>
      <vt:lpstr>School Yesterday And Today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Лариса Проскурнина</cp:lastModifiedBy>
  <cp:revision>12</cp:revision>
  <dcterms:created xsi:type="dcterms:W3CDTF">2020-01-15T14:09:40Z</dcterms:created>
  <dcterms:modified xsi:type="dcterms:W3CDTF">2022-12-05T16:28:50Z</dcterms:modified>
</cp:coreProperties>
</file>