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9" r:id="rId15"/>
    <p:sldId id="280" r:id="rId16"/>
    <p:sldId id="271" r:id="rId17"/>
    <p:sldId id="276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  <a:srgbClr val="CC0066"/>
    <a:srgbClr val="9933FF"/>
    <a:srgbClr val="FF0066"/>
    <a:srgbClr val="0000FF"/>
    <a:srgbClr val="FF66FF"/>
    <a:srgbClr val="00FF99"/>
    <a:srgbClr val="CC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19CB-F4A6-41F2-94A5-1E20CB169D9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DAFA-DC3F-46C2-9B2C-3418A25413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24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9DAFA-DC3F-46C2-9B2C-3418A254134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35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3B801A-6D90-44FB-AFB4-A7EABFA49C0E}" type="datetimeFigureOut">
              <a:rPr lang="ru-RU" smtClean="0"/>
              <a:t>30.01.2023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465035-5476-44B1-9281-04A90E0DCCFC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6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73639"/>
            <a:ext cx="3528393" cy="3877618"/>
          </a:xfrm>
          <a:noFill/>
        </p:spPr>
        <p:txBody>
          <a:bodyPr>
            <a:normAutofit lnSpcReduction="10000"/>
          </a:bodyPr>
          <a:lstStyle/>
          <a:p>
            <a:pPr algn="ctr" fontAlgn="base"/>
            <a:r>
              <a:rPr lang="ru-RU" sz="2400" dirty="0"/>
              <a:t>Южная Америка,</a:t>
            </a:r>
            <a:br>
              <a:rPr lang="ru-RU" sz="2400" dirty="0"/>
            </a:br>
            <a:r>
              <a:rPr lang="ru-RU" sz="2400" dirty="0"/>
              <a:t>Жаркий континент.</a:t>
            </a:r>
            <a:br>
              <a:rPr lang="ru-RU" sz="2400" dirty="0"/>
            </a:br>
            <a:r>
              <a:rPr lang="ru-RU" sz="2400" dirty="0"/>
              <a:t>В городах у берега</a:t>
            </a:r>
            <a:br>
              <a:rPr lang="ru-RU" sz="2400" dirty="0"/>
            </a:br>
            <a:r>
              <a:rPr lang="ru-RU" sz="2400" dirty="0"/>
              <a:t>Чего только нет!</a:t>
            </a:r>
            <a:br>
              <a:rPr lang="ru-RU" sz="2400" dirty="0"/>
            </a:br>
            <a:r>
              <a:rPr lang="ru-RU" sz="2400" dirty="0"/>
              <a:t>Солнца — сколько хочется,</a:t>
            </a:r>
            <a:br>
              <a:rPr lang="ru-RU" sz="2400" dirty="0"/>
            </a:br>
            <a:r>
              <a:rPr lang="ru-RU" sz="2400" dirty="0"/>
              <a:t>Океан воды.</a:t>
            </a:r>
            <a:br>
              <a:rPr lang="ru-RU" sz="2400" dirty="0"/>
            </a:br>
            <a:r>
              <a:rPr lang="ru-RU" sz="2400" dirty="0"/>
              <a:t>И на каждой площади</a:t>
            </a:r>
            <a:br>
              <a:rPr lang="ru-RU" sz="2400" dirty="0"/>
            </a:br>
            <a:r>
              <a:rPr lang="ru-RU" sz="2400" dirty="0"/>
              <a:t>Яркие цветы.</a:t>
            </a:r>
          </a:p>
          <a:p>
            <a:pPr algn="ctr" fontAlgn="base"/>
            <a:r>
              <a:rPr lang="ru-RU" sz="2400" i="1" dirty="0" smtClean="0"/>
              <a:t>              </a:t>
            </a:r>
            <a:r>
              <a:rPr lang="ru-RU" sz="2400" i="1" dirty="0" err="1" smtClean="0"/>
              <a:t>Агибалова</a:t>
            </a:r>
            <a:r>
              <a:rPr lang="ru-RU" sz="2400" i="1" dirty="0" smtClean="0"/>
              <a:t> </a:t>
            </a:r>
            <a:r>
              <a:rPr lang="ru-RU" sz="2400" i="1" dirty="0"/>
              <a:t>Т.</a:t>
            </a:r>
            <a:endParaRPr lang="ru-RU" sz="2400" dirty="0"/>
          </a:p>
          <a:p>
            <a:endParaRPr lang="ru-RU" sz="18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8928992" cy="1772816"/>
          </a:xfrm>
        </p:spPr>
        <p:txBody>
          <a:bodyPr/>
          <a:lstStyle/>
          <a:p>
            <a:pPr marL="182880" indent="0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География материков и океанов 7 класс.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Южная Америка</a:t>
            </a:r>
            <a:r>
              <a:rPr lang="ru-RU" sz="4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Обобщающий урок с использованием мультимедийного сопровождения.   </a:t>
            </a:r>
            <a: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32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23716" y="1827984"/>
            <a:ext cx="5153002" cy="4752528"/>
          </a:xfrm>
          <a:prstGeom prst="ellipse">
            <a:avLst/>
          </a:prstGeom>
          <a:noFill/>
          <a:ln w="69850" cmpd="dbl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>
            <a:stCxn id="4" idx="0"/>
          </p:cNvCxnSpPr>
          <p:nvPr/>
        </p:nvCxnSpPr>
        <p:spPr>
          <a:xfrm flipH="1">
            <a:off x="6434364" y="1827984"/>
            <a:ext cx="65853" cy="4752528"/>
          </a:xfrm>
          <a:prstGeom prst="line">
            <a:avLst/>
          </a:prstGeom>
          <a:ln w="117475" cmpd="dbl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4" idx="2"/>
            <a:endCxn id="4" idx="6"/>
          </p:cNvCxnSpPr>
          <p:nvPr/>
        </p:nvCxnSpPr>
        <p:spPr>
          <a:xfrm>
            <a:off x="3923716" y="4204248"/>
            <a:ext cx="5153002" cy="0"/>
          </a:xfrm>
          <a:prstGeom prst="line">
            <a:avLst/>
          </a:prstGeom>
          <a:ln w="98425" cmpd="dbl">
            <a:gradFill>
              <a:gsLst>
                <a:gs pos="3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1\Desktop\АСкачанное\корабли,путешеств\38472072_6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29" y="2418078"/>
            <a:ext cx="2221188" cy="18566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АСкачанное\diver-404_67690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7" y="4263158"/>
            <a:ext cx="2303090" cy="19049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АСкачанное\satelit_artificail-1280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33" y="4204248"/>
            <a:ext cx="2255755" cy="1882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АСкачанное\Amazon_Rainfore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66" y="2476056"/>
            <a:ext cx="2188441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нутый угол 25"/>
          <p:cNvSpPr/>
          <p:nvPr/>
        </p:nvSpPr>
        <p:spPr>
          <a:xfrm>
            <a:off x="335004" y="1827984"/>
            <a:ext cx="3456385" cy="4464496"/>
          </a:xfrm>
          <a:prstGeom prst="foldedCorner">
            <a:avLst/>
          </a:prstGeom>
          <a:solidFill>
            <a:srgbClr val="0000FF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6" name="латино Seksi - - саундтрек Интерны (mp3ostrov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890" y="2882101"/>
            <a:ext cx="3809110" cy="1296145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ru-RU" b="1" i="1" dirty="0" smtClean="0"/>
              <a:t>В заводях сельвы на поверхности воды плавают гигантские круглые листья Виктории – регии. Её листья (до 2 м в диаметре, выдерживают груз до 50 кг, а цветок до 40 см в диаметре.</a:t>
            </a:r>
            <a:endParaRPr lang="ru-RU" b="1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96305"/>
            <a:ext cx="2510361" cy="4069496"/>
          </a:xfrm>
        </p:spPr>
        <p:txBody>
          <a:bodyPr>
            <a:normAutofit lnSpcReduction="10000"/>
          </a:bodyPr>
          <a:lstStyle/>
          <a:p>
            <a:endParaRPr lang="ru-RU" sz="1800" dirty="0" smtClean="0"/>
          </a:p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Паук птицеед –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длиной от 10 до 12 см.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Анаконда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достигает длины 12 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800" dirty="0" smtClean="0"/>
              <a:t>Я </a:t>
            </a:r>
            <a:r>
              <a:rPr lang="ru-RU" sz="1800" dirty="0"/>
              <a:t>в тропическом лесу</a:t>
            </a:r>
            <a:br>
              <a:rPr lang="ru-RU" sz="1800" dirty="0"/>
            </a:br>
            <a:r>
              <a:rPr lang="ru-RU" sz="1800" dirty="0"/>
              <a:t>Обнаружил колбасу!</a:t>
            </a:r>
            <a:br>
              <a:rPr lang="ru-RU" sz="1800" dirty="0"/>
            </a:br>
            <a:r>
              <a:rPr lang="ru-RU" sz="1800" dirty="0"/>
              <a:t>Только эта колбаса</a:t>
            </a:r>
            <a:br>
              <a:rPr lang="ru-RU" sz="1800" dirty="0"/>
            </a:br>
            <a:r>
              <a:rPr lang="ru-RU" sz="1800" dirty="0"/>
              <a:t>Вдруг прищурила глаза</a:t>
            </a:r>
            <a:r>
              <a:rPr lang="ru-RU" sz="1800" dirty="0" smtClean="0"/>
              <a:t>…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uk-UA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4" descr="C:\Users\1\Desktop\АСкачанное\9408dd6958f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5"/>
          <a:stretch/>
        </p:blipFill>
        <p:spPr bwMode="auto">
          <a:xfrm>
            <a:off x="2660407" y="4409488"/>
            <a:ext cx="2637995" cy="2178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1\Desktop\АСкачанное\Виктория\c179929c81df76a155ebc0b5a0f2b402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09" y="41330"/>
            <a:ext cx="3793378" cy="2811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АСкачанное\Виктория\0_7ddab_718cfdf3_XL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149080"/>
            <a:ext cx="3635183" cy="256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8" y="2204865"/>
            <a:ext cx="2480728" cy="2160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1\Desktop\АСкачанное\змеи\179508_3792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09489"/>
            <a:ext cx="2414023" cy="217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3" descr="C:\Users\1\Desktop\АСкачанное\Паук\a5fc58b6ac7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63" y="74300"/>
            <a:ext cx="249440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135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784976" cy="43204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Самая длинная горная система - Анды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488" y="620687"/>
            <a:ext cx="4466520" cy="3528391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3000" b="1" dirty="0" smtClean="0"/>
              <a:t>Протяженность горной системы 9000 тыс. км. Эти молодые горы состоят из нескольких горных хребтов, между которыми расположены плоскогорья и впадины. Средние высоты Анд – 3000-5000 тыс. м. В Андах находится самая высокая точка всего западного полушария – г. Анкокагуа – 6959 м. В Андах сосредоточены значительные месторождения медных, свинцовых, цинковых руд, драгоценного камня. </a:t>
            </a:r>
          </a:p>
          <a:p>
            <a:pPr algn="just"/>
            <a:r>
              <a:rPr lang="ru-RU" sz="3000" b="1" dirty="0" smtClean="0"/>
              <a:t>Горы продолжают формироваться, о чем свидетельствуют частые землетрясения, действующие потухшие вулканы. Среди них выделяется высотой действующий вулкан Сан – Педро (5974м) и самый высокий действующий вулкан на Земле- Котопахи (5897м). </a:t>
            </a:r>
          </a:p>
          <a:p>
            <a:pPr algn="just"/>
            <a:r>
              <a:rPr lang="ru-RU" sz="2500" b="1" dirty="0" smtClean="0">
                <a:solidFill>
                  <a:srgbClr val="7030A0"/>
                </a:solidFill>
              </a:rPr>
              <a:t>В Андах живет крупнейшая хищная птица – </a:t>
            </a:r>
            <a:r>
              <a:rPr lang="ru-RU" sz="2500" b="1" dirty="0">
                <a:solidFill>
                  <a:srgbClr val="7030A0"/>
                </a:solidFill>
              </a:rPr>
              <a:t>Кондор, размах </a:t>
            </a:r>
            <a:r>
              <a:rPr lang="ru-RU" sz="2500" b="1" dirty="0" smtClean="0">
                <a:solidFill>
                  <a:srgbClr val="7030A0"/>
                </a:solidFill>
              </a:rPr>
              <a:t>крыльев до 3 метров. </a:t>
            </a:r>
          </a:p>
          <a:p>
            <a:pPr algn="just"/>
            <a:r>
              <a:rPr lang="ru-RU" sz="2500" b="1" dirty="0" smtClean="0">
                <a:solidFill>
                  <a:srgbClr val="7030A0"/>
                </a:solidFill>
              </a:rPr>
              <a:t>Лама – настоящий южноамериканский верблюд. Взрослое животное имеет массу до 100 кг и за день может пройти 30 – 35 км, перенося груз до 60 кг. Лам используют как вьючных животных их мясо употребляют в пишу , а из шерсти шьют одежду и мешки, а с жира  - свечки, со шкуры – обувь.</a:t>
            </a:r>
            <a:endParaRPr lang="ru-RU" sz="2500" b="1" dirty="0">
              <a:solidFill>
                <a:srgbClr val="7030A0"/>
              </a:solidFill>
            </a:endParaRPr>
          </a:p>
          <a:p>
            <a:endParaRPr lang="ru-RU" sz="1700" b="1" dirty="0"/>
          </a:p>
        </p:txBody>
      </p:sp>
      <p:pic>
        <p:nvPicPr>
          <p:cNvPr id="9218" name="Picture 2" descr="C:\Users\1\Desktop\АСкачанное\chili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18424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Users\1\Desktop\АСкачанное\p0076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73" y="4127229"/>
            <a:ext cx="2880320" cy="2621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1\Desktop\АСкачанное\Ламы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9079"/>
            <a:ext cx="3115847" cy="2599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Users\1\Desktop\АСкачанное\Птицы\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9" y="4127228"/>
            <a:ext cx="2205732" cy="262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70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784976" cy="504055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Водопады Южной Америки.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75228" y="692696"/>
            <a:ext cx="3388660" cy="28083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Водопад Анхель  - водопад на р. Чурун (баассейн р. Ориноко). Самый высокий водопад мира (1045 м). Назван в честь американского пилота Джимми Энджела, который открыл его в 1935 г. Сбившись с курса, летчик заметил под крылом самолета небольшую реку  и водопад , которых не было на карте. Чудом избежав катастрофы, он вывел самолет в небо с помощью крутого «виража-сальто». Полное название водопада – «Сальто – Анхель», то есть «Вираж ангела».</a:t>
            </a:r>
          </a:p>
        </p:txBody>
      </p:sp>
      <p:pic>
        <p:nvPicPr>
          <p:cNvPr id="10242" name="Picture 2" descr="C:\Users\1\Desktop\АСкачанное\игуасу\877271_7453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5580112" cy="272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Desktop\АСкачанное\Angel_falls_in_Venezuela_0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954016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716016" y="3700218"/>
            <a:ext cx="4320480" cy="3035144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sz="1600" b="1" dirty="0">
              <a:solidFill>
                <a:srgbClr val="7030A0"/>
              </a:solidFill>
            </a:endParaRPr>
          </a:p>
          <a:p>
            <a:pPr marL="45720" indent="0" algn="just">
              <a:buNone/>
            </a:pPr>
            <a:r>
              <a:rPr lang="ru-RU" sz="1800" b="1" dirty="0">
                <a:solidFill>
                  <a:srgbClr val="7030A0"/>
                </a:solidFill>
              </a:rPr>
              <a:t>Игуасу – водопад на притоке р. Игуасу в Бразилии в 26 км. от ее устья. Падает с высоты 72 м, разбиваясь на несколько сотен струй и потоков. Возможно самый широкий в мире – 4км. «Большая вода» – так индианцы называют огромнейший водопад Игуасу, заслуживающий  внимания туристов, имея не большую высоту, он удивляет объемом воды. В период дождей вниз срывается около 6500 м² воды за секунду. </a:t>
            </a:r>
            <a:r>
              <a:rPr lang="ru-RU" sz="1800" b="1" dirty="0" smtClean="0">
                <a:solidFill>
                  <a:srgbClr val="7030A0"/>
                </a:solidFill>
              </a:rPr>
              <a:t>Подсчитано, </a:t>
            </a:r>
            <a:r>
              <a:rPr lang="ru-RU" sz="1800" b="1" dirty="0">
                <a:solidFill>
                  <a:srgbClr val="7030A0"/>
                </a:solidFill>
              </a:rPr>
              <a:t>что Игуасу сложен из 270 </a:t>
            </a:r>
            <a:r>
              <a:rPr lang="ru-RU" sz="1800" b="1" dirty="0" smtClean="0">
                <a:solidFill>
                  <a:srgbClr val="7030A0"/>
                </a:solidFill>
              </a:rPr>
              <a:t>уступов- каскадов.Окруженный тропическими лесами , полными удивительных растений и животных,этот </a:t>
            </a:r>
            <a:r>
              <a:rPr lang="ru-RU" sz="1800" b="1" dirty="0">
                <a:solidFill>
                  <a:srgbClr val="7030A0"/>
                </a:solidFill>
              </a:rPr>
              <a:t>водопад является самым экзотическим местом </a:t>
            </a:r>
            <a:r>
              <a:rPr lang="ru-RU" sz="1800" b="1" dirty="0" smtClean="0">
                <a:solidFill>
                  <a:srgbClr val="7030A0"/>
                </a:solidFill>
              </a:rPr>
              <a:t> Южной Америки</a:t>
            </a:r>
            <a:r>
              <a:rPr lang="ru-RU" sz="2300" b="1" dirty="0" smtClean="0">
                <a:solidFill>
                  <a:srgbClr val="7030A0"/>
                </a:solidFill>
              </a:rPr>
              <a:t> </a:t>
            </a:r>
            <a:endParaRPr lang="ru-RU" sz="2300" b="1" dirty="0">
              <a:solidFill>
                <a:srgbClr val="7030A0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0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D6B19C"/>
            </a:gs>
            <a:gs pos="30000">
              <a:srgbClr val="D49E6C"/>
            </a:gs>
            <a:gs pos="70000">
              <a:srgbClr val="FF9933"/>
            </a:gs>
            <a:gs pos="100000">
              <a:srgbClr val="FF99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38" y="116632"/>
            <a:ext cx="8960862" cy="79208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C3300"/>
                </a:solidFill>
              </a:rPr>
              <a:t>Самое большое высокогорное     Пустыня  Атакама- самое</a:t>
            </a:r>
            <a:br>
              <a:rPr lang="ru-RU" sz="2400" dirty="0" smtClean="0">
                <a:solidFill>
                  <a:srgbClr val="CC3300"/>
                </a:solidFill>
              </a:rPr>
            </a:br>
            <a:r>
              <a:rPr lang="ru-RU" sz="2400" dirty="0" smtClean="0">
                <a:solidFill>
                  <a:srgbClr val="CC3300"/>
                </a:solidFill>
              </a:rPr>
              <a:t>озеро мира – Титикака                  сухое место мира.</a:t>
            </a:r>
            <a:endParaRPr lang="ru-RU" sz="2400" dirty="0">
              <a:solidFill>
                <a:srgbClr val="CC33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365104"/>
            <a:ext cx="4086621" cy="23762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В центральных Андах на высоте 3812 м в Перу расположено самое большое высокогорное озеро мира – </a:t>
            </a:r>
            <a:r>
              <a:rPr lang="ru-RU" dirty="0" smtClean="0"/>
              <a:t>Титикака, которое имеет тиктоническое происхождение. Перу – прежний центр империи инков, которое было захвачено испанскими конкистадорами в</a:t>
            </a:r>
            <a:r>
              <a:rPr lang="en-US" dirty="0" smtClean="0"/>
              <a:t> XV</a:t>
            </a:r>
            <a:r>
              <a:rPr lang="uk-UA" dirty="0" smtClean="0"/>
              <a:t> ст. Инки считали озеро колыбелью своей цивилизации. Именно в районе озера индианцы начали выращивать картофель, который в дальнейшем был распространен по всему миру.</a:t>
            </a:r>
            <a:endParaRPr lang="ru-RU" dirty="0"/>
          </a:p>
          <a:p>
            <a:endParaRPr lang="ru-RU" dirty="0"/>
          </a:p>
        </p:txBody>
      </p:sp>
      <p:pic>
        <p:nvPicPr>
          <p:cNvPr id="11266" name="Picture 2" descr="C:\Users\1\Desktop\АСкачанное\пустыня\96477237f192ad6bb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393431" cy="289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0" y="4365104"/>
            <a:ext cx="4393431" cy="2160240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ru-RU" sz="1400" dirty="0" smtClean="0"/>
              <a:t>Атакама – одна из самых сухих пустынь в мире. Тянется узкой полосой вдоль западного побережья Южной Америки. Длиной 1200 км, шириной 20-100 км. Границей является с одной стороны воды Тихого океана, а с другой – Кордильеры. Это один из немногих уголков земного шара, где по последним данным засуха длится уже более 400 лет. В Атакаме есть участки где не разу не были зарегистрированы осадки. Это мертвый мир, и если человек попадет сюда и не обеспечит себя водой, он обречен на гибель. </a:t>
            </a:r>
            <a:endParaRPr lang="ru-RU" sz="1400" dirty="0"/>
          </a:p>
        </p:txBody>
      </p:sp>
      <p:pic>
        <p:nvPicPr>
          <p:cNvPr id="11" name="Picture 7" descr="C:\Users\1\Desktop\АСкачанное\titica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1360"/>
            <a:ext cx="4086622" cy="289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500"/>
            <a:ext cx="8712968" cy="9361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Природные зоны.  Викторина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«Угадай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природную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зону»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5371047"/>
            <a:ext cx="2064229" cy="15121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Кактус, злак и молочай,</a:t>
            </a:r>
          </a:p>
          <a:p>
            <a:pPr marL="45720" indent="0"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Низкорослые олени</a:t>
            </a:r>
          </a:p>
          <a:p>
            <a:pPr marL="45720" indent="0"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Страус нанду и тапир</a:t>
            </a:r>
          </a:p>
          <a:p>
            <a:pPr marL="45720" indent="0"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Ягуары, муравьеды</a:t>
            </a:r>
          </a:p>
          <a:p>
            <a:pPr marL="45720" indent="0"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Вот … животный мир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55842" y="1412776"/>
            <a:ext cx="1944216" cy="172819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10 ярусов деревьев </a:t>
            </a:r>
          </a:p>
          <a:p>
            <a:r>
              <a:rPr lang="ru-RU" dirty="0"/>
              <a:t>Д</a:t>
            </a:r>
            <a:r>
              <a:rPr lang="ru-RU" dirty="0" smtClean="0"/>
              <a:t>остигают небеса</a:t>
            </a:r>
          </a:p>
          <a:p>
            <a:r>
              <a:rPr lang="ru-RU" dirty="0" smtClean="0"/>
              <a:t>40 тыс. видов флоры,</a:t>
            </a:r>
          </a:p>
          <a:p>
            <a:r>
              <a:rPr lang="ru-RU" dirty="0" smtClean="0"/>
              <a:t>Каучук и ананас, </a:t>
            </a:r>
          </a:p>
          <a:p>
            <a:r>
              <a:rPr lang="ru-RU" dirty="0" smtClean="0"/>
              <a:t>И растения </a:t>
            </a:r>
            <a:r>
              <a:rPr lang="ru-RU" dirty="0"/>
              <a:t>п</a:t>
            </a:r>
            <a:r>
              <a:rPr lang="ru-RU" dirty="0" smtClean="0"/>
              <a:t>узейро</a:t>
            </a:r>
          </a:p>
          <a:p>
            <a:r>
              <a:rPr lang="ru-RU" dirty="0"/>
              <a:t>У</a:t>
            </a:r>
            <a:r>
              <a:rPr lang="ru-RU" dirty="0" smtClean="0"/>
              <a:t>дивляют очень нас.</a:t>
            </a:r>
            <a:endParaRPr lang="ru-RU" dirty="0"/>
          </a:p>
        </p:txBody>
      </p:sp>
      <p:pic>
        <p:nvPicPr>
          <p:cNvPr id="20482" name="Picture 2" descr="C:\Users\1\Desktop\АСкачанное\a3e5488de4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9763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1\Desktop\АСкачанное\post-11491052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6" y="3789040"/>
            <a:ext cx="2664296" cy="154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1\Desktop\АСкачанное\Птицы\7193-3-tucano_-_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4546"/>
            <a:ext cx="2160240" cy="22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АСкачанное\spencer-the-slo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88" y="1124744"/>
            <a:ext cx="19135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33056"/>
            <a:ext cx="2976331" cy="282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7" descr="C:\Users\1\Desktop\АСкачанное\1301172962_amaz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6" y="5437664"/>
            <a:ext cx="2664296" cy="14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07152"/>
            <a:ext cx="1659628" cy="16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180746"/>
            <a:ext cx="2520280" cy="1505599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В Патагонии – контрасты: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И осадки, и пустыни.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Грызуны здесь и койоты,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Патагонская лисица – 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Травоядная и лазить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По деревьям мастерица.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87824" y="187280"/>
            <a:ext cx="2310398" cy="3207795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… очень бедны на дожди,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А уж в западной то части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 такой простой причине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Попытайся и не выйдет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Здесь растительность найти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Вот восток другое дело: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Много злаков здесь растет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Только очень- очень мало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Тут зверей и птиц живет!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Броненосцы, страус нанду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Очень много грызунов, </a:t>
            </a:r>
          </a:p>
          <a:p>
            <a:r>
              <a:rPr lang="ru-RU" b="1" dirty="0">
                <a:solidFill>
                  <a:schemeClr val="tx1"/>
                </a:solidFill>
              </a:rPr>
              <a:t>Н</a:t>
            </a:r>
            <a:r>
              <a:rPr lang="ru-RU" b="1" dirty="0" smtClean="0">
                <a:solidFill>
                  <a:schemeClr val="tx1"/>
                </a:solidFill>
              </a:rPr>
              <a:t>о птиц много перелетных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Сюда летит с других краев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5" name="Picture 3" descr="C:\Users\1\Desktop\АСкачанное\Птицы\nandu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96" y="1844824"/>
            <a:ext cx="2067003" cy="155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1\Desktop\АСкачанное\0029-062-Bronenose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97" y="89963"/>
            <a:ext cx="2067002" cy="16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1\Desktop\АСкачанное\9495_1298572912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47186"/>
            <a:ext cx="2022366" cy="1607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АСкачанное\b-109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39" y="3589036"/>
            <a:ext cx="1742657" cy="30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309488"/>
            <a:ext cx="2629495" cy="2782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508" name="Picture 4" descr="C:\Users\1\Desktop\АСкачанное\cac066a5239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08" y="3589036"/>
            <a:ext cx="1979290" cy="3080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1\Desktop\АСкачанное\пустыня\pustynnyj_klimat_bi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3573016"/>
            <a:ext cx="2557487" cy="1607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1\Desktop\АСкачанное\Ламы\305a52115a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95105"/>
            <a:ext cx="2047874" cy="1662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1\Desktop\АСкачанное\131ef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17" y="89963"/>
            <a:ext cx="1897393" cy="16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1\Desktop\АСкачанное\Ламы\223CH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08" y="1844824"/>
            <a:ext cx="1880602" cy="155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66FF">
            <a:alpha val="4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496944" cy="50405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0066"/>
                </a:solidFill>
              </a:rPr>
              <a:t>         Страны Южной Америки</a:t>
            </a:r>
            <a:endParaRPr lang="ru-RU" sz="3600" dirty="0">
              <a:solidFill>
                <a:srgbClr val="FF0066"/>
              </a:solidFill>
            </a:endParaRPr>
          </a:p>
        </p:txBody>
      </p:sp>
      <p:pic>
        <p:nvPicPr>
          <p:cNvPr id="13319" name="Picture 7" descr="C:\Users\1\Desktop\АСкачанное\Карты\Image603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893"/>
            <a:ext cx="3960440" cy="4293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0" y="764704"/>
            <a:ext cx="4176464" cy="1800200"/>
          </a:xfrm>
        </p:spPr>
        <p:txBody>
          <a:bodyPr>
            <a:normAutofit fontScale="62500" lnSpcReduction="20000"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На территории Южной Америки расположено 13 независимых государств. Все государства можно условно разделить на 2 группы: государства равнинного востока, среди которых самые большие – Бразилия, Аргентина. И группа Андских государств, например Чили, Эквадор, Перу, Колумбия. Страны Южной Америки относятся к развивающимся, по уровню экономического развития они опережают сраны Африки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3"/>
            <a:ext cx="3108988" cy="3456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8"/>
          <a:stretch/>
        </p:blipFill>
        <p:spPr bwMode="auto">
          <a:xfrm>
            <a:off x="755576" y="4437112"/>
            <a:ext cx="3108988" cy="2420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10861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2623703" cy="54334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Колумбия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260648"/>
            <a:ext cx="3080981" cy="32121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dirty="0" smtClean="0"/>
              <a:t>Перу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4" y="3497802"/>
            <a:ext cx="7888725" cy="363247"/>
          </a:xfrm>
        </p:spPr>
        <p:txBody>
          <a:bodyPr>
            <a:normAutofit fontScale="85000" lnSpcReduction="20000"/>
          </a:bodyPr>
          <a:lstStyle/>
          <a:p>
            <a:r>
              <a:rPr lang="ru-RU" sz="2200" b="1" dirty="0" smtClean="0"/>
              <a:t>Чили             </a:t>
            </a:r>
            <a:r>
              <a:rPr lang="ru-RU" dirty="0" smtClean="0"/>
              <a:t>                                                                   </a:t>
            </a:r>
            <a:r>
              <a:rPr lang="ru-RU" sz="2600" dirty="0" smtClean="0"/>
              <a:t>Эквадор</a:t>
            </a:r>
            <a:endParaRPr lang="ru-RU" dirty="0"/>
          </a:p>
        </p:txBody>
      </p:sp>
      <p:pic>
        <p:nvPicPr>
          <p:cNvPr id="18434" name="Picture 2" descr="C:\Users\1\Desktop\АСкачанное\9065031d2b1a03f47519887d839c007d_big_3колумб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99451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АСкачанное\69047537_1294668932_Sacred_Valley_Pisac_Pe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764704"/>
            <a:ext cx="460851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АСкачанное\regions_ecuador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861049"/>
            <a:ext cx="4595790" cy="29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АСкачанное\ee8439cf7ec033a47b7c8097cd505317_full чил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994513" cy="29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4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33FF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264696" cy="7647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Разгадай кроссворд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20072" y="872716"/>
            <a:ext cx="3744416" cy="5832648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2800" b="1" dirty="0"/>
              <a:t>По горизонтали</a:t>
            </a:r>
          </a:p>
          <a:p>
            <a:pPr algn="l"/>
            <a:r>
              <a:rPr lang="ru-RU" sz="2800" dirty="0"/>
              <a:t>8. Пустыня Южной Америки</a:t>
            </a:r>
          </a:p>
          <a:p>
            <a:pPr algn="l"/>
            <a:r>
              <a:rPr lang="ru-RU" sz="2800" dirty="0"/>
              <a:t>9. Самая полноводная река Южной Америки</a:t>
            </a:r>
          </a:p>
          <a:p>
            <a:pPr algn="l"/>
            <a:r>
              <a:rPr lang="ru-RU" sz="2800" dirty="0"/>
              <a:t>11. </a:t>
            </a:r>
            <a:r>
              <a:rPr lang="ru-RU" sz="2800" dirty="0" err="1"/>
              <a:t>Cамые</a:t>
            </a:r>
            <a:r>
              <a:rPr lang="ru-RU" sz="2800" dirty="0"/>
              <a:t> крупные грызуны в Южной Америке</a:t>
            </a:r>
          </a:p>
          <a:p>
            <a:pPr algn="l"/>
            <a:r>
              <a:rPr lang="ru-RU" sz="2800" dirty="0"/>
              <a:t>14. Кто открыл великую реку Амазонку</a:t>
            </a:r>
          </a:p>
          <a:p>
            <a:pPr algn="l"/>
            <a:r>
              <a:rPr lang="ru-RU" sz="2800" dirty="0"/>
              <a:t>15. Есть Северная Америка и какая еще?</a:t>
            </a:r>
          </a:p>
          <a:p>
            <a:pPr algn="l"/>
            <a:r>
              <a:rPr lang="ru-RU" sz="2800" dirty="0"/>
              <a:t>17. Какой климат преобладает в Южной Америке</a:t>
            </a:r>
          </a:p>
          <a:p>
            <a:pPr algn="l"/>
            <a:r>
              <a:rPr lang="ru-RU" sz="2800" dirty="0"/>
              <a:t>19. Южная точка материка</a:t>
            </a:r>
          </a:p>
          <a:p>
            <a:pPr algn="l"/>
            <a:r>
              <a:rPr lang="ru-RU" sz="2800" dirty="0"/>
              <a:t>22. Высокая гора в Андах</a:t>
            </a:r>
          </a:p>
          <a:p>
            <a:pPr algn="l"/>
            <a:r>
              <a:rPr lang="ru-RU" sz="2800" dirty="0"/>
              <a:t> </a:t>
            </a:r>
          </a:p>
          <a:p>
            <a:pPr algn="l"/>
            <a:r>
              <a:rPr lang="ru-RU" sz="2800" b="1" dirty="0"/>
              <a:t>По вертикали</a:t>
            </a:r>
            <a:endParaRPr lang="ru-RU" sz="2800" dirty="0"/>
          </a:p>
          <a:p>
            <a:pPr algn="l"/>
            <a:r>
              <a:rPr lang="ru-RU" sz="2800" dirty="0"/>
              <a:t>1. Южная Америка - самый … материк</a:t>
            </a:r>
          </a:p>
          <a:p>
            <a:pPr algn="l"/>
            <a:r>
              <a:rPr lang="ru-RU" sz="2800" dirty="0"/>
              <a:t>2. Высокогорное озеро</a:t>
            </a:r>
          </a:p>
          <a:p>
            <a:pPr algn="l"/>
            <a:r>
              <a:rPr lang="ru-RU" sz="2800" dirty="0"/>
              <a:t>3. Столица, названная в честь страны</a:t>
            </a:r>
          </a:p>
          <a:p>
            <a:pPr algn="l"/>
            <a:r>
              <a:rPr lang="ru-RU" sz="2800" dirty="0"/>
              <a:t>4. Гигантская змея, длина которой достигает 6-9 м.</a:t>
            </a:r>
          </a:p>
          <a:p>
            <a:pPr algn="l"/>
            <a:r>
              <a:rPr lang="ru-RU" sz="2800" dirty="0"/>
              <a:t>5. Третья по длине река в Южной Америке</a:t>
            </a:r>
          </a:p>
          <a:p>
            <a:pPr algn="l"/>
            <a:r>
              <a:rPr lang="ru-RU" sz="2800" dirty="0"/>
              <a:t>6. Столица названая в честь страны</a:t>
            </a:r>
          </a:p>
          <a:p>
            <a:pPr algn="l"/>
            <a:r>
              <a:rPr lang="ru-RU" sz="2800" dirty="0"/>
              <a:t>7. Мореплаватель, первым ступивший на землю материка</a:t>
            </a:r>
          </a:p>
          <a:p>
            <a:pPr algn="l"/>
            <a:r>
              <a:rPr lang="ru-RU" sz="2800" dirty="0"/>
              <a:t>10. Как называется страна которую пересекает Экватор ровно посредине.</a:t>
            </a:r>
          </a:p>
          <a:p>
            <a:pPr algn="l"/>
            <a:r>
              <a:rPr lang="ru-RU" sz="2800" dirty="0"/>
              <a:t>12. Океан, омывающий территорию Южной Америки</a:t>
            </a:r>
          </a:p>
          <a:p>
            <a:pPr algn="l"/>
            <a:r>
              <a:rPr lang="ru-RU" sz="2800" dirty="0"/>
              <a:t>13. Страна в Южной Америке, в которой индейского населения больше половины</a:t>
            </a:r>
          </a:p>
          <a:p>
            <a:pPr algn="l"/>
            <a:r>
              <a:rPr lang="ru-RU" sz="2800" dirty="0"/>
              <a:t>16. Фамилия итальянца, который предположил, что открытые Колумбом земли являются новым материком</a:t>
            </a:r>
          </a:p>
          <a:p>
            <a:pPr algn="l"/>
            <a:r>
              <a:rPr lang="ru-RU" sz="2800" dirty="0"/>
              <a:t>17. Столица Колумбии</a:t>
            </a:r>
          </a:p>
          <a:p>
            <a:pPr algn="l"/>
            <a:r>
              <a:rPr lang="ru-RU" sz="2800" dirty="0"/>
              <a:t>18. На каком языке говорят в Бразилии.</a:t>
            </a:r>
          </a:p>
          <a:p>
            <a:pPr algn="l"/>
            <a:r>
              <a:rPr lang="ru-RU" sz="2800" dirty="0"/>
              <a:t>19. Река, в переводе с португальского означает "лес, дерево"</a:t>
            </a:r>
          </a:p>
          <a:p>
            <a:pPr algn="l"/>
            <a:r>
              <a:rPr lang="ru-RU" sz="2800" dirty="0"/>
              <a:t>20. Крайняя северная точка материка.</a:t>
            </a:r>
          </a:p>
          <a:p>
            <a:pPr algn="l"/>
            <a:r>
              <a:rPr lang="ru-RU" sz="2800" dirty="0"/>
              <a:t>21. Плато на юге</a:t>
            </a:r>
          </a:p>
          <a:p>
            <a:pPr algn="l"/>
            <a:r>
              <a:rPr lang="ru-RU" sz="2800" dirty="0"/>
              <a:t>23. Первый европеец, описавший природу Южной Америки.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72716"/>
            <a:ext cx="497142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11660" y="908720"/>
            <a:ext cx="7344816" cy="432048"/>
          </a:xfrm>
        </p:spPr>
        <p:txBody>
          <a:bodyPr/>
          <a:lstStyle/>
          <a:p>
            <a:r>
              <a:rPr lang="ru-RU" dirty="0" smtClean="0"/>
              <a:t>Игра «Южноамериканский калейдоскоп.»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2402247"/>
            <a:ext cx="2951196" cy="2520280"/>
          </a:xfrm>
        </p:spPr>
        <p:txBody>
          <a:bodyPr/>
          <a:lstStyle/>
          <a:p>
            <a:pPr marL="0" indent="0">
              <a:buNone/>
            </a:pPr>
            <a: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Итак смотрите, как велик Известный всем уж материк!</a:t>
            </a:r>
            <a:b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Известен он пол тыщи лет </a:t>
            </a:r>
            <a:b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Ему названье – Новый свет Америка, короче </a:t>
            </a:r>
            <a:b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Кто разобраться хочет</a:t>
            </a:r>
            <a:b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масштабах сих размеров </a:t>
            </a:r>
            <a:b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Вот цифры для примеров</a:t>
            </a:r>
            <a:r>
              <a:rPr lang="ru-RU" sz="4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6064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«Путешествие по Южной Америке.»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1\Desktop\АСкачанное\Карты\0018-026-Issledovanie-JUzhnoj-Ame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7" y="1556792"/>
            <a:ext cx="2664296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084168" y="1682814"/>
            <a:ext cx="29523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материка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17,8 млн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км²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островами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– 18,3млн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км²).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Население – 370млн человек.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Длина береговой линии – 26 тыс. км.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Высочайшая точка над уровнем моря – г. Аконкагуа (6959м)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Самая низкая точка над уровнем моря – п-ов Вальдес (-40м)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Протяженность с С. на Ю. 7000 тыс. км.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З. на В. 5000тыс. км.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Самая длинная река – Амазонка с Укаяли (6400 км)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Самое большое озеро- Маракайбо.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Самый крупный остров – Огненная Земля.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84168" y="1526557"/>
            <a:ext cx="2952328" cy="5112568"/>
          </a:xfrm>
          <a:prstGeom prst="roundRect">
            <a:avLst/>
          </a:prstGeom>
          <a:solidFill>
            <a:srgbClr val="CC3300">
              <a:alpha val="0"/>
            </a:srgb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Табличка 17"/>
          <p:cNvSpPr/>
          <p:nvPr/>
        </p:nvSpPr>
        <p:spPr>
          <a:xfrm>
            <a:off x="3059832" y="1988840"/>
            <a:ext cx="2880320" cy="3528392"/>
          </a:xfrm>
          <a:prstGeom prst="plaque">
            <a:avLst/>
          </a:prstGeom>
          <a:solidFill>
            <a:schemeClr val="bg1">
              <a:alpha val="0"/>
            </a:schemeClr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4497411"/>
            <a:ext cx="2915816" cy="2016223"/>
          </a:xfrm>
        </p:spPr>
        <p:txBody>
          <a:bodyPr/>
          <a:lstStyle/>
          <a:p>
            <a:r>
              <a:rPr lang="ru-RU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Плыл </a:t>
            </a:r>
            <a:r>
              <a:rPr lang="ru-RU" sz="2000" b="0" dirty="0">
                <a:solidFill>
                  <a:srgbClr val="000000"/>
                </a:solidFill>
                <a:latin typeface="Arial" panose="020B0604020202020204" pitchFamily="34" charset="0"/>
              </a:rPr>
              <a:t>к другому берегу,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solidFill>
                  <a:srgbClr val="000000"/>
                </a:solidFill>
                <a:latin typeface="Arial" panose="020B0604020202020204" pitchFamily="34" charset="0"/>
              </a:rPr>
              <a:t>Но открыл Америку.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solidFill>
                  <a:srgbClr val="000000"/>
                </a:solidFill>
                <a:latin typeface="Arial" panose="020B0604020202020204" pitchFamily="34" charset="0"/>
              </a:rPr>
              <a:t>Сохраняя строго румб,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solidFill>
                  <a:srgbClr val="000000"/>
                </a:solidFill>
                <a:latin typeface="Arial" panose="020B0604020202020204" pitchFamily="34" charset="0"/>
              </a:rPr>
              <a:t>Знаменитым стал </a:t>
            </a:r>
            <a:r>
              <a:rPr lang="ru-RU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... </a:t>
            </a:r>
          </a:p>
          <a:p>
            <a:endParaRPr lang="ru-RU" sz="2000" dirty="0"/>
          </a:p>
        </p:txBody>
      </p:sp>
      <p:pic>
        <p:nvPicPr>
          <p:cNvPr id="3074" name="Picture 2" descr="C:\Users\1\Desktop\АСкачанное\корабли,путешеств\0002-002-Vizitka-materikaсвмаы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r="20134"/>
          <a:stretch/>
        </p:blipFill>
        <p:spPr bwMode="auto">
          <a:xfrm>
            <a:off x="395536" y="1331462"/>
            <a:ext cx="2008909" cy="2511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2810604" y="1268760"/>
            <a:ext cx="3346704" cy="27432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smtClean="0"/>
              <a:t>Итальянец из города </a:t>
            </a:r>
            <a:r>
              <a:rPr lang="ru-RU" dirty="0"/>
              <a:t>Г</a:t>
            </a:r>
            <a:r>
              <a:rPr lang="ru-RU" dirty="0" smtClean="0"/>
              <a:t>енуи, в поисках морского пути в Индию и </a:t>
            </a:r>
            <a:r>
              <a:rPr lang="ru-RU" dirty="0"/>
              <a:t>К</a:t>
            </a:r>
            <a:r>
              <a:rPr lang="ru-RU" dirty="0" smtClean="0"/>
              <a:t>итай, решил идти не на восток, вокруг </a:t>
            </a:r>
            <a:r>
              <a:rPr lang="ru-RU" dirty="0"/>
              <a:t>А</a:t>
            </a:r>
            <a:r>
              <a:rPr lang="ru-RU" dirty="0" smtClean="0"/>
              <a:t>фрики, а на запад пересекая неведомые атлантические океаны. Он знал, что Земля, шарообразная, а раз так, рассуждал он, то плывя все время на запад., непременно попадешь в Индию.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8631"/>
            <a:ext cx="88573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Открытие и исследование Южной Америки.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5" name="Picture 3" descr="C:\Users\1\Desktop\АСкачанное\colon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60" y="1700808"/>
            <a:ext cx="2857500" cy="412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024336" cy="28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928992" cy="187220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b="1" i="1" dirty="0" smtClean="0"/>
              <a:t>Сообщения этого флорентинца в начале </a:t>
            </a:r>
            <a:r>
              <a:rPr lang="en-US" b="1" i="1" dirty="0" smtClean="0"/>
              <a:t>XVI</a:t>
            </a:r>
            <a:r>
              <a:rPr lang="ru-RU" b="1" i="1" dirty="0" smtClean="0"/>
              <a:t> в. вызвали огромную сенсацию. До этого европейцы считали, что Колумб открыл западный морской путь в </a:t>
            </a:r>
            <a:r>
              <a:rPr lang="ru-RU" b="1" i="1" dirty="0"/>
              <a:t>И</a:t>
            </a:r>
            <a:r>
              <a:rPr lang="ru-RU" b="1" i="1" dirty="0" smtClean="0"/>
              <a:t>ндию, и вдруг никому неизвестный путешественник, сравнив природу доказал, что земли открытые Колумбом, - не Индия, а другой материк. Кто он?</a:t>
            </a:r>
            <a:endParaRPr lang="ru-RU" b="1" i="1" dirty="0"/>
          </a:p>
        </p:txBody>
      </p:sp>
      <p:pic>
        <p:nvPicPr>
          <p:cNvPr id="2050" name="Picture 2" descr="C:\Users\1\Desktop\АСкачанное\корабли,путешеств\веспуч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58" y="2132856"/>
            <a:ext cx="2847975" cy="42862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АСкачанное\1300536011чил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" y="1916832"/>
            <a:ext cx="291040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1\Desktop\АСкачанное\P301953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" y="4509120"/>
            <a:ext cx="2854631" cy="2122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Users\1\Desktop\АСкачанное\палисандровое дерево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509119"/>
            <a:ext cx="2951535" cy="2166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1\Desktop\АСкачанное\6ec2ad8e238e8c0512196d32b2колумб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1916832"/>
            <a:ext cx="2951535" cy="201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1734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60000">
              <a:srgbClr val="00FFFF"/>
            </a:gs>
            <a:gs pos="100000">
              <a:schemeClr val="tx2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АСкачанное\корабли,путешеств\0_3c7fb_dbf916fb_L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5743" y="728700"/>
            <a:ext cx="3405536" cy="42484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5525030"/>
            <a:ext cx="9144000" cy="133297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b="1" dirty="0" smtClean="0"/>
              <a:t>«Больше </a:t>
            </a:r>
            <a:r>
              <a:rPr lang="ru-RU" sz="1600" b="1" dirty="0"/>
              <a:t>года я плыл </a:t>
            </a:r>
            <a:r>
              <a:rPr lang="ru-RU" sz="1600" b="1" dirty="0" smtClean="0"/>
              <a:t>этим опасным водным путем. Король снарядил меня за прянностями к островам, что возле Индии. И я, чтоб сократить путь, поплыл на запад. Все время я плыл, обходя мели и скалы, думал что найду выход в другой океан! Путешествие по океану затянулось, но я все таки нашел пролив и достиг своей цели» Этот пролив будет назван его именем, а открытый им океан – Тихий. Кто он?</a:t>
            </a:r>
            <a:endParaRPr lang="ru-RU" sz="1600" b="1" dirty="0"/>
          </a:p>
        </p:txBody>
      </p:sp>
      <p:pic>
        <p:nvPicPr>
          <p:cNvPr id="1027" name="Picture 3" descr="C:\Users\1\Desktop\АСкачанное\Карты\strait-of-magellan-nasa-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996952"/>
            <a:ext cx="2843808" cy="243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АСкачанное\post-3-12301154951648 огнен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98" y="188640"/>
            <a:ext cx="293520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АСкачанное\Карты\650px-Straße_von_Hormu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97" y="2919977"/>
            <a:ext cx="2843808" cy="260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АСкачанное\argentina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97" y="188640"/>
            <a:ext cx="2827396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7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accent3">
                <a:lumMod val="75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0914" y="116632"/>
            <a:ext cx="9036496" cy="1689368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 smtClean="0"/>
              <a:t>Впервые всесторонне описал отдельные части материка, пересек его от саванны в бассейне р. Ориноко до пустынь западного побережья. Ученый открыл много неизвестных раньше видов растений и животных. Поднявшись на вершину Чимборасо (6200м), составил описание высотной поясности Анд. Результаты экспедиции имели такое большое значение для науки, что его стали называть «вторым Колумбом» Кто он?</a:t>
            </a:r>
            <a:endParaRPr lang="ru-RU" dirty="0"/>
          </a:p>
        </p:txBody>
      </p:sp>
      <p:pic>
        <p:nvPicPr>
          <p:cNvPr id="3074" name="Picture 2" descr="C:\Users\1\Desktop\Южная Америка\img214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1" y="1832176"/>
            <a:ext cx="2736304" cy="2676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1\Desktop\АСкачанное\639596829_7d72a81b05эквад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3238833" cy="2664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АСкачанное\Iguana_iguana_colombi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85" y="1832177"/>
            <a:ext cx="3295192" cy="2316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АСкачанное\m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32175"/>
            <a:ext cx="2953161" cy="24609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1\Desktop\АСкачанное\0a0211a0e81e83895a672af6d7a3088d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09119"/>
            <a:ext cx="2879813" cy="23488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1\Desktop\АСкачанное\28f32c7a2a97tаргенти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735358"/>
            <a:ext cx="2931973" cy="2122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tx2">
                <a:lumMod val="60000"/>
                <a:lumOff val="40000"/>
              </a:schemeClr>
            </a:gs>
            <a:gs pos="60000">
              <a:srgbClr val="FF9933"/>
            </a:gs>
            <a:gs pos="100000">
              <a:schemeClr val="bg2">
                <a:lumMod val="5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Чудо – материк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645025"/>
            <a:ext cx="3007807" cy="3190527"/>
          </a:xfrm>
          <a:solidFill>
            <a:schemeClr val="accent3">
              <a:lumMod val="75000"/>
              <a:alpha val="41000"/>
            </a:schemeClr>
          </a:solidFill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500" b="1" dirty="0"/>
              <a:t>Посмотреть на карту надо,</a:t>
            </a:r>
            <a:br>
              <a:rPr lang="ru-RU" sz="1500" b="1" dirty="0"/>
            </a:br>
            <a:r>
              <a:rPr lang="ru-RU" sz="1500" b="1" dirty="0"/>
              <a:t>Горы там зовутся Анды</a:t>
            </a:r>
            <a:br>
              <a:rPr lang="ru-RU" sz="1500" b="1" dirty="0"/>
            </a:br>
            <a:r>
              <a:rPr lang="ru-RU" sz="1500" b="1" dirty="0"/>
              <a:t>В переводе эта твердь</a:t>
            </a:r>
            <a:br>
              <a:rPr lang="ru-RU" sz="1500" b="1" dirty="0"/>
            </a:br>
            <a:r>
              <a:rPr lang="ru-RU" sz="1500" b="1" dirty="0"/>
              <a:t>Означает слово «медь»</a:t>
            </a:r>
            <a:br>
              <a:rPr lang="ru-RU" sz="1500" b="1" dirty="0"/>
            </a:br>
            <a:r>
              <a:rPr lang="ru-RU" sz="1500" b="1" dirty="0"/>
              <a:t>Тут в былые времена</a:t>
            </a:r>
            <a:br>
              <a:rPr lang="ru-RU" sz="1500" b="1" dirty="0"/>
            </a:br>
            <a:r>
              <a:rPr lang="ru-RU" sz="1500" b="1" dirty="0"/>
              <a:t>Прогибалась земля,</a:t>
            </a:r>
            <a:br>
              <a:rPr lang="ru-RU" sz="1500" b="1" dirty="0"/>
            </a:br>
            <a:r>
              <a:rPr lang="ru-RU" sz="1500" b="1" dirty="0"/>
              <a:t>А другая поневоле</a:t>
            </a:r>
            <a:br>
              <a:rPr lang="ru-RU" sz="1500" b="1" dirty="0"/>
            </a:br>
            <a:r>
              <a:rPr lang="ru-RU" sz="1500" b="1" dirty="0"/>
              <a:t>Превратилась в плоскогорье.</a:t>
            </a:r>
            <a:br>
              <a:rPr lang="ru-RU" sz="1500" b="1" dirty="0"/>
            </a:br>
            <a:r>
              <a:rPr lang="ru-RU" sz="1500" b="1" dirty="0"/>
              <a:t>Где комфортно, без проблем?</a:t>
            </a:r>
            <a:br>
              <a:rPr lang="ru-RU" sz="1500" b="1" dirty="0"/>
            </a:br>
            <a:r>
              <a:rPr lang="ru-RU" sz="1500" b="1" dirty="0"/>
              <a:t>Лима, Кито иль Белен?</a:t>
            </a:r>
            <a:br>
              <a:rPr lang="ru-RU" sz="1500" b="1" dirty="0"/>
            </a:br>
            <a:r>
              <a:rPr lang="ru-RU" sz="1500" b="1" dirty="0"/>
              <a:t>На востоке жить остаться</a:t>
            </a:r>
            <a:br>
              <a:rPr lang="ru-RU" sz="1500" b="1" dirty="0"/>
            </a:br>
            <a:r>
              <a:rPr lang="ru-RU" sz="1500" b="1" dirty="0"/>
              <a:t>Иль на запад перебраться?</a:t>
            </a:r>
          </a:p>
        </p:txBody>
      </p:sp>
      <p:pic>
        <p:nvPicPr>
          <p:cNvPr id="4098" name="Picture 2" descr="C:\Users\1\Desktop\АСкачанное\Карты\western-hemisphere-588x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" y="870574"/>
            <a:ext cx="2851119" cy="274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47958" y="870575"/>
            <a:ext cx="29885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7807" y="918530"/>
            <a:ext cx="30401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/>
              <a:t>Если через океан</a:t>
            </a:r>
            <a:br>
              <a:rPr lang="ru-RU" sz="1200" dirty="0"/>
            </a:br>
            <a:r>
              <a:rPr lang="ru-RU" sz="1200" dirty="0"/>
              <a:t>Плыть к другому берегу</a:t>
            </a:r>
            <a:br>
              <a:rPr lang="ru-RU" sz="1200" dirty="0"/>
            </a:br>
            <a:r>
              <a:rPr lang="ru-RU" sz="1200" dirty="0"/>
              <a:t>Попадёшь на материк</a:t>
            </a:r>
            <a:br>
              <a:rPr lang="ru-RU" sz="1200" dirty="0"/>
            </a:br>
            <a:r>
              <a:rPr lang="ru-RU" sz="1200" dirty="0"/>
              <a:t>Южная Америка.</a:t>
            </a:r>
            <a:br>
              <a:rPr lang="ru-RU" sz="1200" dirty="0"/>
            </a:br>
            <a:r>
              <a:rPr lang="ru-RU" sz="1200" dirty="0"/>
              <a:t>А на том материке</a:t>
            </a:r>
            <a:br>
              <a:rPr lang="ru-RU" sz="1200" dirty="0"/>
            </a:br>
            <a:r>
              <a:rPr lang="ru-RU" sz="1200" dirty="0"/>
              <a:t>Есть глубокая река,</a:t>
            </a:r>
            <a:br>
              <a:rPr lang="ru-RU" sz="1200" dirty="0"/>
            </a:br>
            <a:r>
              <a:rPr lang="ru-RU" sz="1200" dirty="0"/>
              <a:t>Из известных в мире рек</a:t>
            </a:r>
            <a:br>
              <a:rPr lang="ru-RU" sz="1200" dirty="0"/>
            </a:br>
            <a:r>
              <a:rPr lang="ru-RU" sz="1200" dirty="0"/>
              <a:t>Самая широкая.</a:t>
            </a:r>
            <a:br>
              <a:rPr lang="ru-RU" sz="1200" dirty="0"/>
            </a:br>
            <a:r>
              <a:rPr lang="ru-RU" sz="1200" dirty="0"/>
              <a:t>Там — стеною на пути</a:t>
            </a:r>
            <a:br>
              <a:rPr lang="ru-RU" sz="1200" dirty="0"/>
            </a:br>
            <a:r>
              <a:rPr lang="ru-RU" sz="1200" dirty="0"/>
              <a:t>Джунгли непролазные:</a:t>
            </a:r>
            <a:br>
              <a:rPr lang="ru-RU" sz="1200" dirty="0"/>
            </a:br>
            <a:r>
              <a:rPr lang="ru-RU" sz="1200" dirty="0"/>
              <a:t>Ни индейцу не пройти,</a:t>
            </a:r>
            <a:br>
              <a:rPr lang="ru-RU" sz="1200" dirty="0"/>
            </a:br>
            <a:r>
              <a:rPr lang="ru-RU" sz="1200" dirty="0"/>
              <a:t>Ни туристу праздному.</a:t>
            </a:r>
            <a:br>
              <a:rPr lang="ru-RU" sz="1200" dirty="0"/>
            </a:br>
            <a:r>
              <a:rPr lang="ru-RU" sz="1200" dirty="0"/>
              <a:t>Там на водопой спешат</a:t>
            </a:r>
            <a:br>
              <a:rPr lang="ru-RU" sz="1200" dirty="0"/>
            </a:br>
            <a:r>
              <a:rPr lang="ru-RU" sz="1200" dirty="0"/>
              <a:t>Звери утром ранним,</a:t>
            </a:r>
            <a:br>
              <a:rPr lang="ru-RU" sz="1200" dirty="0"/>
            </a:br>
            <a:r>
              <a:rPr lang="ru-RU" sz="1200" dirty="0"/>
              <a:t>А в воде кишмя кишат</a:t>
            </a:r>
            <a:br>
              <a:rPr lang="ru-RU" sz="1200" dirty="0"/>
            </a:br>
            <a:r>
              <a:rPr lang="ru-RU" sz="1200" dirty="0"/>
              <a:t>Страшные пираньи.</a:t>
            </a:r>
            <a:br>
              <a:rPr lang="ru-RU" sz="1200" dirty="0"/>
            </a:br>
            <a:r>
              <a:rPr lang="ru-RU" sz="1200" dirty="0"/>
              <a:t>Там над Андами парит</a:t>
            </a:r>
            <a:br>
              <a:rPr lang="ru-RU" sz="1200" dirty="0"/>
            </a:br>
            <a:r>
              <a:rPr lang="ru-RU" sz="1200" dirty="0"/>
              <a:t>Птица кондор,</a:t>
            </a:r>
            <a:br>
              <a:rPr lang="ru-RU" sz="1200" dirty="0"/>
            </a:br>
            <a:r>
              <a:rPr lang="ru-RU" sz="1200" dirty="0"/>
              <a:t>В джунглях ползает змея —</a:t>
            </a:r>
            <a:br>
              <a:rPr lang="ru-RU" sz="1200" dirty="0"/>
            </a:br>
            <a:r>
              <a:rPr lang="ru-RU" sz="1200" dirty="0"/>
              <a:t>Анаконда.</a:t>
            </a:r>
            <a:br>
              <a:rPr lang="ru-RU" sz="1200" dirty="0"/>
            </a:br>
            <a:r>
              <a:rPr lang="ru-RU" sz="1200" dirty="0"/>
              <a:t>Если хвост зацепит свой</a:t>
            </a:r>
            <a:br>
              <a:rPr lang="ru-RU" sz="1200" dirty="0"/>
            </a:br>
            <a:r>
              <a:rPr lang="ru-RU" sz="1200" dirty="0"/>
              <a:t>За большое дерево,</a:t>
            </a:r>
            <a:br>
              <a:rPr lang="ru-RU" sz="1200" dirty="0"/>
            </a:br>
            <a:r>
              <a:rPr lang="ru-RU" sz="1200" dirty="0"/>
              <a:t>То достанет головой</a:t>
            </a:r>
            <a:br>
              <a:rPr lang="ru-RU" sz="1200" dirty="0"/>
            </a:br>
            <a:r>
              <a:rPr lang="ru-RU" sz="1200" dirty="0"/>
              <a:t>До другого берега.</a:t>
            </a:r>
            <a:br>
              <a:rPr lang="ru-RU" sz="1200" dirty="0"/>
            </a:br>
            <a:r>
              <a:rPr lang="ru-RU" sz="1200" dirty="0"/>
              <a:t>И по этому мосту</a:t>
            </a:r>
            <a:br>
              <a:rPr lang="ru-RU" sz="1200" dirty="0"/>
            </a:br>
            <a:r>
              <a:rPr lang="ru-RU" sz="1200" dirty="0"/>
              <a:t>Можно будет запросто</a:t>
            </a:r>
            <a:br>
              <a:rPr lang="ru-RU" sz="1200" dirty="0"/>
            </a:br>
            <a:r>
              <a:rPr lang="ru-RU" sz="1200" dirty="0"/>
              <a:t>Через реку перейти</a:t>
            </a:r>
            <a:br>
              <a:rPr lang="ru-RU" sz="1200" dirty="0"/>
            </a:br>
            <a:r>
              <a:rPr lang="ru-RU" sz="1200" dirty="0"/>
              <a:t>Или бежать вперегонки.</a:t>
            </a:r>
            <a:br>
              <a:rPr lang="ru-RU" sz="1200" dirty="0"/>
            </a:br>
            <a:r>
              <a:rPr lang="ru-RU" sz="1200" dirty="0"/>
              <a:t>«Как зовут тебя, река?» —</a:t>
            </a:r>
            <a:br>
              <a:rPr lang="ru-RU" sz="1200" dirty="0"/>
            </a:br>
            <a:r>
              <a:rPr lang="ru-RU" sz="1200" dirty="0"/>
              <a:t>Крикнешь звонко,</a:t>
            </a:r>
            <a:br>
              <a:rPr lang="ru-RU" sz="1200" dirty="0"/>
            </a:br>
            <a:r>
              <a:rPr lang="ru-RU" sz="1200" dirty="0"/>
              <a:t>А в ответ, издалека — «Амазонка!»</a:t>
            </a:r>
          </a:p>
          <a:p>
            <a:pPr fontAlgn="base"/>
            <a:r>
              <a:rPr lang="ru-RU" sz="1200" i="1" dirty="0" err="1"/>
              <a:t>Мецнер</a:t>
            </a:r>
            <a:r>
              <a:rPr lang="ru-RU" sz="1200" i="1" dirty="0"/>
              <a:t> П.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66710" y="870574"/>
            <a:ext cx="3039006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/>
              <a:t>        </a:t>
            </a:r>
            <a:r>
              <a:rPr lang="ru-RU" sz="1400" b="1" dirty="0" smtClean="0">
                <a:solidFill>
                  <a:srgbClr val="FF0000"/>
                </a:solidFill>
              </a:rPr>
              <a:t>Мировые </a:t>
            </a:r>
            <a:r>
              <a:rPr lang="ru-RU" sz="1400" b="1" dirty="0">
                <a:solidFill>
                  <a:srgbClr val="FF0000"/>
                </a:solidFill>
              </a:rPr>
              <a:t>рекорды.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.Самый влажный материк.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 Самая большая по площади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 низменность –Амазонская(</a:t>
            </a:r>
            <a:r>
              <a:rPr lang="en-US" sz="1400" b="1" dirty="0" smtClean="0">
                <a:solidFill>
                  <a:schemeClr val="bg1"/>
                </a:solidFill>
              </a:rPr>
              <a:t>S</a:t>
            </a:r>
            <a:r>
              <a:rPr lang="ru-RU" sz="1400" b="1" dirty="0" smtClean="0">
                <a:solidFill>
                  <a:schemeClr val="bg1"/>
                </a:solidFill>
              </a:rPr>
              <a:t>- 5млн.км</a:t>
            </a:r>
            <a:r>
              <a:rPr lang="ru-RU" sz="1400" b="1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.Самая полноводная река мира –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Амазонка.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.Самое большое высокогорное озеро </a:t>
            </a:r>
            <a:r>
              <a:rPr lang="ru-RU" sz="1400" b="1" dirty="0" smtClean="0">
                <a:solidFill>
                  <a:schemeClr val="bg1"/>
                </a:solidFill>
              </a:rPr>
              <a:t>– Титикака </a:t>
            </a:r>
            <a:r>
              <a:rPr lang="ru-RU" sz="1400" b="1" dirty="0">
                <a:solidFill>
                  <a:schemeClr val="bg1"/>
                </a:solidFill>
              </a:rPr>
              <a:t>(</a:t>
            </a:r>
            <a:r>
              <a:rPr lang="en-US" sz="1400" b="1" dirty="0">
                <a:solidFill>
                  <a:schemeClr val="bg1"/>
                </a:solidFill>
              </a:rPr>
              <a:t>S</a:t>
            </a:r>
            <a:r>
              <a:rPr lang="ru-RU" sz="1400" b="1" dirty="0">
                <a:solidFill>
                  <a:schemeClr val="bg1"/>
                </a:solidFill>
              </a:rPr>
              <a:t>-8300 </a:t>
            </a:r>
            <a:r>
              <a:rPr lang="ru-RU" sz="1400" b="1" dirty="0" smtClean="0">
                <a:solidFill>
                  <a:schemeClr val="bg1"/>
                </a:solidFill>
              </a:rPr>
              <a:t>км² </a:t>
            </a:r>
            <a:r>
              <a:rPr lang="ru-RU" sz="1400" b="1" dirty="0">
                <a:solidFill>
                  <a:schemeClr val="bg1"/>
                </a:solidFill>
              </a:rPr>
              <a:t>высота   </a:t>
            </a:r>
            <a:r>
              <a:rPr lang="ru-RU" sz="1400" b="1" dirty="0" smtClean="0">
                <a:solidFill>
                  <a:schemeClr val="bg1"/>
                </a:solidFill>
              </a:rPr>
              <a:t>над </a:t>
            </a:r>
            <a:r>
              <a:rPr lang="ru-RU" sz="1400" b="1" dirty="0">
                <a:solidFill>
                  <a:schemeClr val="bg1"/>
                </a:solidFill>
              </a:rPr>
              <a:t>уровнем  моря – 3812 м ).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.Самая  </a:t>
            </a:r>
            <a:r>
              <a:rPr lang="ru-RU" sz="1400" b="1" dirty="0" smtClean="0">
                <a:solidFill>
                  <a:schemeClr val="bg1"/>
                </a:solidFill>
              </a:rPr>
              <a:t>длинная  змея-анаконда (10м</a:t>
            </a:r>
            <a:r>
              <a:rPr lang="ru-RU" sz="1400" b="1" dirty="0">
                <a:solidFill>
                  <a:schemeClr val="bg1"/>
                </a:solidFill>
              </a:rPr>
              <a:t>).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.Самый высокий водопад – Анхель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 (высота 1054м, река  Чурун ).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chemeClr val="bg1"/>
                </a:solidFill>
              </a:rPr>
              <a:t>.Самая маленькая птичка – колибри.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67872" y="896082"/>
            <a:ext cx="2910599" cy="5939470"/>
          </a:xfrm>
          <a:prstGeom prst="rect">
            <a:avLst/>
          </a:prstGeom>
          <a:solidFill>
            <a:srgbClr val="FF00FF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47958" y="4065295"/>
            <a:ext cx="30577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1400" b="1" dirty="0"/>
              <a:t>Самая сухая пустыня  - Атакама. (400 лет нет  осадков)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1400" b="1" dirty="0"/>
              <a:t>Самая большая водяная лилия</a:t>
            </a:r>
          </a:p>
          <a:p>
            <a:pPr>
              <a:lnSpc>
                <a:spcPct val="80000"/>
              </a:lnSpc>
            </a:pPr>
            <a:r>
              <a:rPr lang="ru-RU" sz="1400" b="1" dirty="0"/>
              <a:t>-виктория-регия (длина </a:t>
            </a:r>
            <a:r>
              <a:rPr lang="ru-RU" sz="1400" b="1" dirty="0" smtClean="0"/>
              <a:t>листа-2м</a:t>
            </a:r>
            <a:r>
              <a:rPr lang="ru-RU" sz="1400" b="1" dirty="0"/>
              <a:t>, грузоподъемность – 50 кг.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1400" b="1" dirty="0"/>
              <a:t>Самые большие по </a:t>
            </a:r>
            <a:r>
              <a:rPr lang="ru-RU" sz="1400" b="1" dirty="0" smtClean="0"/>
              <a:t>размерам грызуны </a:t>
            </a:r>
            <a:r>
              <a:rPr lang="ru-RU" sz="1400" b="1" dirty="0"/>
              <a:t>– водосвинки 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1400" b="1" dirty="0"/>
              <a:t> Самое  большое разнообразие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видового </a:t>
            </a:r>
            <a:r>
              <a:rPr lang="ru-RU" sz="1400" b="1" dirty="0"/>
              <a:t>состава </a:t>
            </a:r>
            <a:r>
              <a:rPr lang="ru-RU" sz="1400" b="1" dirty="0" smtClean="0"/>
              <a:t>деревьев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( </a:t>
            </a:r>
            <a:r>
              <a:rPr lang="ru-RU" sz="1400" b="1" dirty="0"/>
              <a:t>верхнее течение </a:t>
            </a:r>
            <a:r>
              <a:rPr lang="ru-RU" sz="1400" b="1" dirty="0" smtClean="0"/>
              <a:t>Амазонки-300 </a:t>
            </a:r>
            <a:r>
              <a:rPr lang="ru-RU" sz="1400" b="1" dirty="0"/>
              <a:t>видов.)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1400" b="1" dirty="0"/>
              <a:t>  Самое южное селение –     </a:t>
            </a:r>
            <a:r>
              <a:rPr lang="ru-RU" sz="1400" b="1" dirty="0" smtClean="0"/>
              <a:t>Пуэрто- Вильямс </a:t>
            </a:r>
            <a:r>
              <a:rPr lang="ru-RU" sz="1400" b="1" dirty="0"/>
              <a:t>(Чили, </a:t>
            </a:r>
            <a:r>
              <a:rPr lang="ru-RU" sz="1400" b="1" dirty="0" smtClean="0"/>
              <a:t>на расстоянии1090 </a:t>
            </a:r>
            <a:r>
              <a:rPr lang="ru-RU" sz="1400" b="1" dirty="0"/>
              <a:t>км от побережья Антарктиды.)   </a:t>
            </a:r>
          </a:p>
        </p:txBody>
      </p:sp>
    </p:spTree>
    <p:extLst>
      <p:ext uri="{BB962C8B-B14F-4D97-AF65-F5344CB8AC3E}">
        <p14:creationId xmlns:p14="http://schemas.microsoft.com/office/powerpoint/2010/main" val="37111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type="body" sz="half" idx="2"/>
          </p:nvPr>
        </p:nvSpPr>
        <p:spPr>
          <a:xfrm>
            <a:off x="0" y="3573016"/>
            <a:ext cx="2160240" cy="328498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Пролегла без скал, порогов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Через низменность дорога.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Хоть река короче Нила,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В площадях таится сила!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В главном русле пароходы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Бороздят речные воды.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Масса водная большая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Щедро сельву орошает.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Есть приливы с </a:t>
            </a:r>
            <a:r>
              <a:rPr lang="ru-RU" sz="1050" dirty="0" err="1">
                <a:solidFill>
                  <a:srgbClr val="474747"/>
                </a:solidFill>
                <a:latin typeface="Arial Black" panose="020B0A04020102020204" pitchFamily="34" charset="0"/>
              </a:rPr>
              <a:t>поророкой</a:t>
            </a: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 —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Со стеной воды высокой.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Мощный вал, ревущий громко,</a:t>
            </a:r>
            <a:r>
              <a:rPr lang="ru-RU" sz="1050" dirty="0">
                <a:latin typeface="Arial Black" panose="020B0A04020102020204" pitchFamily="34" charset="0"/>
              </a:rPr>
              <a:t/>
            </a:r>
            <a:br>
              <a:rPr lang="ru-RU" sz="1050" dirty="0">
                <a:latin typeface="Arial Black" panose="020B0A04020102020204" pitchFamily="34" charset="0"/>
              </a:rPr>
            </a:br>
            <a:r>
              <a:rPr lang="ru-RU" sz="1050" dirty="0">
                <a:solidFill>
                  <a:srgbClr val="474747"/>
                </a:solidFill>
                <a:latin typeface="Arial Black" panose="020B0A04020102020204" pitchFamily="34" charset="0"/>
              </a:rPr>
              <a:t>Порождает </a:t>
            </a:r>
            <a:r>
              <a:rPr lang="ru-RU" sz="1050" dirty="0" smtClean="0">
                <a:solidFill>
                  <a:srgbClr val="474747"/>
                </a:solidFill>
                <a:latin typeface="Arial Black" panose="020B0A04020102020204" pitchFamily="34" charset="0"/>
              </a:rPr>
              <a:t>Амазонка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rgbClr val="0000FF"/>
                </a:solidFill>
              </a:rPr>
              <a:t>Самая полноводная река планеты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sz="quarter" idx="4294967295"/>
          </p:nvPr>
        </p:nvSpPr>
        <p:spPr>
          <a:xfrm>
            <a:off x="12723" y="997124"/>
            <a:ext cx="1822973" cy="28803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dirty="0"/>
              <a:t>Амазонка глубока. Это длинная река.</a:t>
            </a:r>
            <a:br>
              <a:rPr lang="ru-RU" sz="1400" dirty="0"/>
            </a:br>
            <a:r>
              <a:rPr lang="ru-RU" sz="1400" dirty="0"/>
              <a:t>Всех длиннее она рек, каждый знает человек.</a:t>
            </a:r>
            <a:br>
              <a:rPr lang="ru-RU" sz="1400" dirty="0"/>
            </a:br>
            <a:r>
              <a:rPr lang="ru-RU" sz="1400" dirty="0"/>
              <a:t>На пироге по порогам, к берегам, от берегов.</a:t>
            </a:r>
            <a:br>
              <a:rPr lang="ru-RU" sz="1400" dirty="0"/>
            </a:br>
            <a:r>
              <a:rPr lang="ru-RU" sz="1400" dirty="0"/>
              <a:t>Поплывем мы мимо джунглей и тропических лесов.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31632" y="4221088"/>
            <a:ext cx="3240926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Амазонка-самая многоводная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река планеты.  Она  имеет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самый большой в мире </a:t>
            </a:r>
            <a:r>
              <a:rPr lang="ru-RU" sz="1600" dirty="0" smtClean="0">
                <a:latin typeface="Copperplate Gothic Bold" pitchFamily="34" charset="0"/>
              </a:rPr>
              <a:t>бассейн</a:t>
            </a:r>
            <a:endParaRPr lang="ru-RU" sz="1600" dirty="0">
              <a:latin typeface="Copperplate Gothic Bold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(около 7,2 </a:t>
            </a:r>
            <a:r>
              <a:rPr lang="ru-RU" sz="1600" dirty="0" smtClean="0">
                <a:latin typeface="Copperplate Gothic Bold" pitchFamily="34" charset="0"/>
              </a:rPr>
              <a:t>млн км²) </a:t>
            </a:r>
            <a:r>
              <a:rPr lang="ru-RU" sz="1600" dirty="0">
                <a:latin typeface="Copperplate Gothic Bold" pitchFamily="34" charset="0"/>
              </a:rPr>
              <a:t>в котором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м</a:t>
            </a:r>
            <a:r>
              <a:rPr lang="ru-RU" sz="1600" dirty="0" smtClean="0">
                <a:latin typeface="Copperplate Gothic Bold" pitchFamily="34" charset="0"/>
              </a:rPr>
              <a:t>ожет разместиться </a:t>
            </a:r>
            <a:r>
              <a:rPr lang="ru-RU" sz="1600" dirty="0">
                <a:latin typeface="Copperplate Gothic Bold" pitchFamily="34" charset="0"/>
              </a:rPr>
              <a:t>почти вся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Австралия</a:t>
            </a:r>
            <a:r>
              <a:rPr lang="ru-RU" sz="1600" dirty="0" smtClean="0">
                <a:latin typeface="Copperplate Gothic Bold" pitchFamily="34" charset="0"/>
              </a:rPr>
              <a:t>. Истоки </a:t>
            </a:r>
            <a:r>
              <a:rPr lang="ru-RU" sz="1600" dirty="0">
                <a:latin typeface="Copperplate Gothic Bold" pitchFamily="34" charset="0"/>
              </a:rPr>
              <a:t>Амазонки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расположены в Андах</a:t>
            </a:r>
            <a:r>
              <a:rPr lang="ru-RU" sz="1600" dirty="0" smtClean="0">
                <a:latin typeface="Copperplate Gothic Bold" pitchFamily="34" charset="0"/>
              </a:rPr>
              <a:t>, после </a:t>
            </a:r>
            <a:r>
              <a:rPr lang="ru-RU" sz="1600" dirty="0">
                <a:latin typeface="Copperplate Gothic Bold" pitchFamily="34" charset="0"/>
              </a:rPr>
              <a:t>их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слияния река несколько тысяч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километров течет по равнине.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В Амазонку впадает более500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притоков. Во время половодья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>
                <a:latin typeface="Copperplate Gothic Bold" pitchFamily="34" charset="0"/>
              </a:rPr>
              <a:t>она разливается на  80-100км</a:t>
            </a:r>
          </a:p>
        </p:txBody>
      </p:sp>
      <p:pic>
        <p:nvPicPr>
          <p:cNvPr id="5123" name="Picture 3" descr="C:\Users\1\Desktop\АСкачанное\амазонка\tele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06" y="836712"/>
            <a:ext cx="3273152" cy="32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АСкачанное\амазонка\p0073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21088"/>
            <a:ext cx="3477669" cy="24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esktop\АСкачанное\амазонка\118893main_AmazonRiver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836712"/>
            <a:ext cx="2829596" cy="32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ятиугольник 16"/>
          <p:cNvSpPr/>
          <p:nvPr/>
        </p:nvSpPr>
        <p:spPr>
          <a:xfrm>
            <a:off x="107504" y="947936"/>
            <a:ext cx="2808313" cy="2880320"/>
          </a:xfrm>
          <a:prstGeom prst="homePlate">
            <a:avLst/>
          </a:prstGeom>
          <a:gradFill>
            <a:gsLst>
              <a:gs pos="0">
                <a:srgbClr val="03D4A8">
                  <a:alpha val="24000"/>
                </a:srgbClr>
              </a:gs>
              <a:gs pos="25000">
                <a:srgbClr val="21D6E0">
                  <a:alpha val="12000"/>
                </a:srgbClr>
              </a:gs>
              <a:gs pos="75000">
                <a:srgbClr val="0087E6">
                  <a:alpha val="16000"/>
                </a:srgbClr>
              </a:gs>
              <a:gs pos="100000">
                <a:srgbClr val="005CBF">
                  <a:alpha val="66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3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76063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>
                <a:solidFill>
                  <a:srgbClr val="002060"/>
                </a:solidFill>
              </a:rPr>
              <a:t>Величайшая низменность мира – Амазонская.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40697" y="846110"/>
            <a:ext cx="3033851" cy="2880320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Самая большая низменность на 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Земном шаре  -  Амазонская.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Ее  </a:t>
            </a:r>
            <a:r>
              <a:rPr lang="ru-RU" sz="1200" b="1" kern="0" dirty="0" smtClean="0">
                <a:solidFill>
                  <a:srgbClr val="CC0066"/>
                </a:solidFill>
                <a:latin typeface="Arial"/>
              </a:rPr>
              <a:t>площадь </a:t>
            </a: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более  5 млн. км.2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На  </a:t>
            </a:r>
            <a:r>
              <a:rPr lang="ru-RU" sz="1200" b="1" kern="0" dirty="0" smtClean="0">
                <a:solidFill>
                  <a:srgbClr val="CC0066"/>
                </a:solidFill>
                <a:latin typeface="Arial"/>
              </a:rPr>
              <a:t>территории </a:t>
            </a: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этой низменности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могут разместится  8 государств,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к</a:t>
            </a:r>
            <a:r>
              <a:rPr lang="ru-RU" sz="1200" b="1" kern="0" dirty="0" smtClean="0">
                <a:solidFill>
                  <a:srgbClr val="CC0066"/>
                </a:solidFill>
                <a:latin typeface="Arial"/>
              </a:rPr>
              <a:t>оторые </a:t>
            </a: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по своей  площади равны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Украине.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Расположена в бассейне реки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Амазонка, протянулась от Анд до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Атлантического океана между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Гвинейским и Бразильским  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плоскогорьем. Ширина  </a:t>
            </a:r>
            <a:r>
              <a:rPr lang="ru-RU" sz="1200" b="1" kern="0" dirty="0" smtClean="0">
                <a:solidFill>
                  <a:srgbClr val="CC0066"/>
                </a:solidFill>
                <a:latin typeface="Arial"/>
              </a:rPr>
              <a:t>низменности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 smtClean="0">
                <a:solidFill>
                  <a:srgbClr val="CC0066"/>
                </a:solidFill>
                <a:latin typeface="Arial"/>
              </a:rPr>
              <a:t>от </a:t>
            </a: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350 км на востоке до 1300-1600 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99FF66"/>
              </a:buClr>
              <a:buSzTx/>
              <a:buNone/>
            </a:pPr>
            <a:r>
              <a:rPr lang="ru-RU" sz="1200" b="1" kern="0" dirty="0">
                <a:solidFill>
                  <a:srgbClr val="CC0066"/>
                </a:solidFill>
                <a:latin typeface="Arial"/>
              </a:rPr>
              <a:t>км на западе.  </a:t>
            </a:r>
            <a:endParaRPr lang="ru-RU" sz="1800" b="1" kern="0" dirty="0">
              <a:solidFill>
                <a:srgbClr val="CC0066"/>
              </a:solidFill>
              <a:latin typeface="Arial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5241" y="3573016"/>
            <a:ext cx="2649655" cy="3284984"/>
          </a:xfrm>
        </p:spPr>
        <p:txBody>
          <a:bodyPr>
            <a:no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В Америке есть река Амазонка,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Вода в ней бурлива, прозрачна и тонка,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И водятся в ней неприметные рыбки,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Что прыгают в струях, как струны на скрипке,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Но, если подходит пастух к берегам,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Он шлёт им проклятья — невидным врагам,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Непросто ему провести всех коров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На берег другой до зелёных ковров,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Тогда выбирает он в стаде быка,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Седого, больного в летах старика,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Подрежет копыто и пустит вперёд,</a:t>
            </a:r>
            <a:r>
              <a:rPr lang="ru-RU" sz="1100" b="1" dirty="0">
                <a:solidFill>
                  <a:srgbClr val="002060"/>
                </a:solidFill>
              </a:rPr>
              <a:t/>
            </a:r>
            <a:br>
              <a:rPr lang="ru-RU" sz="1100" b="1" dirty="0">
                <a:solidFill>
                  <a:srgbClr val="002060"/>
                </a:solidFill>
              </a:rPr>
            </a:br>
            <a:r>
              <a:rPr lang="ru-RU" sz="1100" b="1" dirty="0">
                <a:solidFill>
                  <a:srgbClr val="002060"/>
                </a:solidFill>
                <a:latin typeface="Helvetica Neue"/>
              </a:rPr>
              <a:t>А стадо тем временем гонит в обход…</a:t>
            </a:r>
            <a:endParaRPr lang="uk-UA" sz="1100" b="1" dirty="0" smtClean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1\Desktop\АСкачанное\амазонка\x_a1240e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2" y="836712"/>
            <a:ext cx="320831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01" y="836712"/>
            <a:ext cx="2671142" cy="3016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C:\Users\1\Desktop\АСкачанное\колибри\0890a0bb44e9fb12dda6da489c0593a0_fe3dad02065fb1dd7f9e50496e752f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97" y="3501008"/>
            <a:ext cx="3251791" cy="1707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 descr="C:\Users\1\Desktop\АСкачанное\колибри\Hummingbi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97" y="5194611"/>
            <a:ext cx="3251792" cy="164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 descr="C:\Users\1\Desktop\АСкачанное\107_1103_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82712"/>
            <a:ext cx="2969650" cy="2170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20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1020164244SlideId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102016429SlideId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1020164328SlideId2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102016438SlideId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01020164351SlideId271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1538</TotalTime>
  <Words>1557</Words>
  <Application>Microsoft Office PowerPoint</Application>
  <PresentationFormat>Экран (4:3)</PresentationFormat>
  <Paragraphs>167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Copperplate Gothic Bold</vt:lpstr>
      <vt:lpstr>Georgia</vt:lpstr>
      <vt:lpstr>Helvetica Neue</vt:lpstr>
      <vt:lpstr>Times New Roman</vt:lpstr>
      <vt:lpstr>Trebuchet MS</vt:lpstr>
      <vt:lpstr>Wingdings</vt:lpstr>
      <vt:lpstr>Воздушный поток</vt:lpstr>
      <vt:lpstr>География материков и океанов 7 класс.               Южная Америка. Обобщающий урок с использованием мультимедийного сопровождения.                           </vt:lpstr>
      <vt:lpstr>Итак смотрите, как велик Известный всем уж материк! Известен он пол тыщи лет  Ему названье – Новый свет Америка, короче  Кто разобраться хочет В масштабах сих размеров  Вот цифры для примеров  </vt:lpstr>
      <vt:lpstr>Открытие и исследование Южной Америки.</vt:lpstr>
      <vt:lpstr>Презентация PowerPoint</vt:lpstr>
      <vt:lpstr>Презентация PowerPoint</vt:lpstr>
      <vt:lpstr>Презентация PowerPoint</vt:lpstr>
      <vt:lpstr>Чудо – материк</vt:lpstr>
      <vt:lpstr>Самая полноводная река планеты</vt:lpstr>
      <vt:lpstr>Величайшая низменность мира – Амазонская.</vt:lpstr>
      <vt:lpstr>Презентация PowerPoint</vt:lpstr>
      <vt:lpstr>Самая длинная горная система - Анды</vt:lpstr>
      <vt:lpstr>Водопады Южной Америки.</vt:lpstr>
      <vt:lpstr>Самое большое высокогорное     Пустыня  Атакама- самое озеро мира – Титикака                  сухое место мира.</vt:lpstr>
      <vt:lpstr>            Природные зоны.  Викторина                   «Угадай природную зону»</vt:lpstr>
      <vt:lpstr>Презентация PowerPoint</vt:lpstr>
      <vt:lpstr>         Страны Южной Америки</vt:lpstr>
      <vt:lpstr>Колумбия</vt:lpstr>
      <vt:lpstr>Разгадай кроссворд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География материков и океанов  Повторительно – обобщающий урок.</dc:title>
  <dc:creator>1</dc:creator>
  <cp:lastModifiedBy>009</cp:lastModifiedBy>
  <cp:revision>98</cp:revision>
  <dcterms:created xsi:type="dcterms:W3CDTF">2012-02-11T17:27:55Z</dcterms:created>
  <dcterms:modified xsi:type="dcterms:W3CDTF">2023-01-30T18:21:41Z</dcterms:modified>
</cp:coreProperties>
</file>