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8" r:id="rId4"/>
    <p:sldId id="259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805472D-DD2A-47DD-8D2F-C111F811078A}" type="datetimeFigureOut">
              <a:rPr lang="ru-RU" smtClean="0"/>
              <a:t>14.03.2016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9F6CEF3-AA97-4FD9-A999-FCF5AD5322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05472D-DD2A-47DD-8D2F-C111F811078A}" type="datetimeFigureOut">
              <a:rPr lang="ru-RU" smtClean="0"/>
              <a:t>14.03.2016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F6CEF3-AA97-4FD9-A999-FCF5AD5322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05472D-DD2A-47DD-8D2F-C111F811078A}" type="datetimeFigureOut">
              <a:rPr lang="ru-RU" smtClean="0"/>
              <a:t>14.03.2016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F6CEF3-AA97-4FD9-A999-FCF5AD5322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05472D-DD2A-47DD-8D2F-C111F811078A}" type="datetimeFigureOut">
              <a:rPr lang="ru-RU" smtClean="0"/>
              <a:t>14.03.2016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F6CEF3-AA97-4FD9-A999-FCF5AD53226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05472D-DD2A-47DD-8D2F-C111F811078A}" type="datetimeFigureOut">
              <a:rPr lang="ru-RU" smtClean="0"/>
              <a:t>14.03.2016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F6CEF3-AA97-4FD9-A999-FCF5AD53226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05472D-DD2A-47DD-8D2F-C111F811078A}" type="datetimeFigureOut">
              <a:rPr lang="ru-RU" smtClean="0"/>
              <a:t>14.03.2016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F6CEF3-AA97-4FD9-A999-FCF5AD53226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05472D-DD2A-47DD-8D2F-C111F811078A}" type="datetimeFigureOut">
              <a:rPr lang="ru-RU" smtClean="0"/>
              <a:t>14.03.2016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F6CEF3-AA97-4FD9-A999-FCF5AD53226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05472D-DD2A-47DD-8D2F-C111F811078A}" type="datetimeFigureOut">
              <a:rPr lang="ru-RU" smtClean="0"/>
              <a:t>14.03.2016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F6CEF3-AA97-4FD9-A999-FCF5AD532264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05472D-DD2A-47DD-8D2F-C111F811078A}" type="datetimeFigureOut">
              <a:rPr lang="ru-RU" smtClean="0"/>
              <a:t>14.03.2016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F6CEF3-AA97-4FD9-A999-FCF5AD5322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805472D-DD2A-47DD-8D2F-C111F811078A}" type="datetimeFigureOut">
              <a:rPr lang="ru-RU" smtClean="0"/>
              <a:t>14.03.2016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F6CEF3-AA97-4FD9-A999-FCF5AD53226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805472D-DD2A-47DD-8D2F-C111F811078A}" type="datetimeFigureOut">
              <a:rPr lang="ru-RU" smtClean="0"/>
              <a:t>14.03.2016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9F6CEF3-AA97-4FD9-A999-FCF5AD53226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805472D-DD2A-47DD-8D2F-C111F811078A}" type="datetimeFigureOut">
              <a:rPr lang="ru-RU" smtClean="0"/>
              <a:t>14.03.2016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9F6CEF3-AA97-4FD9-A999-FCF5AD53226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88840"/>
            <a:ext cx="7772400" cy="1593522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«</a:t>
            </a:r>
            <a:r>
              <a:rPr lang="ru-RU" sz="3200" u="sng" dirty="0" smtClean="0">
                <a:solidFill>
                  <a:schemeClr val="bg2">
                    <a:lumMod val="25000"/>
                  </a:schemeClr>
                </a:solidFill>
              </a:rPr>
              <a:t>Осуществление тактики «Содействие» с детьми с разными образовательными потребностями» 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</a:br>
            <a:endParaRPr lang="ru-RU" sz="32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Тактика «содействия »является одной из четырех тактик педагогической поддержки, необходимо понимать, что переход к тактике «содействие» возможен только после того, как ребёнок, благодаря тактикам «защиты» и «помощи»,  разблокирует свою активность и будет свободен для поиска и выбора.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4248472"/>
          </a:xfrm>
        </p:spPr>
        <p:txBody>
          <a:bodyPr/>
          <a:lstStyle/>
          <a:p>
            <a:r>
              <a:rPr lang="ru-RU" b="1" dirty="0" smtClean="0"/>
              <a:t>Тактика «содействия»</a:t>
            </a:r>
            <a:r>
              <a:rPr lang="ru-RU" dirty="0" smtClean="0"/>
              <a:t> -  это поддержка педагогом деятельности ребенка, посредством создания  условий,  находясь в которых, ребёнок спеша в будущее, в меру осознанности строил и управлял своим настоящим. </a:t>
            </a:r>
          </a:p>
          <a:p>
            <a:r>
              <a:rPr lang="ru-RU" b="1" dirty="0" smtClean="0"/>
              <a:t>Кредо тактики «содействия»</a:t>
            </a:r>
            <a:r>
              <a:rPr lang="ru-RU" dirty="0" smtClean="0"/>
              <a:t> - ребёнок всегда имеет объективную возможность выбирать и может стать субъектом выбора.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1026" name="Picture 2" descr="C:\Users\Ольга\Desktop\formy_vosp_raboty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4005064"/>
            <a:ext cx="3252659" cy="29523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/>
              <a:t>Главным  требованием </a:t>
            </a:r>
            <a:r>
              <a:rPr lang="ru-RU" dirty="0" smtClean="0"/>
              <a:t>  к </a:t>
            </a:r>
            <a:r>
              <a:rPr lang="ru-RU" dirty="0" smtClean="0"/>
              <a:t>тактике «содействия</a:t>
            </a:r>
            <a:r>
              <a:rPr lang="ru-RU" dirty="0" smtClean="0"/>
              <a:t>» является стабильное эмоциональное состояние ребенка, самооценка не занижена, где  ребенок вовлекается  в </a:t>
            </a:r>
            <a:r>
              <a:rPr lang="ru-RU" dirty="0" smtClean="0"/>
              <a:t>процесс,  </a:t>
            </a:r>
          </a:p>
          <a:p>
            <a:pPr>
              <a:buNone/>
            </a:pPr>
            <a:r>
              <a:rPr lang="ru-RU" dirty="0" smtClean="0"/>
              <a:t>  а </a:t>
            </a:r>
            <a:r>
              <a:rPr lang="ru-RU" dirty="0" smtClean="0"/>
              <a:t>педагог интересуется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его </a:t>
            </a:r>
            <a:r>
              <a:rPr lang="ru-RU" dirty="0" smtClean="0"/>
              <a:t>мнением и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отношением</a:t>
            </a:r>
          </a:p>
          <a:p>
            <a:pPr>
              <a:buNone/>
            </a:pPr>
            <a:r>
              <a:rPr lang="ru-RU" dirty="0" smtClean="0"/>
              <a:t>  к </a:t>
            </a:r>
            <a:r>
              <a:rPr lang="ru-RU" dirty="0" smtClean="0"/>
              <a:t>происходящему,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предлагая </a:t>
            </a:r>
            <a:r>
              <a:rPr lang="ru-RU" dirty="0" smtClean="0"/>
              <a:t>новые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варианты, не знакомые</a:t>
            </a:r>
          </a:p>
          <a:p>
            <a:pPr>
              <a:buNone/>
            </a:pPr>
            <a:r>
              <a:rPr lang="ru-RU" dirty="0" smtClean="0"/>
              <a:t>  ребенку.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Ольга\Desktop\kompe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2996952"/>
            <a:ext cx="3593976" cy="37379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674635"/>
          </a:xfrm>
        </p:spPr>
        <p:txBody>
          <a:bodyPr/>
          <a:lstStyle/>
          <a:p>
            <a:r>
              <a:rPr lang="ru-RU" dirty="0" smtClean="0"/>
              <a:t>Успешность осуществления  </a:t>
            </a:r>
            <a:r>
              <a:rPr lang="ru-RU" dirty="0" smtClean="0"/>
              <a:t>поддержки </a:t>
            </a:r>
            <a:r>
              <a:rPr lang="ru-RU" dirty="0" smtClean="0"/>
              <a:t>возможна при      </a:t>
            </a:r>
            <a:r>
              <a:rPr lang="ru-RU" b="1" dirty="0" smtClean="0"/>
              <a:t>соблюдении следующих условий</a:t>
            </a:r>
            <a:r>
              <a:rPr lang="ru-RU" dirty="0" smtClean="0"/>
              <a:t>.</a:t>
            </a:r>
          </a:p>
          <a:p>
            <a:r>
              <a:rPr lang="ru-RU" dirty="0" smtClean="0"/>
              <a:t>1. </a:t>
            </a:r>
            <a:r>
              <a:rPr lang="ru-RU" i="1" dirty="0" smtClean="0"/>
              <a:t>Согласие ребенка на помощь и </a:t>
            </a:r>
            <a:r>
              <a:rPr lang="ru-RU" i="1" dirty="0" smtClean="0"/>
              <a:t>поддержку</a:t>
            </a:r>
          </a:p>
          <a:p>
            <a:r>
              <a:rPr lang="ru-RU" i="1" dirty="0" smtClean="0"/>
              <a:t>2. </a:t>
            </a:r>
            <a:r>
              <a:rPr lang="ru-RU" i="1" dirty="0" smtClean="0"/>
              <a:t>Приоритет самого ребенка в решении собственных </a:t>
            </a:r>
            <a:r>
              <a:rPr lang="ru-RU" i="1" dirty="0" smtClean="0"/>
              <a:t>проблем</a:t>
            </a:r>
          </a:p>
          <a:p>
            <a:r>
              <a:rPr lang="ru-RU" i="1" dirty="0" smtClean="0"/>
              <a:t>3. </a:t>
            </a:r>
            <a:r>
              <a:rPr lang="ru-RU" i="1" dirty="0" smtClean="0"/>
              <a:t>Совместность, сотрудничество, </a:t>
            </a:r>
            <a:r>
              <a:rPr lang="ru-RU" i="1" dirty="0" smtClean="0"/>
              <a:t>содействие</a:t>
            </a:r>
          </a:p>
          <a:p>
            <a:r>
              <a:rPr lang="ru-RU" i="1" dirty="0" smtClean="0"/>
              <a:t>4. </a:t>
            </a:r>
            <a:r>
              <a:rPr lang="ru-RU" i="1" dirty="0" smtClean="0"/>
              <a:t>Доброжелательность и </a:t>
            </a:r>
            <a:r>
              <a:rPr lang="ru-RU" i="1" dirty="0" err="1" smtClean="0"/>
              <a:t>безоценочность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620688"/>
            <a:ext cx="8208912" cy="14401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170579"/>
          </a:xfrm>
        </p:spPr>
        <p:txBody>
          <a:bodyPr/>
          <a:lstStyle/>
          <a:p>
            <a:r>
              <a:rPr lang="ru-RU" dirty="0" smtClean="0"/>
              <a:t>Осуществляя тактику «содействия», педагог занимает позицию «слушающего» и «вопрошающего», намеренно избегая позиции «советчика» и «эксперта».  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3074" name="Picture 2" descr="C:\Users\Ольга\Desktop\ranniy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068960"/>
            <a:ext cx="3168352" cy="3456384"/>
          </a:xfrm>
          <a:prstGeom prst="rect">
            <a:avLst/>
          </a:prstGeom>
          <a:noFill/>
        </p:spPr>
      </p:pic>
      <p:pic>
        <p:nvPicPr>
          <p:cNvPr id="3075" name="Picture 3" descr="C:\Users\Ольга\Desktop\soxranenie-psixicheskogo-zdorovya-detej-rannego-vozrasta-v-period-adaptacii-k-novym-usloviyam-socialnogo-razvitiya-art-terapevticheskij-ugolok-1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2564905"/>
            <a:ext cx="3582169" cy="360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170579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Видео фрагменты.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sz="3300" dirty="0" smtClean="0">
                <a:solidFill>
                  <a:schemeClr val="bg2">
                    <a:lumMod val="25000"/>
                  </a:schemeClr>
                </a:solidFill>
              </a:rPr>
              <a:t>Методы и приемы тактики </a:t>
            </a:r>
            <a:r>
              <a:rPr lang="ru-RU" sz="3300" dirty="0" smtClean="0">
                <a:solidFill>
                  <a:schemeClr val="bg2">
                    <a:lumMod val="25000"/>
                  </a:schemeClr>
                </a:solidFill>
              </a:rPr>
              <a:t>«содействия»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pic>
        <p:nvPicPr>
          <p:cNvPr id="4098" name="Picture 2" descr="C:\Users\Ольга\Desktop\smayl-vopr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836712"/>
            <a:ext cx="1628775" cy="182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/>
              <a:t>Спасибо за внимание </a:t>
            </a:r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Ольга\Desktop\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2420888"/>
            <a:ext cx="4945732" cy="38656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58</TotalTime>
  <Words>238</Words>
  <Application>Microsoft Office PowerPoint</Application>
  <PresentationFormat>Экран (4:3)</PresentationFormat>
  <Paragraphs>22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Открытая</vt:lpstr>
      <vt:lpstr>«Осуществление тактики «Содействие» с детьми с разными образовательными потребностями»  </vt:lpstr>
      <vt:lpstr>Слайд 2</vt:lpstr>
      <vt:lpstr>Слайд 3</vt:lpstr>
      <vt:lpstr>Слайд 4</vt:lpstr>
      <vt:lpstr> </vt:lpstr>
      <vt:lpstr>Слайд 6</vt:lpstr>
      <vt:lpstr>Методы и приемы тактики «содействия» 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«Осуществление тактики «Содействие» с детьми с разными образовательными потребностями»</dc:title>
  <dc:creator>Ольга</dc:creator>
  <cp:lastModifiedBy>Ольга</cp:lastModifiedBy>
  <cp:revision>7</cp:revision>
  <dcterms:created xsi:type="dcterms:W3CDTF">2016-03-14T06:48:06Z</dcterms:created>
  <dcterms:modified xsi:type="dcterms:W3CDTF">2016-03-14T07:47:00Z</dcterms:modified>
</cp:coreProperties>
</file>