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61" r:id="rId3"/>
    <p:sldId id="267" r:id="rId4"/>
    <p:sldId id="274" r:id="rId5"/>
    <p:sldId id="269" r:id="rId6"/>
    <p:sldId id="270" r:id="rId7"/>
    <p:sldId id="265" r:id="rId8"/>
    <p:sldId id="276" r:id="rId9"/>
    <p:sldId id="277" r:id="rId10"/>
    <p:sldId id="263" r:id="rId11"/>
    <p:sldId id="278" r:id="rId12"/>
    <p:sldId id="262" r:id="rId13"/>
    <p:sldId id="281" r:id="rId14"/>
    <p:sldId id="279" r:id="rId15"/>
    <p:sldId id="280" r:id="rId16"/>
    <p:sldId id="271" r:id="rId17"/>
    <p:sldId id="275" r:id="rId18"/>
  </p:sldIdLst>
  <p:sldSz cx="9144000" cy="6858000" type="screen4x3"/>
  <p:notesSz cx="6888163" cy="96234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751C8-15AB-4058-86D3-059335202747}" type="doc">
      <dgm:prSet loTypeId="urn:microsoft.com/office/officeart/2005/8/layout/vList3#1" loCatId="list" qsTypeId="urn:microsoft.com/office/officeart/2005/8/quickstyle/simple1" qsCatId="simple" csTypeId="urn:microsoft.com/office/officeart/2005/8/colors/colorful2" csCatId="colorful" phldr="1"/>
      <dgm:spPr/>
    </dgm:pt>
    <dgm:pt modelId="{7F8F54A4-6E3B-4B02-937F-811FC0DAD615}">
      <dgm:prSet phldrT="[Текст]"/>
      <dgm:spPr/>
      <dgm:t>
        <a:bodyPr/>
        <a:lstStyle/>
        <a:p>
          <a:r>
            <a:rPr lang="ru-RU" b="1" dirty="0" smtClean="0"/>
            <a:t>содействие и сотрудничество детей и взрослых, признание ребенка полноценным участником (субъектом) образовательных отношений</a:t>
          </a:r>
          <a:endParaRPr lang="ru-RU" b="1" dirty="0"/>
        </a:p>
      </dgm:t>
    </dgm:pt>
    <dgm:pt modelId="{FFD77F42-F4A8-4601-8A07-08B05F3FC09B}" type="parTrans" cxnId="{232EEF69-4C8A-4F62-9F5F-276CA763FDD3}">
      <dgm:prSet/>
      <dgm:spPr/>
      <dgm:t>
        <a:bodyPr/>
        <a:lstStyle/>
        <a:p>
          <a:endParaRPr lang="ru-RU"/>
        </a:p>
      </dgm:t>
    </dgm:pt>
    <dgm:pt modelId="{96F214EF-6488-4BD5-BA53-BE947F4B19D6}" type="sibTrans" cxnId="{232EEF69-4C8A-4F62-9F5F-276CA763FDD3}">
      <dgm:prSet/>
      <dgm:spPr/>
      <dgm:t>
        <a:bodyPr/>
        <a:lstStyle/>
        <a:p>
          <a:endParaRPr lang="ru-RU"/>
        </a:p>
      </dgm:t>
    </dgm:pt>
    <dgm:pt modelId="{64AE2A33-4516-4FE2-B117-5BBF56D5913A}">
      <dgm:prSet phldrT="[Текст]" custT="1"/>
      <dgm:spPr/>
      <dgm:t>
        <a:bodyPr/>
        <a:lstStyle/>
        <a:p>
          <a:r>
            <a:rPr lang="ru-RU" sz="2000" dirty="0" smtClean="0"/>
            <a:t>	</a:t>
          </a:r>
          <a:r>
            <a:rPr lang="ru-RU" sz="2400" b="1" dirty="0" smtClean="0"/>
            <a:t>поддержка инициативы детей в различных видах деятельности</a:t>
          </a:r>
          <a:endParaRPr lang="ru-RU" sz="2400" b="1" dirty="0"/>
        </a:p>
      </dgm:t>
    </dgm:pt>
    <dgm:pt modelId="{A1FD0479-E17D-4D5F-8C51-F859E2830835}" type="parTrans" cxnId="{6FF6D0CE-4509-4C48-A102-42D17B97D974}">
      <dgm:prSet/>
      <dgm:spPr/>
      <dgm:t>
        <a:bodyPr/>
        <a:lstStyle/>
        <a:p>
          <a:endParaRPr lang="ru-RU"/>
        </a:p>
      </dgm:t>
    </dgm:pt>
    <dgm:pt modelId="{BFC78267-FD78-4007-98BC-9B5B73EE6D22}" type="sibTrans" cxnId="{6FF6D0CE-4509-4C48-A102-42D17B97D974}">
      <dgm:prSet/>
      <dgm:spPr/>
      <dgm:t>
        <a:bodyPr/>
        <a:lstStyle/>
        <a:p>
          <a:endParaRPr lang="ru-RU"/>
        </a:p>
      </dgm:t>
    </dgm:pt>
    <dgm:pt modelId="{741B150A-3D33-4451-ADDE-9674F1A1642E}">
      <dgm:prSet phldrT="[Текст]" custT="1"/>
      <dgm:spPr/>
      <dgm:t>
        <a:bodyPr/>
        <a:lstStyle/>
        <a:p>
          <a:r>
            <a:rPr lang="ru-RU" sz="2000" dirty="0" smtClean="0"/>
            <a:t>	</a:t>
          </a:r>
          <a:r>
            <a:rPr lang="ru-RU" sz="2800" b="1" dirty="0" smtClean="0"/>
            <a:t>сотрудничество Организации с семьёй</a:t>
          </a:r>
          <a:endParaRPr lang="ru-RU" sz="2800" b="1" dirty="0"/>
        </a:p>
      </dgm:t>
    </dgm:pt>
    <dgm:pt modelId="{15F1A569-EA56-4FD4-B37A-72735A1E0C74}" type="parTrans" cxnId="{8A931EB6-5443-4741-9C54-FBFEAE92BB50}">
      <dgm:prSet/>
      <dgm:spPr/>
      <dgm:t>
        <a:bodyPr/>
        <a:lstStyle/>
        <a:p>
          <a:endParaRPr lang="ru-RU"/>
        </a:p>
      </dgm:t>
    </dgm:pt>
    <dgm:pt modelId="{EBF13985-9209-47B0-ABF7-951E91223B4B}" type="sibTrans" cxnId="{8A931EB6-5443-4741-9C54-FBFEAE92BB50}">
      <dgm:prSet/>
      <dgm:spPr/>
      <dgm:t>
        <a:bodyPr/>
        <a:lstStyle/>
        <a:p>
          <a:endParaRPr lang="ru-RU"/>
        </a:p>
      </dgm:t>
    </dgm:pt>
    <dgm:pt modelId="{D33F8D0D-B444-4CC2-AF57-2546CAEDAA0F}">
      <dgm:prSet custT="1"/>
      <dgm:spPr/>
      <dgm:t>
        <a:bodyPr/>
        <a:lstStyle/>
        <a:p>
          <a:r>
            <a:rPr lang="ru-RU" sz="2000" dirty="0" smtClean="0"/>
            <a:t>	</a:t>
          </a:r>
          <a:r>
            <a:rPr lang="ru-RU" sz="2400" b="1" dirty="0" smtClean="0"/>
            <a:t>формирование познавательных интересов и познавательных действий ребенка в различных видах деятельности</a:t>
          </a:r>
          <a:endParaRPr lang="ru-RU" sz="2400" b="1" dirty="0"/>
        </a:p>
      </dgm:t>
    </dgm:pt>
    <dgm:pt modelId="{3B4F0C08-C9B1-479A-A34E-64208A3B4884}" type="parTrans" cxnId="{4E818278-3356-4E0C-88D1-F3BBE3046FDB}">
      <dgm:prSet/>
      <dgm:spPr/>
      <dgm:t>
        <a:bodyPr/>
        <a:lstStyle/>
        <a:p>
          <a:endParaRPr lang="ru-RU"/>
        </a:p>
      </dgm:t>
    </dgm:pt>
    <dgm:pt modelId="{3C65E44A-E710-4FA1-BD35-8F48D950909B}" type="sibTrans" cxnId="{4E818278-3356-4E0C-88D1-F3BBE3046FDB}">
      <dgm:prSet/>
      <dgm:spPr/>
      <dgm:t>
        <a:bodyPr/>
        <a:lstStyle/>
        <a:p>
          <a:endParaRPr lang="ru-RU"/>
        </a:p>
      </dgm:t>
    </dgm:pt>
    <dgm:pt modelId="{13CD9A39-BED5-4D44-81EB-368D4CFBE882}" type="pres">
      <dgm:prSet presAssocID="{067751C8-15AB-4058-86D3-059335202747}" presName="linearFlow" presStyleCnt="0">
        <dgm:presLayoutVars>
          <dgm:dir/>
          <dgm:resizeHandles val="exact"/>
        </dgm:presLayoutVars>
      </dgm:prSet>
      <dgm:spPr/>
    </dgm:pt>
    <dgm:pt modelId="{62F009B1-9087-4BA5-85E5-48E25A9546E0}" type="pres">
      <dgm:prSet presAssocID="{7F8F54A4-6E3B-4B02-937F-811FC0DAD615}" presName="composite" presStyleCnt="0"/>
      <dgm:spPr/>
    </dgm:pt>
    <dgm:pt modelId="{A2AB1E53-4E7F-4C40-B0F1-8E2BEA7C6AF8}" type="pres">
      <dgm:prSet presAssocID="{7F8F54A4-6E3B-4B02-937F-811FC0DAD615}" presName="imgShp" presStyleLbl="fgImgPlace1" presStyleIdx="0" presStyleCnt="4" custScaleX="109184" custScaleY="99484" custLinFactNeighborX="-94784" custLinFactNeighborY="23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7A11F88F-5F4C-41D0-9931-1083153D0AD8}" type="pres">
      <dgm:prSet presAssocID="{7F8F54A4-6E3B-4B02-937F-811FC0DAD615}" presName="txShp" presStyleLbl="node1" presStyleIdx="0" presStyleCnt="4" custScaleX="141656" custLinFactNeighborX="2321" custLinFactNeighborY="-4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31B65-7AA4-4AE2-BD9B-FDCA97B2E9B1}" type="pres">
      <dgm:prSet presAssocID="{96F214EF-6488-4BD5-BA53-BE947F4B19D6}" presName="spacing" presStyleCnt="0"/>
      <dgm:spPr/>
    </dgm:pt>
    <dgm:pt modelId="{E7F962D9-E279-465C-9F86-0D0D4035EEB6}" type="pres">
      <dgm:prSet presAssocID="{64AE2A33-4516-4FE2-B117-5BBF56D5913A}" presName="composite" presStyleCnt="0"/>
      <dgm:spPr/>
    </dgm:pt>
    <dgm:pt modelId="{0EBAC22E-6CC1-46EE-BA37-C80554D6B979}" type="pres">
      <dgm:prSet presAssocID="{64AE2A33-4516-4FE2-B117-5BBF56D5913A}" presName="imgShp" presStyleLbl="fgImgPlace1" presStyleIdx="1" presStyleCnt="4" custLinFactNeighborX="-94784" custLinFactNeighborY="481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E797CD09-FEF9-499B-B004-3B880FEB813D}" type="pres">
      <dgm:prSet presAssocID="{64AE2A33-4516-4FE2-B117-5BBF56D5913A}" presName="txShp" presStyleLbl="node1" presStyleIdx="1" presStyleCnt="4" custScaleX="144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163E1-2141-4DA1-9107-3A5FD8F31762}" type="pres">
      <dgm:prSet presAssocID="{BFC78267-FD78-4007-98BC-9B5B73EE6D22}" presName="spacing" presStyleCnt="0"/>
      <dgm:spPr/>
    </dgm:pt>
    <dgm:pt modelId="{3890A47F-EF40-4B58-9BC7-592631EB36D6}" type="pres">
      <dgm:prSet presAssocID="{741B150A-3D33-4451-ADDE-9674F1A1642E}" presName="composite" presStyleCnt="0"/>
      <dgm:spPr/>
    </dgm:pt>
    <dgm:pt modelId="{BEBB18A1-8DFB-405F-90EC-805948C301B3}" type="pres">
      <dgm:prSet presAssocID="{741B150A-3D33-4451-ADDE-9674F1A1642E}" presName="imgShp" presStyleLbl="fgImgPlace1" presStyleIdx="2" presStyleCnt="4" custLinFactNeighborX="-94986" custLinFactNeighborY="31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4F301756-DDF8-48A3-A484-4B70227AE781}" type="pres">
      <dgm:prSet presAssocID="{741B150A-3D33-4451-ADDE-9674F1A1642E}" presName="txShp" presStyleLbl="node1" presStyleIdx="2" presStyleCnt="4" custScaleX="144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D24B1-A74F-4D48-92C6-1A04E2F5479F}" type="pres">
      <dgm:prSet presAssocID="{EBF13985-9209-47B0-ABF7-951E91223B4B}" presName="spacing" presStyleCnt="0"/>
      <dgm:spPr/>
    </dgm:pt>
    <dgm:pt modelId="{8535C0D8-2ABE-40E0-B6EE-67B169E39444}" type="pres">
      <dgm:prSet presAssocID="{D33F8D0D-B444-4CC2-AF57-2546CAEDAA0F}" presName="composite" presStyleCnt="0"/>
      <dgm:spPr/>
    </dgm:pt>
    <dgm:pt modelId="{FC28645A-C515-4A87-9CAA-E0D39C4F7C2F}" type="pres">
      <dgm:prSet presAssocID="{D33F8D0D-B444-4CC2-AF57-2546CAEDAA0F}" presName="imgShp" presStyleLbl="fgImgPlace1" presStyleIdx="3" presStyleCnt="4" custLinFactNeighborX="-94696" custLinFactNeighborY="-1127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7754449-4198-4E71-AC21-DBFF423AC7A1}" type="pres">
      <dgm:prSet presAssocID="{D33F8D0D-B444-4CC2-AF57-2546CAEDAA0F}" presName="txShp" presStyleLbl="node1" presStyleIdx="3" presStyleCnt="4" custScaleX="142373" custLinFactNeighborX="3896" custLinFactNeighborY="-11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75683F-0982-4802-A8D9-9553819C465C}" type="presOf" srcId="{64AE2A33-4516-4FE2-B117-5BBF56D5913A}" destId="{E797CD09-FEF9-499B-B004-3B880FEB813D}" srcOrd="0" destOrd="0" presId="urn:microsoft.com/office/officeart/2005/8/layout/vList3#1"/>
    <dgm:cxn modelId="{189F2D43-C751-4C05-B27A-06F4EBBE27ED}" type="presOf" srcId="{741B150A-3D33-4451-ADDE-9674F1A1642E}" destId="{4F301756-DDF8-48A3-A484-4B70227AE781}" srcOrd="0" destOrd="0" presId="urn:microsoft.com/office/officeart/2005/8/layout/vList3#1"/>
    <dgm:cxn modelId="{4E818278-3356-4E0C-88D1-F3BBE3046FDB}" srcId="{067751C8-15AB-4058-86D3-059335202747}" destId="{D33F8D0D-B444-4CC2-AF57-2546CAEDAA0F}" srcOrd="3" destOrd="0" parTransId="{3B4F0C08-C9B1-479A-A34E-64208A3B4884}" sibTransId="{3C65E44A-E710-4FA1-BD35-8F48D950909B}"/>
    <dgm:cxn modelId="{EE7C7518-8B97-458A-A96E-4FD6AC1A83CA}" type="presOf" srcId="{067751C8-15AB-4058-86D3-059335202747}" destId="{13CD9A39-BED5-4D44-81EB-368D4CFBE882}" srcOrd="0" destOrd="0" presId="urn:microsoft.com/office/officeart/2005/8/layout/vList3#1"/>
    <dgm:cxn modelId="{986ABD55-3149-4EBA-931E-F34AB062CC6B}" type="presOf" srcId="{7F8F54A4-6E3B-4B02-937F-811FC0DAD615}" destId="{7A11F88F-5F4C-41D0-9931-1083153D0AD8}" srcOrd="0" destOrd="0" presId="urn:microsoft.com/office/officeart/2005/8/layout/vList3#1"/>
    <dgm:cxn modelId="{8A931EB6-5443-4741-9C54-FBFEAE92BB50}" srcId="{067751C8-15AB-4058-86D3-059335202747}" destId="{741B150A-3D33-4451-ADDE-9674F1A1642E}" srcOrd="2" destOrd="0" parTransId="{15F1A569-EA56-4FD4-B37A-72735A1E0C74}" sibTransId="{EBF13985-9209-47B0-ABF7-951E91223B4B}"/>
    <dgm:cxn modelId="{AF73ED5E-9AB8-4160-9819-8EFC380B5767}" type="presOf" srcId="{D33F8D0D-B444-4CC2-AF57-2546CAEDAA0F}" destId="{67754449-4198-4E71-AC21-DBFF423AC7A1}" srcOrd="0" destOrd="0" presId="urn:microsoft.com/office/officeart/2005/8/layout/vList3#1"/>
    <dgm:cxn modelId="{6FF6D0CE-4509-4C48-A102-42D17B97D974}" srcId="{067751C8-15AB-4058-86D3-059335202747}" destId="{64AE2A33-4516-4FE2-B117-5BBF56D5913A}" srcOrd="1" destOrd="0" parTransId="{A1FD0479-E17D-4D5F-8C51-F859E2830835}" sibTransId="{BFC78267-FD78-4007-98BC-9B5B73EE6D22}"/>
    <dgm:cxn modelId="{232EEF69-4C8A-4F62-9F5F-276CA763FDD3}" srcId="{067751C8-15AB-4058-86D3-059335202747}" destId="{7F8F54A4-6E3B-4B02-937F-811FC0DAD615}" srcOrd="0" destOrd="0" parTransId="{FFD77F42-F4A8-4601-8A07-08B05F3FC09B}" sibTransId="{96F214EF-6488-4BD5-BA53-BE947F4B19D6}"/>
    <dgm:cxn modelId="{76FA11C4-FC02-4929-B8BE-286FD25BC6B0}" type="presParOf" srcId="{13CD9A39-BED5-4D44-81EB-368D4CFBE882}" destId="{62F009B1-9087-4BA5-85E5-48E25A9546E0}" srcOrd="0" destOrd="0" presId="urn:microsoft.com/office/officeart/2005/8/layout/vList3#1"/>
    <dgm:cxn modelId="{3A4C7851-92D9-48D2-8DA5-557889334524}" type="presParOf" srcId="{62F009B1-9087-4BA5-85E5-48E25A9546E0}" destId="{A2AB1E53-4E7F-4C40-B0F1-8E2BEA7C6AF8}" srcOrd="0" destOrd="0" presId="urn:microsoft.com/office/officeart/2005/8/layout/vList3#1"/>
    <dgm:cxn modelId="{FF86EB47-1774-4915-809B-B550D0CE1CB6}" type="presParOf" srcId="{62F009B1-9087-4BA5-85E5-48E25A9546E0}" destId="{7A11F88F-5F4C-41D0-9931-1083153D0AD8}" srcOrd="1" destOrd="0" presId="urn:microsoft.com/office/officeart/2005/8/layout/vList3#1"/>
    <dgm:cxn modelId="{01844DF2-3492-45F4-A441-7B0F5789A882}" type="presParOf" srcId="{13CD9A39-BED5-4D44-81EB-368D4CFBE882}" destId="{05F31B65-7AA4-4AE2-BD9B-FDCA97B2E9B1}" srcOrd="1" destOrd="0" presId="urn:microsoft.com/office/officeart/2005/8/layout/vList3#1"/>
    <dgm:cxn modelId="{B8725DE9-9400-464D-852E-98E583A2EDDF}" type="presParOf" srcId="{13CD9A39-BED5-4D44-81EB-368D4CFBE882}" destId="{E7F962D9-E279-465C-9F86-0D0D4035EEB6}" srcOrd="2" destOrd="0" presId="urn:microsoft.com/office/officeart/2005/8/layout/vList3#1"/>
    <dgm:cxn modelId="{CD655009-E097-48F8-98B3-DE5D07AD8C20}" type="presParOf" srcId="{E7F962D9-E279-465C-9F86-0D0D4035EEB6}" destId="{0EBAC22E-6CC1-46EE-BA37-C80554D6B979}" srcOrd="0" destOrd="0" presId="urn:microsoft.com/office/officeart/2005/8/layout/vList3#1"/>
    <dgm:cxn modelId="{9A52A839-7D3A-4C29-94ED-F6FFBB9B6CA9}" type="presParOf" srcId="{E7F962D9-E279-465C-9F86-0D0D4035EEB6}" destId="{E797CD09-FEF9-499B-B004-3B880FEB813D}" srcOrd="1" destOrd="0" presId="urn:microsoft.com/office/officeart/2005/8/layout/vList3#1"/>
    <dgm:cxn modelId="{97ECABD3-310B-4AF4-9864-9CE8D6E502CE}" type="presParOf" srcId="{13CD9A39-BED5-4D44-81EB-368D4CFBE882}" destId="{968163E1-2141-4DA1-9107-3A5FD8F31762}" srcOrd="3" destOrd="0" presId="urn:microsoft.com/office/officeart/2005/8/layout/vList3#1"/>
    <dgm:cxn modelId="{766BAEA1-A00A-4548-A8A5-B6768FC64EAC}" type="presParOf" srcId="{13CD9A39-BED5-4D44-81EB-368D4CFBE882}" destId="{3890A47F-EF40-4B58-9BC7-592631EB36D6}" srcOrd="4" destOrd="0" presId="urn:microsoft.com/office/officeart/2005/8/layout/vList3#1"/>
    <dgm:cxn modelId="{4E5BA170-77DE-4116-8E99-161BEAD72785}" type="presParOf" srcId="{3890A47F-EF40-4B58-9BC7-592631EB36D6}" destId="{BEBB18A1-8DFB-405F-90EC-805948C301B3}" srcOrd="0" destOrd="0" presId="urn:microsoft.com/office/officeart/2005/8/layout/vList3#1"/>
    <dgm:cxn modelId="{78A8CFBE-9DE7-4C24-A196-C615F22D39A7}" type="presParOf" srcId="{3890A47F-EF40-4B58-9BC7-592631EB36D6}" destId="{4F301756-DDF8-48A3-A484-4B70227AE781}" srcOrd="1" destOrd="0" presId="urn:microsoft.com/office/officeart/2005/8/layout/vList3#1"/>
    <dgm:cxn modelId="{A540225C-0FFC-48FA-9381-6C99834AAB76}" type="presParOf" srcId="{13CD9A39-BED5-4D44-81EB-368D4CFBE882}" destId="{909D24B1-A74F-4D48-92C6-1A04E2F5479F}" srcOrd="5" destOrd="0" presId="urn:microsoft.com/office/officeart/2005/8/layout/vList3#1"/>
    <dgm:cxn modelId="{CFB6040F-404C-4E7B-B041-4587BA3CACF1}" type="presParOf" srcId="{13CD9A39-BED5-4D44-81EB-368D4CFBE882}" destId="{8535C0D8-2ABE-40E0-B6EE-67B169E39444}" srcOrd="6" destOrd="0" presId="urn:microsoft.com/office/officeart/2005/8/layout/vList3#1"/>
    <dgm:cxn modelId="{3FA7D47B-25CE-468A-A0E2-A7E232B36819}" type="presParOf" srcId="{8535C0D8-2ABE-40E0-B6EE-67B169E39444}" destId="{FC28645A-C515-4A87-9CAA-E0D39C4F7C2F}" srcOrd="0" destOrd="0" presId="urn:microsoft.com/office/officeart/2005/8/layout/vList3#1"/>
    <dgm:cxn modelId="{93F2E965-653D-43D5-8896-B997367C035D}" type="presParOf" srcId="{8535C0D8-2ABE-40E0-B6EE-67B169E39444}" destId="{67754449-4198-4E71-AC21-DBFF423AC7A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70D511-47AD-4D68-B323-E0AF8F786236}" type="doc">
      <dgm:prSet loTypeId="urn:microsoft.com/office/officeart/2005/8/layout/vList3#2" loCatId="list" qsTypeId="urn:microsoft.com/office/officeart/2005/8/quickstyle/simple1" qsCatId="simple" csTypeId="urn:microsoft.com/office/officeart/2005/8/colors/colorful2" csCatId="colorful" phldr="1"/>
      <dgm:spPr/>
    </dgm:pt>
    <dgm:pt modelId="{272A3F3E-DE04-4B8B-88FA-4C0583D5DCE7}">
      <dgm:prSet phldrT="[Текст]" custT="1"/>
      <dgm:spPr/>
      <dgm:t>
        <a:bodyPr/>
        <a:lstStyle/>
        <a:p>
          <a:r>
            <a:rPr lang="ru-RU" sz="2600" dirty="0" smtClean="0"/>
            <a:t>	</a:t>
          </a:r>
          <a:r>
            <a:rPr lang="ru-RU" sz="2800" b="1" dirty="0" smtClean="0"/>
            <a:t>способствует профессиональному развитию педагогических работников</a:t>
          </a:r>
          <a:endParaRPr lang="ru-RU" sz="2800" b="1" dirty="0"/>
        </a:p>
      </dgm:t>
    </dgm:pt>
    <dgm:pt modelId="{E87332CA-F055-4DA7-A6B0-B7EF9A2E202D}" type="parTrans" cxnId="{96DBF6FF-84E1-4ECF-BC5A-78B2F224B8A7}">
      <dgm:prSet/>
      <dgm:spPr/>
      <dgm:t>
        <a:bodyPr/>
        <a:lstStyle/>
        <a:p>
          <a:endParaRPr lang="ru-RU"/>
        </a:p>
      </dgm:t>
    </dgm:pt>
    <dgm:pt modelId="{A15C2FE2-DCD0-4416-B0D9-7075DCD16D8A}" type="sibTrans" cxnId="{96DBF6FF-84E1-4ECF-BC5A-78B2F224B8A7}">
      <dgm:prSet/>
      <dgm:spPr/>
      <dgm:t>
        <a:bodyPr/>
        <a:lstStyle/>
        <a:p>
          <a:endParaRPr lang="ru-RU"/>
        </a:p>
      </dgm:t>
    </dgm:pt>
    <dgm:pt modelId="{73484A2A-9F94-4FC3-B6B5-AE4BBDD9EADA}">
      <dgm:prSet phldrT="[Текст]" custT="1"/>
      <dgm:spPr/>
      <dgm:t>
        <a:bodyPr/>
        <a:lstStyle/>
        <a:p>
          <a:r>
            <a:rPr lang="ru-RU" sz="2600" dirty="0" smtClean="0"/>
            <a:t>	</a:t>
          </a:r>
          <a:r>
            <a:rPr lang="ru-RU" sz="2800" b="1" dirty="0" smtClean="0"/>
            <a:t>создаёт условия для развивающего вариативного дошкольного образования</a:t>
          </a:r>
          <a:endParaRPr lang="ru-RU" sz="2800" b="1" dirty="0"/>
        </a:p>
      </dgm:t>
    </dgm:pt>
    <dgm:pt modelId="{6F367FDD-8228-4DE2-821C-72473D0C760C}" type="parTrans" cxnId="{46F534AA-7688-4E46-A5A3-B66551C7F092}">
      <dgm:prSet/>
      <dgm:spPr/>
      <dgm:t>
        <a:bodyPr/>
        <a:lstStyle/>
        <a:p>
          <a:endParaRPr lang="ru-RU"/>
        </a:p>
      </dgm:t>
    </dgm:pt>
    <dgm:pt modelId="{CC024077-2A03-489B-B9DD-FCA4C5E57C8D}" type="sibTrans" cxnId="{46F534AA-7688-4E46-A5A3-B66551C7F092}">
      <dgm:prSet/>
      <dgm:spPr/>
      <dgm:t>
        <a:bodyPr/>
        <a:lstStyle/>
        <a:p>
          <a:endParaRPr lang="ru-RU"/>
        </a:p>
      </dgm:t>
    </dgm:pt>
    <dgm:pt modelId="{753EBD0D-0CAE-4B3F-B444-081A4E7D8F20}">
      <dgm:prSet phldrT="[Текст]"/>
      <dgm:spPr/>
      <dgm:t>
        <a:bodyPr/>
        <a:lstStyle/>
        <a:p>
          <a:r>
            <a:rPr lang="ru-RU" b="1" dirty="0" smtClean="0"/>
            <a:t>создает условия для участия родителей (законных представителей) в образовательной деятельности</a:t>
          </a:r>
          <a:endParaRPr lang="ru-RU" b="1" dirty="0"/>
        </a:p>
      </dgm:t>
    </dgm:pt>
    <dgm:pt modelId="{FA5C085F-E8AE-4CE4-A5BB-C69EA435CFB4}" type="parTrans" cxnId="{A2B661D6-0C06-4EE8-926E-24D092C34EE2}">
      <dgm:prSet/>
      <dgm:spPr/>
      <dgm:t>
        <a:bodyPr/>
        <a:lstStyle/>
        <a:p>
          <a:endParaRPr lang="ru-RU"/>
        </a:p>
      </dgm:t>
    </dgm:pt>
    <dgm:pt modelId="{013FA775-B066-4EA1-B589-53823648BB3F}" type="sibTrans" cxnId="{A2B661D6-0C06-4EE8-926E-24D092C34EE2}">
      <dgm:prSet/>
      <dgm:spPr/>
      <dgm:t>
        <a:bodyPr/>
        <a:lstStyle/>
        <a:p>
          <a:endParaRPr lang="ru-RU"/>
        </a:p>
      </dgm:t>
    </dgm:pt>
    <dgm:pt modelId="{6E6FAD10-7C70-447A-9E26-AD2C3AB133D2}" type="pres">
      <dgm:prSet presAssocID="{3270D511-47AD-4D68-B323-E0AF8F786236}" presName="linearFlow" presStyleCnt="0">
        <dgm:presLayoutVars>
          <dgm:dir/>
          <dgm:resizeHandles val="exact"/>
        </dgm:presLayoutVars>
      </dgm:prSet>
      <dgm:spPr/>
    </dgm:pt>
    <dgm:pt modelId="{57B334BB-AE79-4982-B3F7-57304B3F39B6}" type="pres">
      <dgm:prSet presAssocID="{272A3F3E-DE04-4B8B-88FA-4C0583D5DCE7}" presName="composite" presStyleCnt="0"/>
      <dgm:spPr/>
    </dgm:pt>
    <dgm:pt modelId="{5A68E527-6BC8-46EC-A9E8-D027F208FC94}" type="pres">
      <dgm:prSet presAssocID="{272A3F3E-DE04-4B8B-88FA-4C0583D5DCE7}" presName="imgShp" presStyleLbl="fgImgPlace1" presStyleIdx="0" presStyleCnt="3" custLinFactNeighborX="-44673" custLinFactNeighborY="206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7C0B48E6-2182-47DA-AD1A-3EFE941BC305}" type="pres">
      <dgm:prSet presAssocID="{272A3F3E-DE04-4B8B-88FA-4C0583D5DCE7}" presName="txShp" presStyleLbl="node1" presStyleIdx="0" presStyleCnt="3" custScaleX="132227" custLinFactNeighborX="4272" custLinFactNeighborY="2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16C30-CFF0-4A2C-8E4E-5E0F0859D165}" type="pres">
      <dgm:prSet presAssocID="{A15C2FE2-DCD0-4416-B0D9-7075DCD16D8A}" presName="spacing" presStyleCnt="0"/>
      <dgm:spPr/>
    </dgm:pt>
    <dgm:pt modelId="{4CF4F185-D719-4F9D-985F-42C6D88C13D5}" type="pres">
      <dgm:prSet presAssocID="{73484A2A-9F94-4FC3-B6B5-AE4BBDD9EADA}" presName="composite" presStyleCnt="0"/>
      <dgm:spPr/>
    </dgm:pt>
    <dgm:pt modelId="{22701C75-6125-406B-8D11-9CD92074E945}" type="pres">
      <dgm:prSet presAssocID="{73484A2A-9F94-4FC3-B6B5-AE4BBDD9EADA}" presName="imgShp" presStyleLbl="fgImgPlace1" presStyleIdx="1" presStyleCnt="3" custLinFactNeighborX="-34153" custLinFactNeighborY="-681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316925D4-F33D-4758-B575-E18490FB1DBC}" type="pres">
      <dgm:prSet presAssocID="{73484A2A-9F94-4FC3-B6B5-AE4BBDD9EADA}" presName="txShp" presStyleLbl="node1" presStyleIdx="1" presStyleCnt="3" custScaleX="126964" custLinFactNeighborX="5588" custLinFactNeighborY="-1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26286-C426-4CD3-882F-D8DCBE4912A3}" type="pres">
      <dgm:prSet presAssocID="{CC024077-2A03-489B-B9DD-FCA4C5E57C8D}" presName="spacing" presStyleCnt="0"/>
      <dgm:spPr/>
    </dgm:pt>
    <dgm:pt modelId="{2DCBDBA8-B8CC-49B2-B69C-D3E9AE10E3C4}" type="pres">
      <dgm:prSet presAssocID="{753EBD0D-0CAE-4B3F-B444-081A4E7D8F20}" presName="composite" presStyleCnt="0"/>
      <dgm:spPr/>
    </dgm:pt>
    <dgm:pt modelId="{8B8E938F-21BA-41B5-98BF-6B9C1DC571C2}" type="pres">
      <dgm:prSet presAssocID="{753EBD0D-0CAE-4B3F-B444-081A4E7D8F20}" presName="imgShp" presStyleLbl="fgImgPlace1" presStyleIdx="2" presStyleCnt="3" custLinFactNeighborX="-44673" custLinFactNeighborY="-516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1C3133C-C259-4C1E-9CDB-D4E263B929BF}" type="pres">
      <dgm:prSet presAssocID="{753EBD0D-0CAE-4B3F-B444-081A4E7D8F20}" presName="txShp" presStyleLbl="node1" presStyleIdx="2" presStyleCnt="3" custScaleX="136840" custLinFactNeighborX="6579" custLinFactNeighborY="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EB51DB-500C-48AA-B85B-1E4478BECE56}" type="presOf" srcId="{3270D511-47AD-4D68-B323-E0AF8F786236}" destId="{6E6FAD10-7C70-447A-9E26-AD2C3AB133D2}" srcOrd="0" destOrd="0" presId="urn:microsoft.com/office/officeart/2005/8/layout/vList3#2"/>
    <dgm:cxn modelId="{46F534AA-7688-4E46-A5A3-B66551C7F092}" srcId="{3270D511-47AD-4D68-B323-E0AF8F786236}" destId="{73484A2A-9F94-4FC3-B6B5-AE4BBDD9EADA}" srcOrd="1" destOrd="0" parTransId="{6F367FDD-8228-4DE2-821C-72473D0C760C}" sibTransId="{CC024077-2A03-489B-B9DD-FCA4C5E57C8D}"/>
    <dgm:cxn modelId="{61C7BFF3-6B76-4173-A6C6-6D557F77D481}" type="presOf" srcId="{73484A2A-9F94-4FC3-B6B5-AE4BBDD9EADA}" destId="{316925D4-F33D-4758-B575-E18490FB1DBC}" srcOrd="0" destOrd="0" presId="urn:microsoft.com/office/officeart/2005/8/layout/vList3#2"/>
    <dgm:cxn modelId="{A2B661D6-0C06-4EE8-926E-24D092C34EE2}" srcId="{3270D511-47AD-4D68-B323-E0AF8F786236}" destId="{753EBD0D-0CAE-4B3F-B444-081A4E7D8F20}" srcOrd="2" destOrd="0" parTransId="{FA5C085F-E8AE-4CE4-A5BB-C69EA435CFB4}" sibTransId="{013FA775-B066-4EA1-B589-53823648BB3F}"/>
    <dgm:cxn modelId="{63147AB3-F215-4864-807F-EC0C47054B02}" type="presOf" srcId="{272A3F3E-DE04-4B8B-88FA-4C0583D5DCE7}" destId="{7C0B48E6-2182-47DA-AD1A-3EFE941BC305}" srcOrd="0" destOrd="0" presId="urn:microsoft.com/office/officeart/2005/8/layout/vList3#2"/>
    <dgm:cxn modelId="{36F10EEF-A822-473B-ABCB-D3B26A51FF82}" type="presOf" srcId="{753EBD0D-0CAE-4B3F-B444-081A4E7D8F20}" destId="{51C3133C-C259-4C1E-9CDB-D4E263B929BF}" srcOrd="0" destOrd="0" presId="urn:microsoft.com/office/officeart/2005/8/layout/vList3#2"/>
    <dgm:cxn modelId="{96DBF6FF-84E1-4ECF-BC5A-78B2F224B8A7}" srcId="{3270D511-47AD-4D68-B323-E0AF8F786236}" destId="{272A3F3E-DE04-4B8B-88FA-4C0583D5DCE7}" srcOrd="0" destOrd="0" parTransId="{E87332CA-F055-4DA7-A6B0-B7EF9A2E202D}" sibTransId="{A15C2FE2-DCD0-4416-B0D9-7075DCD16D8A}"/>
    <dgm:cxn modelId="{28C0347F-6423-4065-B53C-C6F9D2DD96B8}" type="presParOf" srcId="{6E6FAD10-7C70-447A-9E26-AD2C3AB133D2}" destId="{57B334BB-AE79-4982-B3F7-57304B3F39B6}" srcOrd="0" destOrd="0" presId="urn:microsoft.com/office/officeart/2005/8/layout/vList3#2"/>
    <dgm:cxn modelId="{22E8D92F-1395-42A3-B2DD-9F0DCF0C74F6}" type="presParOf" srcId="{57B334BB-AE79-4982-B3F7-57304B3F39B6}" destId="{5A68E527-6BC8-46EC-A9E8-D027F208FC94}" srcOrd="0" destOrd="0" presId="urn:microsoft.com/office/officeart/2005/8/layout/vList3#2"/>
    <dgm:cxn modelId="{89048FCE-8060-4AAD-B90E-DFF490BD9BE4}" type="presParOf" srcId="{57B334BB-AE79-4982-B3F7-57304B3F39B6}" destId="{7C0B48E6-2182-47DA-AD1A-3EFE941BC305}" srcOrd="1" destOrd="0" presId="urn:microsoft.com/office/officeart/2005/8/layout/vList3#2"/>
    <dgm:cxn modelId="{88826F44-65D4-49E2-8DCE-C73375DD31C6}" type="presParOf" srcId="{6E6FAD10-7C70-447A-9E26-AD2C3AB133D2}" destId="{BD716C30-CFF0-4A2C-8E4E-5E0F0859D165}" srcOrd="1" destOrd="0" presId="urn:microsoft.com/office/officeart/2005/8/layout/vList3#2"/>
    <dgm:cxn modelId="{AF738D8C-2F22-481F-B0F0-0DEAEA9A881F}" type="presParOf" srcId="{6E6FAD10-7C70-447A-9E26-AD2C3AB133D2}" destId="{4CF4F185-D719-4F9D-985F-42C6D88C13D5}" srcOrd="2" destOrd="0" presId="urn:microsoft.com/office/officeart/2005/8/layout/vList3#2"/>
    <dgm:cxn modelId="{C8236CD9-0A88-4190-AEE8-69BFF605C657}" type="presParOf" srcId="{4CF4F185-D719-4F9D-985F-42C6D88C13D5}" destId="{22701C75-6125-406B-8D11-9CD92074E945}" srcOrd="0" destOrd="0" presId="urn:microsoft.com/office/officeart/2005/8/layout/vList3#2"/>
    <dgm:cxn modelId="{602BED5E-C2DB-4A9A-9AE7-2638A2E9276C}" type="presParOf" srcId="{4CF4F185-D719-4F9D-985F-42C6D88C13D5}" destId="{316925D4-F33D-4758-B575-E18490FB1DBC}" srcOrd="1" destOrd="0" presId="urn:microsoft.com/office/officeart/2005/8/layout/vList3#2"/>
    <dgm:cxn modelId="{3ED4D663-6E8C-458A-86F9-618D0358886F}" type="presParOf" srcId="{6E6FAD10-7C70-447A-9E26-AD2C3AB133D2}" destId="{12926286-C426-4CD3-882F-D8DCBE4912A3}" srcOrd="3" destOrd="0" presId="urn:microsoft.com/office/officeart/2005/8/layout/vList3#2"/>
    <dgm:cxn modelId="{9B3092FC-CD9D-46D4-A658-FA5D8728850E}" type="presParOf" srcId="{6E6FAD10-7C70-447A-9E26-AD2C3AB133D2}" destId="{2DCBDBA8-B8CC-49B2-B69C-D3E9AE10E3C4}" srcOrd="4" destOrd="0" presId="urn:microsoft.com/office/officeart/2005/8/layout/vList3#2"/>
    <dgm:cxn modelId="{E2D77EC7-A30D-405C-AA80-F4572F976D90}" type="presParOf" srcId="{2DCBDBA8-B8CC-49B2-B69C-D3E9AE10E3C4}" destId="{8B8E938F-21BA-41B5-98BF-6B9C1DC571C2}" srcOrd="0" destOrd="0" presId="urn:microsoft.com/office/officeart/2005/8/layout/vList3#2"/>
    <dgm:cxn modelId="{C92B657B-8842-40E1-8B3D-1FF0BD08CE0B}" type="presParOf" srcId="{2DCBDBA8-B8CC-49B2-B69C-D3E9AE10E3C4}" destId="{51C3133C-C259-4C1E-9CDB-D4E263B929BF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A6E705-5F71-468A-899A-A5F59D39970B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</dgm:pt>
    <dgm:pt modelId="{A6462CA1-7BAD-4455-8A64-DEA91EF77CF7}">
      <dgm:prSet phldrT="[Текст]" custT="1"/>
      <dgm:spPr/>
      <dgm:t>
        <a:bodyPr/>
        <a:lstStyle/>
        <a:p>
          <a:r>
            <a:rPr lang="ru-RU" sz="2800" b="1" dirty="0" smtClean="0"/>
            <a:t>в основе любого проекта лежит проблема, для решения которой требуется исследовательский поиск</a:t>
          </a:r>
          <a:endParaRPr lang="ru-RU" sz="2800" b="1" dirty="0"/>
        </a:p>
      </dgm:t>
    </dgm:pt>
    <dgm:pt modelId="{1A73102C-5CC9-49CF-90F9-24142F3D6A64}" type="parTrans" cxnId="{A4ACE786-3579-4579-9C7E-E828CD08F4CA}">
      <dgm:prSet/>
      <dgm:spPr/>
      <dgm:t>
        <a:bodyPr/>
        <a:lstStyle/>
        <a:p>
          <a:endParaRPr lang="ru-RU"/>
        </a:p>
      </dgm:t>
    </dgm:pt>
    <dgm:pt modelId="{DC73CD0F-2697-4965-B3A3-4268610D6A87}" type="sibTrans" cxnId="{A4ACE786-3579-4579-9C7E-E828CD08F4CA}">
      <dgm:prSet/>
      <dgm:spPr/>
      <dgm:t>
        <a:bodyPr/>
        <a:lstStyle/>
        <a:p>
          <a:endParaRPr lang="ru-RU"/>
        </a:p>
      </dgm:t>
    </dgm:pt>
    <dgm:pt modelId="{A1976A0D-38D2-4A38-9102-4CF2A061F888}">
      <dgm:prSet phldrT="[Текст]" custT="1"/>
      <dgm:spPr/>
      <dgm:t>
        <a:bodyPr/>
        <a:lstStyle/>
        <a:p>
          <a:r>
            <a:rPr lang="ru-RU" sz="3200" b="1" dirty="0" smtClean="0"/>
            <a:t>проект – это «игра всерьёз»; результаты её значимы для детей и взрослых</a:t>
          </a:r>
          <a:endParaRPr lang="ru-RU" sz="3200" b="1" dirty="0"/>
        </a:p>
      </dgm:t>
    </dgm:pt>
    <dgm:pt modelId="{4C232CFC-9A7B-49C7-BA12-20DB560A9102}" type="parTrans" cxnId="{0B55FA82-253F-47C7-AF4B-A4B91C41D75D}">
      <dgm:prSet/>
      <dgm:spPr/>
      <dgm:t>
        <a:bodyPr/>
        <a:lstStyle/>
        <a:p>
          <a:endParaRPr lang="ru-RU"/>
        </a:p>
      </dgm:t>
    </dgm:pt>
    <dgm:pt modelId="{34BF9845-AC2E-4D4B-987B-B5BAD31F358D}" type="sibTrans" cxnId="{0B55FA82-253F-47C7-AF4B-A4B91C41D75D}">
      <dgm:prSet/>
      <dgm:spPr/>
      <dgm:t>
        <a:bodyPr/>
        <a:lstStyle/>
        <a:p>
          <a:endParaRPr lang="ru-RU"/>
        </a:p>
      </dgm:t>
    </dgm:pt>
    <dgm:pt modelId="{0504B3E7-C120-4A2F-9EBA-3B5848AEF554}">
      <dgm:prSet phldrT="[Текст]" custT="1"/>
      <dgm:spPr/>
      <dgm:t>
        <a:bodyPr/>
        <a:lstStyle/>
        <a:p>
          <a:r>
            <a:rPr lang="ru-RU" sz="2000" b="1" dirty="0" smtClean="0"/>
            <a:t>обязательные составляющие проекта: детская самостоятельность (при поддержке педагога), сотворчество ребят и взрослых, развитие коммуникативных способностей детей, познавательных и творческих навыков;  применение дошкольниками полученных знаний на практике</a:t>
          </a:r>
          <a:endParaRPr lang="ru-RU" sz="2000" b="1" dirty="0"/>
        </a:p>
      </dgm:t>
    </dgm:pt>
    <dgm:pt modelId="{1FD20634-656C-4D80-86B5-DA79F53E30C2}" type="parTrans" cxnId="{A2F81B89-560B-401A-A041-786A156D7436}">
      <dgm:prSet/>
      <dgm:spPr/>
      <dgm:t>
        <a:bodyPr/>
        <a:lstStyle/>
        <a:p>
          <a:endParaRPr lang="ru-RU"/>
        </a:p>
      </dgm:t>
    </dgm:pt>
    <dgm:pt modelId="{F727EAFF-7E8F-4C7B-998D-D357E6702709}" type="sibTrans" cxnId="{A2F81B89-560B-401A-A041-786A156D7436}">
      <dgm:prSet/>
      <dgm:spPr/>
      <dgm:t>
        <a:bodyPr/>
        <a:lstStyle/>
        <a:p>
          <a:endParaRPr lang="ru-RU"/>
        </a:p>
      </dgm:t>
    </dgm:pt>
    <dgm:pt modelId="{84E83F2E-5869-453E-B8C3-A32B02D28E6D}" type="pres">
      <dgm:prSet presAssocID="{B0A6E705-5F71-468A-899A-A5F59D39970B}" presName="Name0" presStyleCnt="0">
        <dgm:presLayoutVars>
          <dgm:dir/>
          <dgm:animLvl val="lvl"/>
          <dgm:resizeHandles val="exact"/>
        </dgm:presLayoutVars>
      </dgm:prSet>
      <dgm:spPr/>
    </dgm:pt>
    <dgm:pt modelId="{2591F9B0-9422-4FA1-9FD2-661C5916B5A5}" type="pres">
      <dgm:prSet presAssocID="{A6462CA1-7BAD-4455-8A64-DEA91EF77CF7}" presName="linNode" presStyleCnt="0"/>
      <dgm:spPr/>
    </dgm:pt>
    <dgm:pt modelId="{444B5F9B-C882-4EFC-BB80-6974D13D34EA}" type="pres">
      <dgm:prSet presAssocID="{A6462CA1-7BAD-4455-8A64-DEA91EF77CF7}" presName="parentText" presStyleLbl="node1" presStyleIdx="0" presStyleCnt="3" custScaleX="252774" custLinFactY="5251" custLinFactNeighborX="182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2106C-8213-4B35-8482-40D916B32B6E}" type="pres">
      <dgm:prSet presAssocID="{DC73CD0F-2697-4965-B3A3-4268610D6A87}" presName="sp" presStyleCnt="0"/>
      <dgm:spPr/>
    </dgm:pt>
    <dgm:pt modelId="{B6CDA13A-5369-4A87-A808-4BDC0CC139B4}" type="pres">
      <dgm:prSet presAssocID="{A1976A0D-38D2-4A38-9102-4CF2A061F888}" presName="linNode" presStyleCnt="0"/>
      <dgm:spPr/>
    </dgm:pt>
    <dgm:pt modelId="{CE88E3FF-0345-4BFC-A52F-B30BF67F378A}" type="pres">
      <dgm:prSet presAssocID="{A1976A0D-38D2-4A38-9102-4CF2A061F888}" presName="parentText" presStyleLbl="node1" presStyleIdx="1" presStyleCnt="3" custScaleX="247913" custLinFactY="-5151" custLinFactNeighborX="-11461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CF699-88AC-4919-806C-DE9C4971E3E6}" type="pres">
      <dgm:prSet presAssocID="{34BF9845-AC2E-4D4B-987B-B5BAD31F358D}" presName="sp" presStyleCnt="0"/>
      <dgm:spPr/>
    </dgm:pt>
    <dgm:pt modelId="{5E39538A-F0F2-406B-9D43-AC0B12DCB697}" type="pres">
      <dgm:prSet presAssocID="{0504B3E7-C120-4A2F-9EBA-3B5848AEF554}" presName="linNode" presStyleCnt="0"/>
      <dgm:spPr/>
    </dgm:pt>
    <dgm:pt modelId="{5AC08E5E-A03E-40CB-B1AA-17214BB5FE61}" type="pres">
      <dgm:prSet presAssocID="{0504B3E7-C120-4A2F-9EBA-3B5848AEF554}" presName="parentText" presStyleLbl="node1" presStyleIdx="2" presStyleCnt="3" custScaleX="254856" custLinFactNeighborX="10674" custLinFactNeighborY="6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7C1885-E792-4901-8380-1C0E43AC085D}" type="presOf" srcId="{A6462CA1-7BAD-4455-8A64-DEA91EF77CF7}" destId="{444B5F9B-C882-4EFC-BB80-6974D13D34EA}" srcOrd="0" destOrd="0" presId="urn:microsoft.com/office/officeart/2005/8/layout/vList5"/>
    <dgm:cxn modelId="{38A2EE8C-BF03-4C8B-A8F7-BB08C06C0DD4}" type="presOf" srcId="{0504B3E7-C120-4A2F-9EBA-3B5848AEF554}" destId="{5AC08E5E-A03E-40CB-B1AA-17214BB5FE61}" srcOrd="0" destOrd="0" presId="urn:microsoft.com/office/officeart/2005/8/layout/vList5"/>
    <dgm:cxn modelId="{0B55FA82-253F-47C7-AF4B-A4B91C41D75D}" srcId="{B0A6E705-5F71-468A-899A-A5F59D39970B}" destId="{A1976A0D-38D2-4A38-9102-4CF2A061F888}" srcOrd="1" destOrd="0" parTransId="{4C232CFC-9A7B-49C7-BA12-20DB560A9102}" sibTransId="{34BF9845-AC2E-4D4B-987B-B5BAD31F358D}"/>
    <dgm:cxn modelId="{5DF72375-8D3B-4D83-A5B4-2A7241DAF886}" type="presOf" srcId="{A1976A0D-38D2-4A38-9102-4CF2A061F888}" destId="{CE88E3FF-0345-4BFC-A52F-B30BF67F378A}" srcOrd="0" destOrd="0" presId="urn:microsoft.com/office/officeart/2005/8/layout/vList5"/>
    <dgm:cxn modelId="{A2F81B89-560B-401A-A041-786A156D7436}" srcId="{B0A6E705-5F71-468A-899A-A5F59D39970B}" destId="{0504B3E7-C120-4A2F-9EBA-3B5848AEF554}" srcOrd="2" destOrd="0" parTransId="{1FD20634-656C-4D80-86B5-DA79F53E30C2}" sibTransId="{F727EAFF-7E8F-4C7B-998D-D357E6702709}"/>
    <dgm:cxn modelId="{A4ACE786-3579-4579-9C7E-E828CD08F4CA}" srcId="{B0A6E705-5F71-468A-899A-A5F59D39970B}" destId="{A6462CA1-7BAD-4455-8A64-DEA91EF77CF7}" srcOrd="0" destOrd="0" parTransId="{1A73102C-5CC9-49CF-90F9-24142F3D6A64}" sibTransId="{DC73CD0F-2697-4965-B3A3-4268610D6A87}"/>
    <dgm:cxn modelId="{ADD94AD5-F505-4C5D-9390-3F24565EA791}" type="presOf" srcId="{B0A6E705-5F71-468A-899A-A5F59D39970B}" destId="{84E83F2E-5869-453E-B8C3-A32B02D28E6D}" srcOrd="0" destOrd="0" presId="urn:microsoft.com/office/officeart/2005/8/layout/vList5"/>
    <dgm:cxn modelId="{7EB58CCB-E0CB-4438-8541-5F0778B0BE7E}" type="presParOf" srcId="{84E83F2E-5869-453E-B8C3-A32B02D28E6D}" destId="{2591F9B0-9422-4FA1-9FD2-661C5916B5A5}" srcOrd="0" destOrd="0" presId="urn:microsoft.com/office/officeart/2005/8/layout/vList5"/>
    <dgm:cxn modelId="{97C4084F-4157-481A-BCEB-BF2E41C190FE}" type="presParOf" srcId="{2591F9B0-9422-4FA1-9FD2-661C5916B5A5}" destId="{444B5F9B-C882-4EFC-BB80-6974D13D34EA}" srcOrd="0" destOrd="0" presId="urn:microsoft.com/office/officeart/2005/8/layout/vList5"/>
    <dgm:cxn modelId="{5B805090-8F34-4176-90B5-BC12E3097035}" type="presParOf" srcId="{84E83F2E-5869-453E-B8C3-A32B02D28E6D}" destId="{D252106C-8213-4B35-8482-40D916B32B6E}" srcOrd="1" destOrd="0" presId="urn:microsoft.com/office/officeart/2005/8/layout/vList5"/>
    <dgm:cxn modelId="{F753EC0E-F1AD-4417-9F23-2256A49A3641}" type="presParOf" srcId="{84E83F2E-5869-453E-B8C3-A32B02D28E6D}" destId="{B6CDA13A-5369-4A87-A808-4BDC0CC139B4}" srcOrd="2" destOrd="0" presId="urn:microsoft.com/office/officeart/2005/8/layout/vList5"/>
    <dgm:cxn modelId="{7A057BCA-2F19-4647-BE57-186ED82DA4A1}" type="presParOf" srcId="{B6CDA13A-5369-4A87-A808-4BDC0CC139B4}" destId="{CE88E3FF-0345-4BFC-A52F-B30BF67F378A}" srcOrd="0" destOrd="0" presId="urn:microsoft.com/office/officeart/2005/8/layout/vList5"/>
    <dgm:cxn modelId="{736F37AA-7703-44FB-BD72-E83D551D9235}" type="presParOf" srcId="{84E83F2E-5869-453E-B8C3-A32B02D28E6D}" destId="{82ACF699-88AC-4919-806C-DE9C4971E3E6}" srcOrd="3" destOrd="0" presId="urn:microsoft.com/office/officeart/2005/8/layout/vList5"/>
    <dgm:cxn modelId="{F10A8DE6-1690-4D6C-B344-06842824EB95}" type="presParOf" srcId="{84E83F2E-5869-453E-B8C3-A32B02D28E6D}" destId="{5E39538A-F0F2-406B-9D43-AC0B12DCB697}" srcOrd="4" destOrd="0" presId="urn:microsoft.com/office/officeart/2005/8/layout/vList5"/>
    <dgm:cxn modelId="{8BCCA4A0-A61B-4C9E-9D04-41A55D18E5D3}" type="presParOf" srcId="{5E39538A-F0F2-406B-9D43-AC0B12DCB697}" destId="{5AC08E5E-A03E-40CB-B1AA-17214BB5FE6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11F88F-5F4C-41D0-9931-1083153D0AD8}">
      <dsp:nvSpPr>
        <dsp:cNvPr id="0" name=""/>
        <dsp:cNvSpPr/>
      </dsp:nvSpPr>
      <dsp:spPr>
        <a:xfrm rot="10800000">
          <a:off x="406253" y="0"/>
          <a:ext cx="8613761" cy="103504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42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содействие и сотрудничество детей и взрослых, признание ребенка полноценным участником (субъектом) образовательных отношений</a:t>
          </a:r>
          <a:endParaRPr lang="ru-RU" sz="2000" b="1" kern="1200" dirty="0"/>
        </a:p>
      </dsp:txBody>
      <dsp:txXfrm rot="10800000">
        <a:off x="406253" y="0"/>
        <a:ext cx="8613761" cy="1035040"/>
      </dsp:txXfrm>
    </dsp:sp>
    <dsp:sp modelId="{A2AB1E53-4E7F-4C40-B0F1-8E2BEA7C6AF8}">
      <dsp:nvSpPr>
        <dsp:cNvPr id="0" name=""/>
        <dsp:cNvSpPr/>
      </dsp:nvSpPr>
      <dsp:spPr>
        <a:xfrm>
          <a:off x="0" y="27383"/>
          <a:ext cx="1130098" cy="10296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7CD09-FEF9-499B-B004-3B880FEB813D}">
      <dsp:nvSpPr>
        <dsp:cNvPr id="0" name=""/>
        <dsp:cNvSpPr/>
      </dsp:nvSpPr>
      <dsp:spPr>
        <a:xfrm rot="10800000">
          <a:off x="170715" y="1344448"/>
          <a:ext cx="8802568" cy="1035040"/>
        </a:xfrm>
        <a:prstGeom prst="homePlat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42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	</a:t>
          </a:r>
          <a:r>
            <a:rPr lang="ru-RU" sz="2400" b="1" kern="1200" dirty="0" smtClean="0"/>
            <a:t>поддержка инициативы детей в различных видах деятельности</a:t>
          </a:r>
          <a:endParaRPr lang="ru-RU" sz="2400" b="1" kern="1200" dirty="0"/>
        </a:p>
      </dsp:txBody>
      <dsp:txXfrm rot="10800000">
        <a:off x="170715" y="1344448"/>
        <a:ext cx="8802568" cy="1035040"/>
      </dsp:txXfrm>
    </dsp:sp>
    <dsp:sp modelId="{0EBAC22E-6CC1-46EE-BA37-C80554D6B979}">
      <dsp:nvSpPr>
        <dsp:cNvPr id="0" name=""/>
        <dsp:cNvSpPr/>
      </dsp:nvSpPr>
      <dsp:spPr>
        <a:xfrm>
          <a:off x="33047" y="1394326"/>
          <a:ext cx="1035040" cy="103504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01756-DDF8-48A3-A484-4B70227AE781}">
      <dsp:nvSpPr>
        <dsp:cNvPr id="0" name=""/>
        <dsp:cNvSpPr/>
      </dsp:nvSpPr>
      <dsp:spPr>
        <a:xfrm rot="10800000">
          <a:off x="165911" y="2688455"/>
          <a:ext cx="8812176" cy="1035040"/>
        </a:xfrm>
        <a:prstGeom prst="homePlat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42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	</a:t>
          </a:r>
          <a:r>
            <a:rPr lang="ru-RU" sz="2800" b="1" kern="1200" dirty="0" smtClean="0"/>
            <a:t>сотрудничество Организации с семьёй</a:t>
          </a:r>
          <a:endParaRPr lang="ru-RU" sz="2800" b="1" kern="1200" dirty="0"/>
        </a:p>
      </dsp:txBody>
      <dsp:txXfrm rot="10800000">
        <a:off x="165911" y="2688455"/>
        <a:ext cx="8812176" cy="1035040"/>
      </dsp:txXfrm>
    </dsp:sp>
    <dsp:sp modelId="{BEBB18A1-8DFB-405F-90EC-805948C301B3}">
      <dsp:nvSpPr>
        <dsp:cNvPr id="0" name=""/>
        <dsp:cNvSpPr/>
      </dsp:nvSpPr>
      <dsp:spPr>
        <a:xfrm>
          <a:off x="30956" y="2691684"/>
          <a:ext cx="1035040" cy="103504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54449-4198-4E71-AC21-DBFF423AC7A1}">
      <dsp:nvSpPr>
        <dsp:cNvPr id="0" name=""/>
        <dsp:cNvSpPr/>
      </dsp:nvSpPr>
      <dsp:spPr>
        <a:xfrm rot="10800000">
          <a:off x="480226" y="3917273"/>
          <a:ext cx="8657360" cy="1035040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42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	</a:t>
          </a:r>
          <a:r>
            <a:rPr lang="ru-RU" sz="2400" b="1" kern="1200" dirty="0" smtClean="0"/>
            <a:t>формирование познавательных интересов и познавательных действий ребенка в различных видах деятельности</a:t>
          </a:r>
          <a:endParaRPr lang="ru-RU" sz="2400" b="1" kern="1200" dirty="0"/>
        </a:p>
      </dsp:txBody>
      <dsp:txXfrm rot="10800000">
        <a:off x="480226" y="3917273"/>
        <a:ext cx="8657360" cy="1035040"/>
      </dsp:txXfrm>
    </dsp:sp>
    <dsp:sp modelId="{FC28645A-C515-4A87-9CAA-E0D39C4F7C2F}">
      <dsp:nvSpPr>
        <dsp:cNvPr id="0" name=""/>
        <dsp:cNvSpPr/>
      </dsp:nvSpPr>
      <dsp:spPr>
        <a:xfrm>
          <a:off x="33958" y="3915813"/>
          <a:ext cx="1035040" cy="103504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0B48E6-2182-47DA-AD1A-3EFE941BC305}">
      <dsp:nvSpPr>
        <dsp:cNvPr id="0" name=""/>
        <dsp:cNvSpPr/>
      </dsp:nvSpPr>
      <dsp:spPr>
        <a:xfrm rot="10800000">
          <a:off x="730410" y="28595"/>
          <a:ext cx="7236365" cy="136903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706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	</a:t>
          </a:r>
          <a:r>
            <a:rPr lang="ru-RU" sz="2800" b="1" kern="1200" dirty="0" smtClean="0"/>
            <a:t>способствует профессиональному развитию педагогических работников</a:t>
          </a:r>
          <a:endParaRPr lang="ru-RU" sz="2800" b="1" kern="1200" dirty="0"/>
        </a:p>
      </dsp:txBody>
      <dsp:txXfrm rot="10800000">
        <a:off x="730410" y="28595"/>
        <a:ext cx="7236365" cy="1369034"/>
      </dsp:txXfrm>
    </dsp:sp>
    <dsp:sp modelId="{5A68E527-6BC8-46EC-A9E8-D027F208FC94}">
      <dsp:nvSpPr>
        <dsp:cNvPr id="0" name=""/>
        <dsp:cNvSpPr/>
      </dsp:nvSpPr>
      <dsp:spPr>
        <a:xfrm>
          <a:off x="82351" y="28595"/>
          <a:ext cx="1369034" cy="13690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925D4-F33D-4758-B575-E18490FB1DBC}">
      <dsp:nvSpPr>
        <dsp:cNvPr id="0" name=""/>
        <dsp:cNvSpPr/>
      </dsp:nvSpPr>
      <dsp:spPr>
        <a:xfrm rot="10800000">
          <a:off x="946444" y="1756793"/>
          <a:ext cx="6948338" cy="1369034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706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	</a:t>
          </a:r>
          <a:r>
            <a:rPr lang="ru-RU" sz="2800" b="1" kern="1200" dirty="0" smtClean="0"/>
            <a:t>создаёт условия для развивающего вариативного дошкольного образования</a:t>
          </a:r>
          <a:endParaRPr lang="ru-RU" sz="2800" b="1" kern="1200" dirty="0"/>
        </a:p>
      </dsp:txBody>
      <dsp:txXfrm rot="10800000">
        <a:off x="946444" y="1756793"/>
        <a:ext cx="6948338" cy="1369034"/>
      </dsp:txXfrm>
    </dsp:sp>
    <dsp:sp modelId="{22701C75-6125-406B-8D11-9CD92074E945}">
      <dsp:nvSpPr>
        <dsp:cNvPr id="0" name=""/>
        <dsp:cNvSpPr/>
      </dsp:nvSpPr>
      <dsp:spPr>
        <a:xfrm>
          <a:off x="226374" y="1684782"/>
          <a:ext cx="1369034" cy="136903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3133C-C259-4C1E-9CDB-D4E263B929BF}">
      <dsp:nvSpPr>
        <dsp:cNvPr id="0" name=""/>
        <dsp:cNvSpPr/>
      </dsp:nvSpPr>
      <dsp:spPr>
        <a:xfrm rot="10800000">
          <a:off x="730437" y="3556109"/>
          <a:ext cx="7488820" cy="1369034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706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создает условия для участия родителей (законных представителей) в образовательной деятельности</a:t>
          </a:r>
          <a:endParaRPr lang="ru-RU" sz="2700" b="1" kern="1200" dirty="0"/>
        </a:p>
      </dsp:txBody>
      <dsp:txXfrm rot="10800000">
        <a:off x="730437" y="3556109"/>
        <a:ext cx="7488820" cy="1369034"/>
      </dsp:txXfrm>
    </dsp:sp>
    <dsp:sp modelId="{8B8E938F-21BA-41B5-98BF-6B9C1DC571C2}">
      <dsp:nvSpPr>
        <dsp:cNvPr id="0" name=""/>
        <dsp:cNvSpPr/>
      </dsp:nvSpPr>
      <dsp:spPr>
        <a:xfrm>
          <a:off x="82351" y="3484991"/>
          <a:ext cx="1369034" cy="136903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4B5F9B-C882-4EFC-BB80-6974D13D34EA}">
      <dsp:nvSpPr>
        <dsp:cNvPr id="0" name=""/>
        <dsp:cNvSpPr/>
      </dsp:nvSpPr>
      <dsp:spPr>
        <a:xfrm>
          <a:off x="428602" y="1785948"/>
          <a:ext cx="8157562" cy="16944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 основе любого проекта лежит проблема, для решения которой требуется исследовательский поиск</a:t>
          </a:r>
          <a:endParaRPr lang="ru-RU" sz="2800" b="1" kern="1200" dirty="0"/>
        </a:p>
      </dsp:txBody>
      <dsp:txXfrm>
        <a:off x="428602" y="1785948"/>
        <a:ext cx="8157562" cy="1694408"/>
      </dsp:txXfrm>
    </dsp:sp>
    <dsp:sp modelId="{CE88E3FF-0345-4BFC-A52F-B30BF67F378A}">
      <dsp:nvSpPr>
        <dsp:cNvPr id="0" name=""/>
        <dsp:cNvSpPr/>
      </dsp:nvSpPr>
      <dsp:spPr>
        <a:xfrm>
          <a:off x="0" y="8"/>
          <a:ext cx="8000687" cy="16944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проект – это «игра всерьёз»; результаты её значимы для детей и взрослых</a:t>
          </a:r>
          <a:endParaRPr lang="ru-RU" sz="3200" b="1" kern="1200" dirty="0"/>
        </a:p>
      </dsp:txBody>
      <dsp:txXfrm>
        <a:off x="0" y="8"/>
        <a:ext cx="8000687" cy="1694408"/>
      </dsp:txXfrm>
    </dsp:sp>
    <dsp:sp modelId="{5AC08E5E-A03E-40CB-B1AA-17214BB5FE61}">
      <dsp:nvSpPr>
        <dsp:cNvPr id="0" name=""/>
        <dsp:cNvSpPr/>
      </dsp:nvSpPr>
      <dsp:spPr>
        <a:xfrm>
          <a:off x="714340" y="3563391"/>
          <a:ext cx="8224752" cy="16944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обязательные составляющие проекта: детская самостоятельность (при поддержке педагога), сотворчество ребят и взрослых, развитие коммуникативных способностей детей, познавательных и творческих навыков;  применение дошкольниками полученных знаний на практике</a:t>
          </a:r>
          <a:endParaRPr lang="ru-RU" sz="2000" b="1" kern="1200" dirty="0"/>
        </a:p>
      </dsp:txBody>
      <dsp:txXfrm>
        <a:off x="714340" y="3563391"/>
        <a:ext cx="8224752" cy="1694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481171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481171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r">
              <a:defRPr sz="1200"/>
            </a:lvl1pPr>
          </a:lstStyle>
          <a:p>
            <a:fld id="{01C11CEB-970E-4221-AC70-AE0591A5F601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22313"/>
            <a:ext cx="4808537" cy="3608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48" tIns="47174" rIns="94348" bIns="4717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571127"/>
            <a:ext cx="5510530" cy="4330541"/>
          </a:xfrm>
          <a:prstGeom prst="rect">
            <a:avLst/>
          </a:prstGeom>
        </p:spPr>
        <p:txBody>
          <a:bodyPr vert="horz" lIns="94348" tIns="47174" rIns="94348" bIns="4717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40584"/>
            <a:ext cx="2984871" cy="481171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140584"/>
            <a:ext cx="2984871" cy="481171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r">
              <a:defRPr sz="1200"/>
            </a:lvl1pPr>
          </a:lstStyle>
          <a:p>
            <a:fld id="{3E49511D-B4D6-4F60-AFA3-A5572C334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758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ru-RU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F416CD-67A3-4CF0-A210-F6AF31AC147F}" type="datetimeFigureOut">
              <a:rPr lang="ru-RU" smtClean="0">
                <a:solidFill>
                  <a:srgbClr val="9FB8CD"/>
                </a:solidFill>
              </a:rPr>
              <a:pPr/>
              <a:t>21.10.2015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6652B35-718D-4E28-AFEB-B694A3B357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063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ru-RU" smtClean="0">
                <a:solidFill>
                  <a:srgbClr val="9FB8CD"/>
                </a:solidFill>
              </a:rPr>
              <a:pPr/>
              <a:t>21.10.2015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6830568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3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7991526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4" name="Picture Placeholder 11"/>
          <p:cNvSpPr>
            <a:spLocks noGrp="1" noChangeAspect="1"/>
          </p:cNvSpPr>
          <p:nvPr>
            <p:ph type="pic" sz="quarter" idx="15"/>
          </p:nvPr>
        </p:nvSpPr>
        <p:spPr>
          <a:xfrm>
            <a:off x="7991856" y="91440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5" name="Picture Placeholder 11"/>
          <p:cNvSpPr>
            <a:spLocks noGrp="1" noChangeAspect="1"/>
          </p:cNvSpPr>
          <p:nvPr>
            <p:ph type="pic" sz="quarter" idx="16"/>
          </p:nvPr>
        </p:nvSpPr>
        <p:spPr>
          <a:xfrm>
            <a:off x="7991856" y="1719072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466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21.10.2015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831564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21.10.2015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494437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21.10.2015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>
              <a:solidFill>
                <a:srgbClr val="9FB8C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449906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21.10.2015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69336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21.10.2015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264420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21.10.2015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733459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21.10.2015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424863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21.10.2015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201151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21.10.2015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492122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257800"/>
            <a:ext cx="6019800" cy="677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b" anchorCtr="0">
            <a:noAutofit/>
          </a:bodyPr>
          <a:lstStyle>
            <a:lvl1pPr algn="l">
              <a:defRPr sz="3600" b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953570"/>
            <a:ext cx="6019800" cy="542544"/>
          </a:xfrm>
          <a:effectLst/>
        </p:spPr>
        <p:txBody>
          <a:bodyPr lIns="91440" tIns="45720" rIns="91440" bIns="4572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04800" y="3581400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04800" y="3886200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800" y="4188023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4800" y="4492823"/>
            <a:ext cx="5943600" cy="307777"/>
          </a:xfrm>
        </p:spPr>
        <p:txBody>
          <a:bodyPr wrap="square" anchor="ctr" anchorCtr="0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Picture Placeholder 18"/>
          <p:cNvSpPr>
            <a:spLocks noGrp="1" noChangeAspect="1"/>
          </p:cNvSpPr>
          <p:nvPr>
            <p:ph type="pic" sz="quarter" idx="14"/>
          </p:nvPr>
        </p:nvSpPr>
        <p:spPr>
          <a:xfrm>
            <a:off x="6781800" y="304800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5" name="Picture Placeholder 18"/>
          <p:cNvSpPr>
            <a:spLocks noGrp="1" noChangeAspect="1"/>
          </p:cNvSpPr>
          <p:nvPr>
            <p:ph type="pic" sz="quarter" idx="15"/>
          </p:nvPr>
        </p:nvSpPr>
        <p:spPr>
          <a:xfrm>
            <a:off x="6781800" y="1938528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6781800" y="3557016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7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6781800" y="5181600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4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4711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543800" cy="50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14299"/>
            <a:ext cx="6553200" cy="704088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 wrap="square" tIns="45720" bIns="45720" anchor="ctr" anchorCtr="0">
            <a:norm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7604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EB6E-A23F-420A-808E-42FB9A91F23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1EB6E-A23F-420A-808E-42FB9A91F23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A3888-A0E4-4676-9F52-8DD64E7E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ru-RU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ru-RU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E5B69FA-8946-4AB6-B074-D84083315D6A}" type="datetime1">
              <a:rPr lang="ru-RU" smtClean="0">
                <a:solidFill>
                  <a:srgbClr val="9FB8CD"/>
                </a:solidFill>
              </a:rPr>
              <a:pPr/>
              <a:t>21.10.2015</a:t>
            </a:fld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>
              <a:solidFill>
                <a:srgbClr val="9FB8C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FF58636-3AE3-4695-9EA9-A56A8CE964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042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4;&#1083;&#1100;&#1075;&#1072;\Desktop\22102015\&#1087;&#1088;&#1077;&#1082;&#1090;.wm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1000132"/>
          </a:xfrm>
          <a:ln w="571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ПРОЕКТНАЯ ДЕЯТЕЛЬНОСТЬ В ОБРАЗОВАТЕЛЬНОМ ПРОЦЕССЕ ДОУ</a:t>
            </a:r>
            <a:endParaRPr lang="ru-RU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428736"/>
            <a:ext cx="8401080" cy="4697427"/>
          </a:xfrm>
          <a:solidFill>
            <a:schemeClr val="accent2">
              <a:lumMod val="20000"/>
              <a:lumOff val="80000"/>
            </a:schemeClr>
          </a:solidFill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Arno Pro Smbd Captio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Любая реформа образования должна опираться на личность человека. Если мы  будем следовать этому правилу, ребенок, вместо того, чтобы обременять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нас,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проявит себя как самое великое и утешительное чудо природы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М.Монтессори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               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dirty="0">
                <a:solidFill>
                  <a:srgbClr val="002060"/>
                </a:solidFill>
              </a:rPr>
              <a:t>		</a:t>
            </a:r>
            <a:endParaRPr lang="ru-RU" b="1" dirty="0">
              <a:solidFill>
                <a:srgbClr val="002060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" name="Рисунок 4" descr="C:\Users\Администратор\AppData\Local\Microsoft\Windows\Temporary Internet Files\Content.IE5\5GI9IARL\MP900401068[1]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3786190"/>
            <a:ext cx="2799603" cy="2299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ПРОЕКТА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1000097" y="1785938"/>
          <a:ext cx="7143802" cy="4000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7"/>
                <a:gridCol w="4429155"/>
              </a:tblGrid>
              <a:tr h="1000129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1 ЭТАП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ВЫБОР ТЕМЫ ПРОЕКТА</a:t>
                      </a:r>
                      <a:endParaRPr lang="ru-RU" sz="2800" b="1" dirty="0"/>
                    </a:p>
                  </a:txBody>
                  <a:tcPr anchor="ctr"/>
                </a:tc>
              </a:tr>
              <a:tr h="1000129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2 ЭТАП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ПЛАНИРОВАНИЕ</a:t>
                      </a:r>
                      <a:endParaRPr lang="ru-RU" sz="2800" b="1" dirty="0"/>
                    </a:p>
                  </a:txBody>
                  <a:tcPr anchor="ctr"/>
                </a:tc>
              </a:tr>
              <a:tr h="1000129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3 ЭТАП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РЕАЛИЗАЦИЯ ПРОЕКТА</a:t>
                      </a:r>
                      <a:endParaRPr lang="ru-RU" sz="2800" b="1" dirty="0"/>
                    </a:p>
                  </a:txBody>
                  <a:tcPr anchor="ctr"/>
                </a:tc>
              </a:tr>
              <a:tr h="1000129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4 ЭТАП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ЗАВЕРШЕНИЕ ПРОЕКТА</a:t>
                      </a:r>
                      <a:endParaRPr lang="ru-RU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ПРОЕКТ-это « шесть П»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AppData\Local\Microsoft\Windows\Temporary Internet Files\Content.IE5\5GI9IARL\MP900444374[2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1785926"/>
            <a:ext cx="3806194" cy="2532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428750"/>
            <a:ext cx="8577262" cy="4819650"/>
          </a:xfrm>
        </p:spPr>
        <p:txBody>
          <a:bodyPr rtlCol="0"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роблема;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роектирование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(планирование);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оиск информации;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родукт;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резентация.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6 - «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проекта- это его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папка, в которой собраны рабочие материалы, в том числе планы, отчеты, рисунки, схемы, карты, таблицы.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«Цветочная фантазия»</a:t>
            </a:r>
            <a:endParaRPr lang="ru-RU" dirty="0"/>
          </a:p>
        </p:txBody>
      </p:sp>
      <p:pic>
        <p:nvPicPr>
          <p:cNvPr id="6" name="прект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285860"/>
            <a:ext cx="7048528" cy="5286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МЕТОДЫ РАЗРАБОТКИ ПРОЕКТОВ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"Модель трёх вопросов</a:t>
            </a:r>
            <a:r>
              <a:rPr lang="ru-RU" b="1" dirty="0" smtClean="0"/>
              <a:t>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428868"/>
          <a:ext cx="82296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Что знаю?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Что хочу узнать?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Как узнать?</a:t>
                      </a:r>
                      <a:endParaRPr lang="ru-RU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Содержание</a:t>
                      </a:r>
                      <a:r>
                        <a:rPr lang="ru-RU" sz="2800" baseline="0" dirty="0" smtClean="0"/>
                        <a:t> - то что дети уже знают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Тема</a:t>
                      </a:r>
                      <a:r>
                        <a:rPr lang="ru-RU" sz="2800" baseline="0" dirty="0" smtClean="0"/>
                        <a:t> проекта</a:t>
                      </a:r>
                    </a:p>
                    <a:p>
                      <a:r>
                        <a:rPr lang="ru-RU" sz="2800" baseline="0" dirty="0" smtClean="0"/>
                        <a:t>план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Источник новых знаний,</a:t>
                      </a:r>
                      <a:r>
                        <a:rPr lang="ru-RU" sz="2800" baseline="0" dirty="0" smtClean="0"/>
                        <a:t> т.е. проекта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Образ "Семь мы"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/>
              <a:t>Мы озабочены</a:t>
            </a:r>
            <a:r>
              <a:rPr lang="ru-RU" dirty="0" smtClean="0"/>
              <a:t>... </a:t>
            </a:r>
          </a:p>
          <a:p>
            <a:pPr lvl="0"/>
            <a:r>
              <a:rPr lang="ru-RU" b="1" dirty="0" smtClean="0"/>
              <a:t>Мы понимаем...</a:t>
            </a:r>
            <a:r>
              <a:rPr lang="ru-RU" dirty="0" smtClean="0"/>
              <a:t> </a:t>
            </a:r>
          </a:p>
          <a:p>
            <a:pPr lvl="0"/>
            <a:r>
              <a:rPr lang="ru-RU" b="1" dirty="0" smtClean="0"/>
              <a:t>Мы ожидаем...</a:t>
            </a:r>
            <a:r>
              <a:rPr lang="ru-RU" dirty="0" smtClean="0"/>
              <a:t> </a:t>
            </a:r>
          </a:p>
          <a:p>
            <a:pPr lvl="0"/>
            <a:r>
              <a:rPr lang="ru-RU" b="1" dirty="0" smtClean="0"/>
              <a:t>Мы предполагаем...</a:t>
            </a:r>
            <a:r>
              <a:rPr lang="ru-RU" dirty="0" smtClean="0"/>
              <a:t> </a:t>
            </a:r>
          </a:p>
          <a:p>
            <a:pPr lvl="0"/>
            <a:r>
              <a:rPr lang="ru-RU" b="1" dirty="0" smtClean="0"/>
              <a:t>Мы намереваемся...</a:t>
            </a:r>
            <a:r>
              <a:rPr lang="ru-RU" dirty="0" smtClean="0"/>
              <a:t> </a:t>
            </a:r>
          </a:p>
          <a:p>
            <a:pPr lvl="0"/>
            <a:r>
              <a:rPr lang="ru-RU" b="1" dirty="0" smtClean="0"/>
              <a:t>Мы готовы...</a:t>
            </a:r>
            <a:r>
              <a:rPr lang="ru-RU" dirty="0" smtClean="0"/>
              <a:t> </a:t>
            </a:r>
          </a:p>
          <a:p>
            <a:pPr lvl="0"/>
            <a:r>
              <a:rPr lang="ru-RU" b="1" dirty="0" smtClean="0"/>
              <a:t>Мы обращаемся за поддержкой...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Основные требования к использованию метода проектов в детском саду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31968115"/>
              </p:ext>
            </p:extLst>
          </p:nvPr>
        </p:nvGraphicFramePr>
        <p:xfrm>
          <a:off x="0" y="1357298"/>
          <a:ext cx="8964488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279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Умение пользоваться методом проектов — </a:t>
            </a:r>
            <a:r>
              <a:rPr lang="ru-RU" sz="5400" b="1" dirty="0" smtClean="0">
                <a:solidFill>
                  <a:srgbClr val="C00000"/>
                </a:solidFill>
              </a:rPr>
              <a:t>показатель </a:t>
            </a:r>
            <a:r>
              <a:rPr lang="ru-RU" sz="5400" b="1" dirty="0">
                <a:solidFill>
                  <a:srgbClr val="C00000"/>
                </a:solidFill>
              </a:rPr>
              <a:t>высокой квалификации педагога, его прогрессивной методики обучения и развития детей. </a:t>
            </a:r>
          </a:p>
        </p:txBody>
      </p:sp>
    </p:spTree>
    <p:extLst>
      <p:ext uri="{BB962C8B-B14F-4D97-AF65-F5344CB8AC3E}">
        <p14:creationId xmlns="" xmlns:p14="http://schemas.microsoft.com/office/powerpoint/2010/main" val="20332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609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867" b="97156" l="5200" r="97650">
                        <a14:foregroundMark x1="37100" y1="34933" x2="37100" y2="34933"/>
                        <a14:foregroundMark x1="40000" y1="18844" x2="40000" y2="18844"/>
                        <a14:foregroundMark x1="51800" y1="26400" x2="51800" y2="26400"/>
                        <a14:foregroundMark x1="53700" y1="27556" x2="53700" y2="27556"/>
                        <a14:foregroundMark x1="51250" y1="23733" x2="51250" y2="23733"/>
                        <a14:foregroundMark x1="65450" y1="26400" x2="65450" y2="26400"/>
                        <a14:foregroundMark x1="68950" y1="22400" x2="68950" y2="22400"/>
                        <a14:foregroundMark x1="68750" y1="28711" x2="68750" y2="28711"/>
                        <a14:foregroundMark x1="79550" y1="9778" x2="79550" y2="9778"/>
                        <a14:foregroundMark x1="92250" y1="72000" x2="92250" y2="72000"/>
                        <a14:foregroundMark x1="7250" y1="43822" x2="7250" y2="43822"/>
                        <a14:foregroundMark x1="6050" y1="42489" x2="6050" y2="42489"/>
                        <a14:foregroundMark x1="42650" y1="20178" x2="42650" y2="20178"/>
                        <a14:foregroundMark x1="43500" y1="44178" x2="43500" y2="44178"/>
                        <a14:backgroundMark x1="16700" y1="13333" x2="16700" y2="13333"/>
                        <a14:backgroundMark x1="32100" y1="90933" x2="32100" y2="90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537105" cy="367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2"/>
          <p:cNvSpPr>
            <a:spLocks noGrp="1"/>
          </p:cNvSpPr>
          <p:nvPr>
            <p:ph type="ctrTitle"/>
          </p:nvPr>
        </p:nvSpPr>
        <p:spPr>
          <a:xfrm>
            <a:off x="63688" y="29688"/>
            <a:ext cx="8866030" cy="654258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dirty="0" smtClean="0"/>
              <a:t>«Федеральные государственный образовательный стандарты дошкольного образования</a:t>
            </a:r>
            <a:r>
              <a:rPr lang="ru-RU" sz="45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   	</a:t>
            </a:r>
            <a:br>
              <a:rPr lang="ru-RU" sz="45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№1155 ОТ 17. 10. 2013г.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Вступил в действие с </a:t>
            </a:r>
            <a:br>
              <a:rPr lang="ru-RU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01.01 2014года	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</a:t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7556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Основные принципы дошкольного образования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45924670"/>
              </p:ext>
            </p:extLst>
          </p:nvPr>
        </p:nvGraphicFramePr>
        <p:xfrm>
          <a:off x="0" y="1601416"/>
          <a:ext cx="9144000" cy="506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234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3200" dirty="0"/>
              <a:t>Требования к условиям реализации основной  Образовательной программы дошкольного образования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39359719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2391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32149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 smtClean="0">
                <a:latin typeface="Comic Sans MS" pitchFamily="66" charset="0"/>
              </a:rPr>
              <a:t>Проект </a:t>
            </a:r>
            <a:r>
              <a:rPr lang="ru-RU" sz="2800" b="1" i="1" dirty="0" smtClean="0">
                <a:latin typeface="Comic Sans MS" pitchFamily="66" charset="0"/>
              </a:rPr>
              <a:t>– </a:t>
            </a:r>
            <a:r>
              <a:rPr lang="ru-RU" sz="2800" i="1" dirty="0" smtClean="0">
                <a:latin typeface="Comic Sans MS" pitchFamily="66" charset="0"/>
              </a:rPr>
              <a:t>это специально организованный взрослым и выполняемый детьми комплекс действий, завершающийся созданием творческих работ.</a:t>
            </a:r>
          </a:p>
          <a:p>
            <a:pPr>
              <a:buNone/>
            </a:pPr>
            <a:endParaRPr lang="ru-RU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800" b="1" dirty="0" smtClean="0">
                <a:latin typeface="Comic Sans MS" pitchFamily="66" charset="0"/>
              </a:rPr>
              <a:t>Метод проектов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b="1" i="1" dirty="0" smtClean="0">
                <a:latin typeface="Comic Sans MS" pitchFamily="66" charset="0"/>
              </a:rPr>
              <a:t>–</a:t>
            </a:r>
            <a:r>
              <a:rPr lang="ru-RU" sz="2800" i="1" dirty="0" smtClean="0">
                <a:latin typeface="Comic Sans MS" pitchFamily="66" charset="0"/>
              </a:rPr>
              <a:t> система обучения, при которой дети приобретают знания в процессе планирования и выполнения постоянно усложняющихся практических заданий – проектов.</a:t>
            </a:r>
          </a:p>
          <a:p>
            <a:pPr>
              <a:buNone/>
            </a:pPr>
            <a:endParaRPr lang="ru-RU" sz="28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800" i="1" dirty="0" smtClean="0">
                <a:latin typeface="Comic Sans MS" pitchFamily="66" charset="0"/>
              </a:rPr>
              <a:t> Метод проектов всегда предполагает решение воспитанниками какой-то  </a:t>
            </a:r>
            <a:r>
              <a:rPr lang="ru-RU" sz="2800" b="1" dirty="0" smtClean="0">
                <a:latin typeface="Comic Sans MS" pitchFamily="66" charset="0"/>
              </a:rPr>
              <a:t>проблемы</a:t>
            </a:r>
            <a:r>
              <a:rPr lang="ru-RU" sz="2800" dirty="0" smtClean="0">
                <a:latin typeface="Comic Sans MS" pitchFamily="66" charset="0"/>
              </a:rPr>
              <a:t>.</a:t>
            </a:r>
          </a:p>
          <a:p>
            <a:endParaRPr lang="ru-RU" sz="2400" dirty="0" smtClean="0"/>
          </a:p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понятия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РЕБЕНКА ПРОЕКТ ЭТО: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Раскрытие творческого потенциала;</a:t>
            </a:r>
          </a:p>
          <a:p>
            <a:pPr lvl="0"/>
            <a:r>
              <a:rPr lang="ru-RU" dirty="0" smtClean="0"/>
              <a:t>Умение  работать в группе ;</a:t>
            </a:r>
          </a:p>
          <a:p>
            <a:pPr lvl="0"/>
            <a:r>
              <a:rPr lang="ru-RU" dirty="0" smtClean="0"/>
              <a:t>Умение направлять деятельность на решение  интересной проблемы, сформулированной самими детьми;</a:t>
            </a:r>
          </a:p>
          <a:p>
            <a:pPr lvl="0"/>
            <a:r>
              <a:rPr lang="ru-RU" dirty="0" smtClean="0"/>
              <a:t>Умение презентовать свою работу.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/>
              <a:t>Виды проектной деятельности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071546"/>
          <a:ext cx="8229600" cy="562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164"/>
                <a:gridCol w="568643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 составу участников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Индивидуальный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Подгрупповой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Семейный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Парный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Групповой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 содержанию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Монопроекты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(одна образовательная область)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Интегративные (две и более образовательные области)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 продолжительности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Краткосрочные (1-4 недели)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Среднесрочные (до 1 месяца)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Долгосрочные (полугодие, учебный год)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 доминирующему виду проектной деятельности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Информационные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Исследовательские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Творческие 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Проектно-ориентированные</a:t>
                      </a:r>
                      <a:endParaRPr lang="ru-RU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445528" cy="114303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latin typeface="+mn-lt"/>
                <a:cs typeface="Aharoni" pitchFamily="2" charset="-79"/>
              </a:rPr>
              <a:t>ТИПЫ ПРОЕКТОВ  В  ДОУ</a:t>
            </a:r>
            <a:r>
              <a:rPr lang="ru-RU" sz="3200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latin typeface="+mn-lt"/>
                <a:cs typeface="Aharoni" pitchFamily="2" charset="-79"/>
              </a:rPr>
              <a:t/>
            </a:r>
            <a:br>
              <a:rPr lang="ru-RU" sz="3200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latin typeface="+mn-lt"/>
                <a:cs typeface="Aharoni" pitchFamily="2" charset="-79"/>
              </a:rPr>
            </a:br>
            <a:r>
              <a:rPr lang="ru-RU" sz="3600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latin typeface="+mn-lt"/>
                <a:cs typeface="Aharoni" pitchFamily="2" charset="-79"/>
              </a:rPr>
              <a:t>( по Л.В.Киселёвой</a:t>
            </a:r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latin typeface="+mn-lt"/>
                <a:cs typeface="Aharoni" pitchFamily="2" charset="-79"/>
              </a:rPr>
              <a:t>)</a:t>
            </a:r>
            <a:endParaRPr lang="ru-RU" dirty="0">
              <a:ln>
                <a:solidFill>
                  <a:schemeClr val="accent6"/>
                </a:solidFill>
              </a:ln>
              <a:solidFill>
                <a:srgbClr val="C00000"/>
              </a:solidFill>
              <a:latin typeface="+mn-lt"/>
              <a:cs typeface="Aharoni" pitchFamily="2" charset="-79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500" y="1643063"/>
            <a:ext cx="8143875" cy="4786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428737"/>
          <a:ext cx="8572560" cy="5167811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660450"/>
                <a:gridCol w="4286281"/>
                <a:gridCol w="1625829"/>
              </a:tblGrid>
              <a:tr h="82673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ПРОЕКТА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44951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ИССЛЕДОВАТЕЛЬСКО-ТВОРЧЕСКИЙ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ЭКСПЕРИМЕНТИРУЮТ, А ЗАТЕМ ОФОРМЛЯЮТ РЕЗУЛЬТАТЫ В ВИДЕ ПРОДУКТИВНОЙ ДЕЯТЕЛЬНОСТИ.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СТАРШАЯ ГРУППА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69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РОЛЕВО-ИГРОВОЙ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ЭЛЕМЕНТОВ  ТВОРЧЕСКИХ ИГР.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МЛАДШАЯ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17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ИНФОРМАЦИОННО-ПРАКТИЧЕСКО-ОРИЕНТИРОВАННЫЙ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СБОР ИНФОРМАЦИИ, ЕЁ РЕАЛИЗАЦИЯ ПОСРЕДСТВОМ СОЦИАЛЬНЫХ ИНТЕРЕСОВ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(ДИЗАЙН ГРУППЫ).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ГРУППА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69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ТВОРЧЕСКИЙ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РАБОТЫ- ДЕТСКИЙ ПРАЗДНИК, ДИЗАЙН И Т.Д.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МЛАДШАЯ ГРУППА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nericHistoryMonthPresentatio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520</Words>
  <Application>Microsoft Office PowerPoint</Application>
  <PresentationFormat>Экран (4:3)</PresentationFormat>
  <Paragraphs>103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GenericHistoryMonthPresentation</vt:lpstr>
      <vt:lpstr>ПРОЕКТНАЯ ДЕЯТЕЛЬНОСТЬ В ОБРАЗОВАТЕЛЬНОМ ПРОЦЕССЕ ДОУ</vt:lpstr>
      <vt:lpstr>Слайд 2</vt:lpstr>
      <vt:lpstr>«Федеральные государственный образовательный стандарты дошкольного образования»      №1155 ОТ 17. 10. 2013г.  Вступил в действие с  01.01 2014года     </vt:lpstr>
      <vt:lpstr>Основные принципы дошкольного образования</vt:lpstr>
      <vt:lpstr>Требования к условиям реализации основной  Образовательной программы дошкольного образования</vt:lpstr>
      <vt:lpstr>Основные понятия</vt:lpstr>
      <vt:lpstr>ДЛЯ РЕБЕНКА ПРОЕКТ ЭТО:</vt:lpstr>
      <vt:lpstr>Виды проектной деятельности</vt:lpstr>
      <vt:lpstr>ТИПЫ ПРОЕКТОВ  В  ДОУ ( по Л.В.Киселёвой)</vt:lpstr>
      <vt:lpstr>СТРУКТУРА ПРОЕКТА</vt:lpstr>
      <vt:lpstr>ПРОЕКТ-это « шесть П»</vt:lpstr>
      <vt:lpstr>Проект «Цветочная фантазия»</vt:lpstr>
      <vt:lpstr>МЕТОДЫ РАЗРАБОТКИ ПРОЕКТОВ  "Модель трёх вопросов" </vt:lpstr>
      <vt:lpstr>Образ "Семь мы" </vt:lpstr>
      <vt:lpstr>Основные требования к использованию метода проектов в детском саду</vt:lpstr>
      <vt:lpstr>Умение пользоваться методом проектов — показатель высокой квалификации педагога, его прогрессивной методики обучения и развития детей.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 Бикбулатова</cp:lastModifiedBy>
  <cp:revision>58</cp:revision>
  <cp:lastPrinted>2014-12-14T15:21:46Z</cp:lastPrinted>
  <dcterms:created xsi:type="dcterms:W3CDTF">2013-11-06T04:25:58Z</dcterms:created>
  <dcterms:modified xsi:type="dcterms:W3CDTF">2015-10-21T06:14:53Z</dcterms:modified>
</cp:coreProperties>
</file>