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317" r:id="rId2"/>
    <p:sldId id="262" r:id="rId3"/>
    <p:sldId id="268" r:id="rId4"/>
    <p:sldId id="264" r:id="rId5"/>
    <p:sldId id="269" r:id="rId6"/>
    <p:sldId id="265" r:id="rId7"/>
    <p:sldId id="270" r:id="rId8"/>
    <p:sldId id="321" r:id="rId9"/>
    <p:sldId id="267" r:id="rId10"/>
    <p:sldId id="272" r:id="rId11"/>
    <p:sldId id="266" r:id="rId12"/>
    <p:sldId id="305" r:id="rId13"/>
    <p:sldId id="273" r:id="rId14"/>
    <p:sldId id="274" r:id="rId15"/>
    <p:sldId id="322" r:id="rId16"/>
    <p:sldId id="275" r:id="rId17"/>
    <p:sldId id="276" r:id="rId18"/>
    <p:sldId id="277" r:id="rId19"/>
    <p:sldId id="278" r:id="rId20"/>
    <p:sldId id="323" r:id="rId21"/>
    <p:sldId id="279" r:id="rId22"/>
    <p:sldId id="280" r:id="rId23"/>
    <p:sldId id="324" r:id="rId24"/>
    <p:sldId id="281" r:id="rId25"/>
    <p:sldId id="282" r:id="rId26"/>
    <p:sldId id="306" r:id="rId27"/>
    <p:sldId id="316" r:id="rId28"/>
    <p:sldId id="284" r:id="rId29"/>
    <p:sldId id="318" r:id="rId30"/>
    <p:sldId id="307" r:id="rId31"/>
    <p:sldId id="285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95" r:id="rId41"/>
    <p:sldId id="296" r:id="rId42"/>
    <p:sldId id="297" r:id="rId43"/>
    <p:sldId id="298" r:id="rId44"/>
    <p:sldId id="302" r:id="rId45"/>
    <p:sldId id="320" r:id="rId46"/>
    <p:sldId id="259" r:id="rId47"/>
    <p:sldId id="301" r:id="rId48"/>
    <p:sldId id="326" r:id="rId49"/>
    <p:sldId id="327" r:id="rId50"/>
    <p:sldId id="328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8ACBF-B5F8-4EE2-9A19-60C0F0401F2B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E32C7-C408-459E-8AB9-24391C0CF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710657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D2D8E-D9FD-4B72-AEF5-11447A3C33B6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BD1-CB0F-4A83-A050-E7E69E638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41309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90D70-E671-4522-B2BB-14FA3F272746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D52DD-6D4A-4B38-98B9-090DCED2E0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331890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6078-8B23-4BE4-88CD-195C6F3F5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E505-98A2-4AC2-832C-12A4EB2C7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F2618-234D-46CE-87CB-F11B11736B0C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65BAF-0BE9-47FF-8957-61FF252F3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71768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24E8-11C5-47CD-BC75-344067ED0374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56B6F-3944-416F-84BB-B45F3A6B3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823205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49FAA-C20C-495D-BC5B-3907695CA7EA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79467-5B66-4D5B-984E-88653C63F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685887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053D-7D89-4D2A-85EA-ADA4E6F65635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5D48A-39C2-4A0D-875D-78458CFC60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54358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15B0F-3A48-4308-B403-B8FAEA9602BE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91304-8D00-45E3-857C-50476EACC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84945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08420-B148-4C2B-929A-93071A5D9864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CEECB-9176-43E2-B2A8-43A3DCDBA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762778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07C8D-76C0-405F-BF43-ABF5B1134DA6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30656-F7FE-46D1-8C5C-DEDED7E25C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91959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57135-BD94-4023-9BA4-E4AE3FE484E6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EDB2E-1982-4C5D-BB89-0DD5A1EF1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93086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7B290F-CEE5-417A-8BDC-7B24BE38A520}" type="datetimeFigureOut">
              <a:rPr lang="ru-RU" smtClean="0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114C3-10BC-4081-8E7F-A941C80D03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>
    <p:cover dir="l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9;&#1088;&#1086;&#1082;_&#1059;&#1084;&#1085;&#1086;&#1078;&#1077;&#1085;&#1080;&#1077;%20&#1080;%20&#1076;&#1077;&#1083;&#1077;&#1085;&#1080;&#1077;%20&#1085;&#1072;&#1090;&#1091;&#1088;&#1072;&#1083;&#1100;&#1085;&#1099;&#1093;%20&#1095;&#1080;&#1089;&#1077;&#1083;\&#1042;%20&#1089;&#1090;&#1088;&#1072;&#1085;&#1077;%20&#1085;&#1077;&#1074;&#1099;&#1091;&#1095;&#1077;&#1085;&#1085;&#1099;&#1093;%20&#1091;&#1088;&#1086;&#1082;&#1086;&#1074;.wm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8.jpe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Устный счет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100 – 17 = </a:t>
            </a:r>
            <a:r>
              <a:rPr lang="ru-RU" sz="11500" dirty="0" smtClean="0">
                <a:solidFill>
                  <a:srgbClr val="00B050"/>
                </a:solidFill>
              </a:rPr>
              <a:t>83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50912" y="2420938"/>
            <a:ext cx="8229600" cy="370522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66 ∙ 5 = 330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50912" y="2420938"/>
            <a:ext cx="8229600" cy="370522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66 ∙ 5 = </a:t>
            </a:r>
            <a:r>
              <a:rPr lang="ru-RU" sz="11500" dirty="0" smtClean="0">
                <a:solidFill>
                  <a:srgbClr val="00B050"/>
                </a:solidFill>
              </a:rPr>
              <a:t>330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25 ∙ 3 = 85</a:t>
            </a:r>
          </a:p>
          <a:p>
            <a:pPr>
              <a:buFontTx/>
              <a:buNone/>
            </a:pPr>
            <a:endParaRPr lang="ru-RU" sz="11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25 ∙ 3 = </a:t>
            </a:r>
            <a:r>
              <a:rPr lang="ru-RU" sz="11500" smtClean="0">
                <a:solidFill>
                  <a:srgbClr val="FF0000"/>
                </a:solidFill>
              </a:rPr>
              <a:t>85</a:t>
            </a:r>
          </a:p>
          <a:p>
            <a:pPr>
              <a:buFontTx/>
              <a:buNone/>
            </a:pPr>
            <a:endParaRPr lang="ru-RU" sz="11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dirty="0" smtClean="0"/>
              <a:t>25 ∙ 3 = </a:t>
            </a:r>
            <a:r>
              <a:rPr lang="ru-RU" sz="11500" dirty="0" smtClean="0"/>
              <a:t>75</a:t>
            </a:r>
            <a:endParaRPr lang="ru-RU" sz="11500" dirty="0" smtClean="0"/>
          </a:p>
          <a:p>
            <a:pPr>
              <a:buFontTx/>
              <a:buNone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52 : 4 = 13</a:t>
            </a:r>
          </a:p>
          <a:p>
            <a:pPr>
              <a:buFontTx/>
              <a:buNone/>
            </a:pPr>
            <a:endParaRPr lang="ru-RU" sz="11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52 : 4 = </a:t>
            </a:r>
            <a:r>
              <a:rPr lang="ru-RU" sz="11500" smtClean="0">
                <a:solidFill>
                  <a:srgbClr val="00B050"/>
                </a:solidFill>
              </a:rPr>
              <a:t>13</a:t>
            </a:r>
          </a:p>
          <a:p>
            <a:pPr>
              <a:buFontTx/>
              <a:buNone/>
            </a:pPr>
            <a:endParaRPr lang="ru-RU" sz="11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46 + 6 = 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46 + 6 = </a:t>
            </a:r>
            <a:r>
              <a:rPr lang="ru-RU" sz="11500" smtClean="0">
                <a:solidFill>
                  <a:srgbClr val="FF0000"/>
                </a:solidFill>
              </a:rPr>
              <a:t>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8 + 27 = 35</a:t>
            </a:r>
          </a:p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dirty="0" smtClean="0"/>
              <a:t>46 + 6 = </a:t>
            </a:r>
            <a:r>
              <a:rPr lang="ru-RU" sz="11500" dirty="0" smtClean="0"/>
              <a:t>52</a:t>
            </a: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53 – 9 = 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53 – 9 = </a:t>
            </a:r>
            <a:r>
              <a:rPr lang="ru-RU" sz="11500" smtClean="0">
                <a:solidFill>
                  <a:srgbClr val="FF0000"/>
                </a:solidFill>
              </a:rPr>
              <a:t>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dirty="0" smtClean="0"/>
              <a:t>53 – 9 = </a:t>
            </a:r>
            <a:r>
              <a:rPr lang="ru-RU" sz="11500" dirty="0" smtClean="0"/>
              <a:t>44</a:t>
            </a: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13 ∙ 20 = 260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500" smtClean="0"/>
              <a:t>13 ∙ 20 = </a:t>
            </a:r>
            <a:r>
              <a:rPr lang="ru-RU" sz="11500" smtClean="0">
                <a:solidFill>
                  <a:srgbClr val="00B050"/>
                </a:solidFill>
              </a:rPr>
              <a:t>260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77018" y="2967335"/>
            <a:ext cx="47899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5400" b="1" spc="300" dirty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 стране невыученных уроко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568952" cy="64267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450" y="1989138"/>
            <a:ext cx="7056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Умножение и деление натуральных чисел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Решите уравнения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Вариант 1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– 12) ∙ 8 =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56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Вариант 2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38∙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+ 15 = 91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8 + 27 = </a:t>
            </a:r>
            <a:r>
              <a:rPr lang="ru-RU" sz="11500" dirty="0" smtClean="0">
                <a:solidFill>
                  <a:srgbClr val="00B050"/>
                </a:solidFill>
              </a:rPr>
              <a:t>35</a:t>
            </a:r>
          </a:p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99666" y="1750740"/>
            <a:ext cx="3816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/>
              <a:t>По горизонтали:</a:t>
            </a:r>
            <a:endParaRPr lang="ru-RU" sz="2400" b="1" dirty="0"/>
          </a:p>
          <a:p>
            <a:pPr algn="just"/>
            <a:r>
              <a:rPr lang="ru-RU" sz="2400" b="1" dirty="0"/>
              <a:t>а) Ученик прочел 81 страницу, ему осталось прочесть в 3 раза меньше, чем он уже прочел. Сколько всего страниц должен прочесть </a:t>
            </a:r>
            <a:r>
              <a:rPr lang="ru-RU" sz="2400" b="1" dirty="0" smtClean="0"/>
              <a:t>ученик?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99666" y="1750740"/>
            <a:ext cx="3816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/>
              <a:t>По горизонтали:</a:t>
            </a:r>
            <a:endParaRPr lang="ru-RU" sz="2400" b="1" dirty="0"/>
          </a:p>
          <a:p>
            <a:pPr algn="just"/>
            <a:r>
              <a:rPr lang="ru-RU" sz="2400" b="1" dirty="0"/>
              <a:t>а) Ученик прочел 81 страницу, ему осталось прочесть в 3 раза меньше, чем он уже прочел. Сколько всего страниц должен прочесть </a:t>
            </a:r>
            <a:r>
              <a:rPr lang="ru-RU" sz="2400" b="1" dirty="0" smtClean="0"/>
              <a:t>ученик?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По вертикали: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а) Мотоциклист от пункта A  до пункта B  проехал 148 км. Для того чтобы добраться из пункта B  в пункт C  он должен преодолеть расстояние, которое в 4 раза меньше, чем он уже проехал. Сколько всего должен проехать мотоциклист?</a:t>
            </a:r>
            <a:endParaRPr lang="ru-RU" sz="20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По вертикали: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а) Мотоциклист от пункта A  до пункта B  проехал 148 км. Для того чтобы добраться из пункта B  в пункт C  он должен преодолеть расстояние, которое в 4 раза меньше, чем он уже проехал. Сколько всего должен проехать мотоциклист?</a:t>
            </a:r>
            <a:endParaRPr lang="ru-RU" sz="20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горизонтали: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б) В одном доме 150 квартир, в другом в 2 раза больше, а в третьем – 102 квартиры. Сколько квартир в трех домах?</a:t>
            </a:r>
            <a:r>
              <a:rPr lang="ru-RU" sz="2400" b="1" i="1" dirty="0" smtClean="0"/>
              <a:t> 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горизонтали: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б) В одном доме 150 квартир, в другом в 2 раза больше, а в третьем – 102 квартиры. Сколько квартир в трех домах?</a:t>
            </a:r>
            <a:r>
              <a:rPr lang="ru-RU" sz="2400" b="1" i="1" dirty="0" smtClean="0"/>
              <a:t> 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8224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328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вертикали: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в) В 14 ящиках 168 кг яблок. Сколько килограммов яблок в 18 таких ящиках? 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8224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328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вертикали: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в) В 14 ящиках 168 кг яблок. </a:t>
            </a:r>
            <a:r>
              <a:rPr lang="ru-RU" sz="2400" b="1" smtClean="0"/>
              <a:t>Сколько килограммов </a:t>
            </a:r>
            <a:r>
              <a:rPr lang="ru-RU" sz="2400" b="1" dirty="0" smtClean="0"/>
              <a:t>яблок в 18 таких ящиках? 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8224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328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96336" y="4365104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96336" y="5229200"/>
            <a:ext cx="36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горизонтали: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г) В одном пакете новогоднего подарка 34 конфеты,  в другом в 2 раза больше, а в третьем на 10 конфет больше, чем в первом. Сколько всего конфет?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8224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328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96336" y="4365104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96336" y="5229200"/>
            <a:ext cx="36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484784"/>
            <a:ext cx="2808288" cy="4559300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83568" y="1556792"/>
            <a:ext cx="41764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По горизонтали: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г) В одном пакете новогоднего подарка 34 конфеты,  в другом в 2 раза больше, а в третьем на 10 конфет больше, чем в первом. Сколько всего конфет?</a:t>
            </a:r>
            <a:endParaRPr lang="ru-RU" sz="24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6136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88224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52320" y="16288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6136" y="2492896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88224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5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328" y="34290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96336" y="4365104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596336" y="5229200"/>
            <a:ext cx="36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588224" y="52292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4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796136" y="5229200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8313" y="2403375"/>
            <a:ext cx="8229600" cy="361791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8 ∙ 10 = 80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Физкультминутка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Встали </a:t>
            </a:r>
            <a:r>
              <a:rPr lang="ru-RU" sz="2400" b="1" dirty="0" smtClean="0"/>
              <a:t>прямо, ноги вместе,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Поворот кругом, на месте.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Хлопнем пару раз в ладошки.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И потопаем немножко.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А теперь представим, детки,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Будто руки наши – ветки.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Покачаем ими дружно,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Словно ветер дует южный.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Ветер стих. Вздохнули дружно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Нам урок продолжить нужно.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Одна группа школьников отправилась на экскурсию в город Чебоксары, другая группа – в Казань. Автобус преодолевает расстояние между городом Йошкар-Ола и Чебоксары за 2 часа, а между Йошкар-Олой и Казанью за 3 часа. Найдите и сравните средние скорости автобусов на этих направлениях, если расстояние Йошкар-Ола – Чебоксары – 92 км; расстояние Йошкар-Ола – Казань – 150 км.</a:t>
            </a:r>
          </a:p>
          <a:p>
            <a:pPr marL="0" algn="just"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45" t="25390" r="46533" b="20898"/>
          <a:stretch>
            <a:fillRect/>
          </a:stretch>
        </p:blipFill>
        <p:spPr bwMode="auto">
          <a:xfrm>
            <a:off x="6143636" y="3951867"/>
            <a:ext cx="2143140" cy="2357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900" t="34375" r="40479" b="21679"/>
          <a:stretch>
            <a:fillRect/>
          </a:stretch>
        </p:blipFill>
        <p:spPr bwMode="auto">
          <a:xfrm>
            <a:off x="3000364" y="3930434"/>
            <a:ext cx="2643206" cy="2378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Урожайность зерновых в республике Марий Эл в 2016 году составила 18 центнеров с гектара. Определите, сколько центнеров зерновых было собрано с поля площадью 420 гектаров.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8194" name="Picture 2" descr="https://im1-tub-ru.yandex.net/i?id=18b90f6f032b142b864390865f1a57f9&amp;n=33&amp;h=215&amp;w=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2962275" cy="2047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/>
          <a:p>
            <a:pPr marL="742950" lvl="0" indent="-74295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1. Решите уравнения:</a:t>
            </a:r>
          </a:p>
          <a:p>
            <a:pPr marL="742950" lvl="0" indent="333375">
              <a:buNone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(38 + в) ∙ 12 = 840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333375">
              <a:buNone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(у + 25) : 8 = 16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2. Выполните вычисление:</a:t>
            </a:r>
          </a:p>
          <a:p>
            <a:pPr marL="742950" indent="333375">
              <a:buNone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203 ∙ 26 – (3292 + 2579) : 57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 marL="742950" lvl="0" indent="-742950" algn="ctr"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(38 + в) ∙ 12 = 840</a:t>
            </a:r>
          </a:p>
          <a:p>
            <a:pPr marL="742950" indent="-742950" algn="ctr">
              <a:buNone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= 32</a:t>
            </a:r>
          </a:p>
          <a:p>
            <a:pPr marL="742950" indent="-742950" algn="ctr">
              <a:buNone/>
            </a:pPr>
            <a:endParaRPr lang="ru-RU" sz="3600" b="1" i="1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 algn="ctr"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(у + 25) : 8 = 16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= 103</a:t>
            </a:r>
          </a:p>
          <a:p>
            <a:pPr marL="742950" lvl="0" indent="-742950" algn="ctr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/>
              <a:t>			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203 ∙ 26 – (3292 + 2579) : 57 =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5 175 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AutoNum type="arabicParenR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203 ∙ 26 = 5 278</a:t>
            </a:r>
          </a:p>
          <a:p>
            <a:pPr marL="514350" indent="-514350" algn="ctr">
              <a:buAutoNum type="arabicParenR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3292 + 2579 = 5 871</a:t>
            </a:r>
          </a:p>
          <a:p>
            <a:pPr marL="514350" indent="-514350" algn="ctr">
              <a:buAutoNum type="arabicParenR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5 871 : 57 = 103</a:t>
            </a:r>
          </a:p>
          <a:p>
            <a:pPr marL="514350" indent="-514350" algn="ctr">
              <a:buAutoNum type="arabicParenR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5 278 – 103 = 5 175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64" y="346060"/>
            <a:ext cx="7829550" cy="8683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214438" y="1428750"/>
            <a:ext cx="7472362" cy="4697413"/>
          </a:xfrm>
        </p:spPr>
        <p:txBody>
          <a:bodyPr rtlCol="0">
            <a:normAutofit/>
          </a:bodyPr>
          <a:lstStyle/>
          <a:p>
            <a:pPr marL="360363" indent="0" algn="just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Повторить правило умножения и 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деления столбиком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pic>
        <p:nvPicPr>
          <p:cNvPr id="39940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064"/>
          <a:stretch>
            <a:fillRect/>
          </a:stretch>
        </p:blipFill>
        <p:spPr bwMode="auto">
          <a:xfrm>
            <a:off x="285750" y="1428750"/>
            <a:ext cx="9731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90" r="16861" b="1990"/>
          <a:stretch>
            <a:fillRect/>
          </a:stretch>
        </p:blipFill>
        <p:spPr bwMode="auto">
          <a:xfrm>
            <a:off x="500063" y="221456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000375"/>
            <a:ext cx="9763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597" b="8189"/>
          <a:stretch>
            <a:fillRect/>
          </a:stretch>
        </p:blipFill>
        <p:spPr bwMode="auto">
          <a:xfrm>
            <a:off x="428625" y="3786188"/>
            <a:ext cx="785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429125"/>
            <a:ext cx="8699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813" y="1773238"/>
            <a:ext cx="6264275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Спасибо </a:t>
            </a:r>
          </a:p>
          <a:p>
            <a:pPr algn="ctr">
              <a:defRPr/>
            </a:pPr>
            <a:r>
              <a:rPr lang="ru-RU" sz="66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за урок!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27584" y="188640"/>
            <a:ext cx="7793037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Выполните действия: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3084513" y="3810000"/>
          <a:ext cx="314325" cy="339725"/>
        </p:xfrm>
        <a:graphic>
          <a:graphicData uri="http://schemas.openxmlformats.org/presentationml/2006/ole">
            <p:oleObj spid="_x0000_s1026" name="Equation" r:id="rId4" imgW="152280" imgH="164880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6516688" y="3352800"/>
          <a:ext cx="309562" cy="381000"/>
        </p:xfrm>
        <a:graphic>
          <a:graphicData uri="http://schemas.openxmlformats.org/presentationml/2006/ole">
            <p:oleObj spid="_x0000_s1027" name="Equation" r:id="rId5" imgW="164880" imgH="203040" progId="">
              <p:embed/>
            </p:oleObj>
          </a:graphicData>
        </a:graphic>
      </p:graphicFrame>
      <p:sp>
        <p:nvSpPr>
          <p:cNvPr id="1038" name="Rectangle 5"/>
          <p:cNvSpPr>
            <a:spLocks noChangeArrowheads="1"/>
          </p:cNvSpPr>
          <p:nvPr/>
        </p:nvSpPr>
        <p:spPr bwMode="auto">
          <a:xfrm>
            <a:off x="609600" y="2590800"/>
            <a:ext cx="457200" cy="990600"/>
          </a:xfrm>
          <a:prstGeom prst="rect">
            <a:avLst/>
          </a:prstGeom>
          <a:solidFill>
            <a:srgbClr val="DFDA00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39" name="Line 6"/>
          <p:cNvSpPr>
            <a:spLocks noChangeShapeType="1"/>
          </p:cNvSpPr>
          <p:nvPr/>
        </p:nvSpPr>
        <p:spPr bwMode="auto">
          <a:xfrm>
            <a:off x="1066800" y="3124200"/>
            <a:ext cx="990600" cy="685800"/>
          </a:xfrm>
          <a:prstGeom prst="line">
            <a:avLst/>
          </a:prstGeom>
          <a:noFill/>
          <a:ln w="28575">
            <a:solidFill>
              <a:srgbClr val="DFD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0" name="Oval 7"/>
          <p:cNvSpPr>
            <a:spLocks noChangeArrowheads="1"/>
          </p:cNvSpPr>
          <p:nvPr/>
        </p:nvSpPr>
        <p:spPr bwMode="auto">
          <a:xfrm>
            <a:off x="1981200" y="3581400"/>
            <a:ext cx="8382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4495800" y="2855913"/>
          <a:ext cx="533400" cy="339725"/>
        </p:xfrm>
        <a:graphic>
          <a:graphicData uri="http://schemas.openxmlformats.org/presentationml/2006/ole">
            <p:oleObj spid="_x0000_s1028" name="Equation" r:id="rId6" imgW="279360" imgH="177480" progId="">
              <p:embed/>
            </p:oleObj>
          </a:graphicData>
        </a:graphic>
      </p:graphicFrame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660400" y="2898775"/>
          <a:ext cx="355600" cy="334963"/>
        </p:xfrm>
        <a:graphic>
          <a:graphicData uri="http://schemas.openxmlformats.org/presentationml/2006/ole">
            <p:oleObj spid="_x0000_s1029" name="Equation" r:id="rId7" imgW="177480" imgH="164880" progId="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195513" y="3827463"/>
          <a:ext cx="487362" cy="430212"/>
        </p:xfrm>
        <a:graphic>
          <a:graphicData uri="http://schemas.openxmlformats.org/presentationml/2006/ole">
            <p:oleObj spid="_x0000_s1030" name="Equation" r:id="rId8" imgW="203040" imgH="177480" progId="">
              <p:embed/>
            </p:oleObj>
          </a:graphicData>
        </a:graphic>
      </p:graphicFrame>
      <p:sp>
        <p:nvSpPr>
          <p:cNvPr id="1041" name="AutoShape 11"/>
          <p:cNvSpPr>
            <a:spLocks noChangeArrowheads="1"/>
          </p:cNvSpPr>
          <p:nvPr/>
        </p:nvSpPr>
        <p:spPr bwMode="auto">
          <a:xfrm rot="-601974">
            <a:off x="3505200" y="2667000"/>
            <a:ext cx="990600" cy="11430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Line 12"/>
          <p:cNvSpPr>
            <a:spLocks noChangeShapeType="1"/>
          </p:cNvSpPr>
          <p:nvPr/>
        </p:nvSpPr>
        <p:spPr bwMode="auto">
          <a:xfrm flipV="1">
            <a:off x="2743200" y="3429000"/>
            <a:ext cx="914400" cy="6096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810000" y="3187700"/>
          <a:ext cx="406400" cy="377825"/>
        </p:xfrm>
        <a:graphic>
          <a:graphicData uri="http://schemas.openxmlformats.org/presentationml/2006/ole">
            <p:oleObj spid="_x0000_s1031" name="Equation" r:id="rId9" imgW="190440" imgH="177480" progId="">
              <p:embed/>
            </p:oleObj>
          </a:graphicData>
        </a:graphic>
      </p:graphicFrame>
      <p:sp>
        <p:nvSpPr>
          <p:cNvPr id="1043" name="AutoShape 14"/>
          <p:cNvSpPr>
            <a:spLocks noChangeArrowheads="1"/>
          </p:cNvSpPr>
          <p:nvPr/>
        </p:nvSpPr>
        <p:spPr bwMode="auto">
          <a:xfrm>
            <a:off x="5257800" y="2514600"/>
            <a:ext cx="1214438" cy="1214438"/>
          </a:xfrm>
          <a:prstGeom prst="diamond">
            <a:avLst/>
          </a:prstGeom>
          <a:solidFill>
            <a:srgbClr val="FF944B"/>
          </a:soli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Line 15"/>
          <p:cNvSpPr>
            <a:spLocks noChangeShapeType="1"/>
          </p:cNvSpPr>
          <p:nvPr/>
        </p:nvSpPr>
        <p:spPr bwMode="auto">
          <a:xfrm flipV="1">
            <a:off x="4343400" y="3124200"/>
            <a:ext cx="914400" cy="228600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753100" y="2960688"/>
          <a:ext cx="228600" cy="360362"/>
        </p:xfrm>
        <a:graphic>
          <a:graphicData uri="http://schemas.openxmlformats.org/presentationml/2006/ole">
            <p:oleObj spid="_x0000_s1032" name="Equation" r:id="rId10" imgW="114120" imgH="177480" progId="">
              <p:embed/>
            </p:oleObj>
          </a:graphicData>
        </a:graphic>
      </p:graphicFrame>
      <p:sp>
        <p:nvSpPr>
          <p:cNvPr id="1045" name="AutoShape 17"/>
          <p:cNvSpPr>
            <a:spLocks noChangeArrowheads="1"/>
          </p:cNvSpPr>
          <p:nvPr/>
        </p:nvSpPr>
        <p:spPr bwMode="auto">
          <a:xfrm rot="982924">
            <a:off x="6934200" y="3581400"/>
            <a:ext cx="914400" cy="1371600"/>
          </a:xfrm>
          <a:prstGeom prst="rtTriangle">
            <a:avLst/>
          </a:prstGeom>
          <a:solidFill>
            <a:srgbClr val="5399FF"/>
          </a:solidFill>
          <a:ln w="9525">
            <a:solidFill>
              <a:srgbClr val="FF944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Line 18"/>
          <p:cNvSpPr>
            <a:spLocks noChangeShapeType="1"/>
          </p:cNvSpPr>
          <p:nvPr/>
        </p:nvSpPr>
        <p:spPr bwMode="auto">
          <a:xfrm>
            <a:off x="6172200" y="3429000"/>
            <a:ext cx="762000" cy="762000"/>
          </a:xfrm>
          <a:prstGeom prst="line">
            <a:avLst/>
          </a:prstGeom>
          <a:noFill/>
          <a:ln w="28575">
            <a:solidFill>
              <a:srgbClr val="FF944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6997700" y="4343400"/>
          <a:ext cx="381000" cy="360363"/>
        </p:xfrm>
        <a:graphic>
          <a:graphicData uri="http://schemas.openxmlformats.org/presentationml/2006/ole">
            <p:oleObj spid="_x0000_s1033" name="Equation" r:id="rId11" imgW="190440" imgH="177480" progId="">
              <p:embed/>
            </p:oleObj>
          </a:graphicData>
        </a:graphic>
      </p:graphicFrame>
      <p:sp>
        <p:nvSpPr>
          <p:cNvPr id="1047" name="Oval 20"/>
          <p:cNvSpPr>
            <a:spLocks noChangeArrowheads="1"/>
          </p:cNvSpPr>
          <p:nvPr/>
        </p:nvSpPr>
        <p:spPr bwMode="auto">
          <a:xfrm>
            <a:off x="7848600" y="2209800"/>
            <a:ext cx="990600" cy="11430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Line 21"/>
          <p:cNvSpPr>
            <a:spLocks noChangeShapeType="1"/>
          </p:cNvSpPr>
          <p:nvPr/>
        </p:nvSpPr>
        <p:spPr bwMode="auto">
          <a:xfrm flipV="1">
            <a:off x="7467600" y="3200400"/>
            <a:ext cx="533400" cy="1295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34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1625600" y="3048000"/>
          <a:ext cx="280988" cy="304800"/>
        </p:xfrm>
        <a:graphic>
          <a:graphicData uri="http://schemas.openxmlformats.org/presentationml/2006/ole">
            <p:oleObj spid="_x0000_s1034" name="Equation" r:id="rId12" imgW="152280" imgH="164880" progId="">
              <p:embed/>
            </p:oleObj>
          </a:graphicData>
        </a:graphic>
      </p:graphicFrame>
      <p:graphicFrame>
        <p:nvGraphicFramePr>
          <p:cNvPr id="1035" name="Object 23"/>
          <p:cNvGraphicFramePr>
            <a:graphicFrameLocks noChangeAspect="1"/>
          </p:cNvGraphicFramePr>
          <p:nvPr/>
        </p:nvGraphicFramePr>
        <p:xfrm>
          <a:off x="7794625" y="3886200"/>
          <a:ext cx="344488" cy="423863"/>
        </p:xfrm>
        <a:graphic>
          <a:graphicData uri="http://schemas.openxmlformats.org/presentationml/2006/ole">
            <p:oleObj spid="_x0000_s1035" name="Equation" r:id="rId13" imgW="164880" imgH="203040" progId="">
              <p:embed/>
            </p:oleObj>
          </a:graphicData>
        </a:graphic>
      </p:graphicFrame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8032750" y="2514600"/>
          <a:ext cx="715963" cy="498475"/>
        </p:xfrm>
        <a:graphic>
          <a:graphicData uri="http://schemas.openxmlformats.org/presentationml/2006/ole">
            <p:oleObj spid="_x0000_s1036" name="Equation" r:id="rId14" imgW="253800" imgH="177480" progId="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83419" y="214313"/>
            <a:ext cx="7793037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Выполните действия: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3095625" y="3810000"/>
          <a:ext cx="290513" cy="339725"/>
        </p:xfrm>
        <a:graphic>
          <a:graphicData uri="http://schemas.openxmlformats.org/presentationml/2006/ole">
            <p:oleObj spid="_x0000_s2050" name="Equation" r:id="rId4" imgW="152280" imgH="177480" progId="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6324600" y="3352800"/>
          <a:ext cx="722313" cy="296863"/>
        </p:xfrm>
        <a:graphic>
          <a:graphicData uri="http://schemas.openxmlformats.org/presentationml/2006/ole">
            <p:oleObj spid="_x0000_s2051" name="Equation" r:id="rId5" imgW="431640" imgH="177480" progId="">
              <p:embed/>
            </p:oleObj>
          </a:graphicData>
        </a:graphic>
      </p:graphicFrame>
      <p:sp>
        <p:nvSpPr>
          <p:cNvPr id="2062" name="Rectangle 5"/>
          <p:cNvSpPr>
            <a:spLocks noChangeArrowheads="1"/>
          </p:cNvSpPr>
          <p:nvPr/>
        </p:nvSpPr>
        <p:spPr bwMode="auto">
          <a:xfrm>
            <a:off x="609600" y="2590800"/>
            <a:ext cx="457200" cy="990600"/>
          </a:xfrm>
          <a:prstGeom prst="rect">
            <a:avLst/>
          </a:prstGeom>
          <a:solidFill>
            <a:srgbClr val="DFDA00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063" name="Line 6"/>
          <p:cNvSpPr>
            <a:spLocks noChangeShapeType="1"/>
          </p:cNvSpPr>
          <p:nvPr/>
        </p:nvSpPr>
        <p:spPr bwMode="auto">
          <a:xfrm>
            <a:off x="1066800" y="3124200"/>
            <a:ext cx="990600" cy="685800"/>
          </a:xfrm>
          <a:prstGeom prst="line">
            <a:avLst/>
          </a:prstGeom>
          <a:noFill/>
          <a:ln w="28575">
            <a:solidFill>
              <a:srgbClr val="DFD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4" name="Oval 7"/>
          <p:cNvSpPr>
            <a:spLocks noChangeArrowheads="1"/>
          </p:cNvSpPr>
          <p:nvPr/>
        </p:nvSpPr>
        <p:spPr bwMode="auto">
          <a:xfrm>
            <a:off x="1981200" y="3581400"/>
            <a:ext cx="8382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DFD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4624388" y="2743200"/>
          <a:ext cx="368300" cy="452438"/>
        </p:xfrm>
        <a:graphic>
          <a:graphicData uri="http://schemas.openxmlformats.org/presentationml/2006/ole">
            <p:oleObj spid="_x0000_s2052" name="Equation" r:id="rId6" imgW="164880" imgH="203040" progId="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723900" y="2886075"/>
          <a:ext cx="228600" cy="361950"/>
        </p:xfrm>
        <a:graphic>
          <a:graphicData uri="http://schemas.openxmlformats.org/presentationml/2006/ole">
            <p:oleObj spid="_x0000_s2053" name="Equation" r:id="rId7" imgW="114120" imgH="177480" progId="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195513" y="3827463"/>
          <a:ext cx="487362" cy="430212"/>
        </p:xfrm>
        <a:graphic>
          <a:graphicData uri="http://schemas.openxmlformats.org/presentationml/2006/ole">
            <p:oleObj spid="_x0000_s2054" name="Equation" r:id="rId8" imgW="203040" imgH="177480" progId="">
              <p:embed/>
            </p:oleObj>
          </a:graphicData>
        </a:graphic>
      </p:graphicFrame>
      <p:sp>
        <p:nvSpPr>
          <p:cNvPr id="2065" name="AutoShape 11"/>
          <p:cNvSpPr>
            <a:spLocks noChangeArrowheads="1"/>
          </p:cNvSpPr>
          <p:nvPr/>
        </p:nvSpPr>
        <p:spPr bwMode="auto">
          <a:xfrm rot="-601974">
            <a:off x="3505200" y="2667000"/>
            <a:ext cx="990600" cy="11430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Line 12"/>
          <p:cNvSpPr>
            <a:spLocks noChangeShapeType="1"/>
          </p:cNvSpPr>
          <p:nvPr/>
        </p:nvSpPr>
        <p:spPr bwMode="auto">
          <a:xfrm flipV="1">
            <a:off x="2743200" y="3429000"/>
            <a:ext cx="914400" cy="6096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3733800" y="3352800"/>
          <a:ext cx="595313" cy="377825"/>
        </p:xfrm>
        <a:graphic>
          <a:graphicData uri="http://schemas.openxmlformats.org/presentationml/2006/ole">
            <p:oleObj spid="_x0000_s2055" name="Equation" r:id="rId9" imgW="279360" imgH="177480" progId="">
              <p:embed/>
            </p:oleObj>
          </a:graphicData>
        </a:graphic>
      </p:graphicFrame>
      <p:sp>
        <p:nvSpPr>
          <p:cNvPr id="2067" name="AutoShape 14"/>
          <p:cNvSpPr>
            <a:spLocks noChangeArrowheads="1"/>
          </p:cNvSpPr>
          <p:nvPr/>
        </p:nvSpPr>
        <p:spPr bwMode="auto">
          <a:xfrm>
            <a:off x="5257800" y="2514600"/>
            <a:ext cx="1214438" cy="1214438"/>
          </a:xfrm>
          <a:prstGeom prst="diamond">
            <a:avLst/>
          </a:prstGeom>
          <a:solidFill>
            <a:srgbClr val="FF944B"/>
          </a:soli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Line 15"/>
          <p:cNvSpPr>
            <a:spLocks noChangeShapeType="1"/>
          </p:cNvSpPr>
          <p:nvPr/>
        </p:nvSpPr>
        <p:spPr bwMode="auto">
          <a:xfrm flipV="1">
            <a:off x="4343400" y="3124200"/>
            <a:ext cx="914400" cy="228600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56" name="Object 16"/>
          <p:cNvGraphicFramePr>
            <a:graphicFrameLocks noChangeAspect="1"/>
          </p:cNvGraphicFramePr>
          <p:nvPr/>
        </p:nvGraphicFramePr>
        <p:xfrm>
          <a:off x="5562600" y="2895600"/>
          <a:ext cx="660400" cy="360363"/>
        </p:xfrm>
        <a:graphic>
          <a:graphicData uri="http://schemas.openxmlformats.org/presentationml/2006/ole">
            <p:oleObj spid="_x0000_s2056" name="Equation" r:id="rId10" imgW="330120" imgH="177480" progId="">
              <p:embed/>
            </p:oleObj>
          </a:graphicData>
        </a:graphic>
      </p:graphicFrame>
      <p:sp>
        <p:nvSpPr>
          <p:cNvPr id="2069" name="AutoShape 17"/>
          <p:cNvSpPr>
            <a:spLocks noChangeArrowheads="1"/>
          </p:cNvSpPr>
          <p:nvPr/>
        </p:nvSpPr>
        <p:spPr bwMode="auto">
          <a:xfrm rot="982924">
            <a:off x="6934200" y="3581400"/>
            <a:ext cx="914400" cy="1371600"/>
          </a:xfrm>
          <a:prstGeom prst="rtTriangle">
            <a:avLst/>
          </a:prstGeom>
          <a:solidFill>
            <a:srgbClr val="5399FF"/>
          </a:solidFill>
          <a:ln w="9525">
            <a:solidFill>
              <a:srgbClr val="FF944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172200" y="3429000"/>
            <a:ext cx="762000" cy="762000"/>
          </a:xfrm>
          <a:prstGeom prst="line">
            <a:avLst/>
          </a:prstGeom>
          <a:noFill/>
          <a:ln w="28575">
            <a:solidFill>
              <a:srgbClr val="FF944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7073900" y="4343400"/>
          <a:ext cx="228600" cy="360363"/>
        </p:xfrm>
        <a:graphic>
          <a:graphicData uri="http://schemas.openxmlformats.org/presentationml/2006/ole">
            <p:oleObj spid="_x0000_s2057" name="Equation" r:id="rId11" imgW="114120" imgH="177480" progId="">
              <p:embed/>
            </p:oleObj>
          </a:graphicData>
        </a:graphic>
      </p:graphicFrame>
      <p:sp>
        <p:nvSpPr>
          <p:cNvPr id="2071" name="Oval 20"/>
          <p:cNvSpPr>
            <a:spLocks noChangeArrowheads="1"/>
          </p:cNvSpPr>
          <p:nvPr/>
        </p:nvSpPr>
        <p:spPr bwMode="auto">
          <a:xfrm>
            <a:off x="7848600" y="2209800"/>
            <a:ext cx="990600" cy="11430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Line 21"/>
          <p:cNvSpPr>
            <a:spLocks noChangeShapeType="1"/>
          </p:cNvSpPr>
          <p:nvPr/>
        </p:nvSpPr>
        <p:spPr bwMode="auto">
          <a:xfrm flipV="1">
            <a:off x="7467600" y="3200400"/>
            <a:ext cx="533400" cy="1295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8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1625600" y="2989263"/>
          <a:ext cx="431800" cy="312737"/>
        </p:xfrm>
        <a:graphic>
          <a:graphicData uri="http://schemas.openxmlformats.org/presentationml/2006/ole">
            <p:oleObj spid="_x0000_s2058" name="Equation" r:id="rId12" imgW="228600" imgH="164880" progId="">
              <p:embed/>
            </p:oleObj>
          </a:graphicData>
        </a:graphic>
      </p:graphicFrame>
      <p:graphicFrame>
        <p:nvGraphicFramePr>
          <p:cNvPr id="2059" name="Object 23"/>
          <p:cNvGraphicFramePr>
            <a:graphicFrameLocks noChangeAspect="1"/>
          </p:cNvGraphicFramePr>
          <p:nvPr/>
        </p:nvGraphicFramePr>
        <p:xfrm>
          <a:off x="7727950" y="3932238"/>
          <a:ext cx="425450" cy="377825"/>
        </p:xfrm>
        <a:graphic>
          <a:graphicData uri="http://schemas.openxmlformats.org/presentationml/2006/ole">
            <p:oleObj spid="_x0000_s2059" name="Equation" r:id="rId13" imgW="228600" imgH="203040" progId="">
              <p:embed/>
            </p:oleObj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8121650" y="2514600"/>
          <a:ext cx="536575" cy="498475"/>
        </p:xfrm>
        <a:graphic>
          <a:graphicData uri="http://schemas.openxmlformats.org/presentationml/2006/ole">
            <p:oleObj spid="_x0000_s2060" name="Equation" r:id="rId14" imgW="190440" imgH="177480" progId="">
              <p:embed/>
            </p:oleObj>
          </a:graphicData>
        </a:graphic>
      </p:graphicFrame>
      <p:pic>
        <p:nvPicPr>
          <p:cNvPr id="2073" name="Picture 25" descr="УЧ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800" y="4343400"/>
            <a:ext cx="14192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8313" y="2420888"/>
            <a:ext cx="8229600" cy="361791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8 ∙ 10 = </a:t>
            </a:r>
            <a:r>
              <a:rPr lang="ru-RU" sz="11500" dirty="0" smtClean="0">
                <a:solidFill>
                  <a:srgbClr val="00B050"/>
                </a:solidFill>
              </a:rPr>
              <a:t>80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1411" y="214313"/>
            <a:ext cx="7793037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Заполните таблицу:</a:t>
            </a:r>
          </a:p>
        </p:txBody>
      </p:sp>
      <p:graphicFrame>
        <p:nvGraphicFramePr>
          <p:cNvPr id="13368" name="Group 56"/>
          <p:cNvGraphicFramePr>
            <a:graphicFrameLocks noGrp="1"/>
          </p:cNvGraphicFramePr>
          <p:nvPr>
            <p:ph idx="1"/>
          </p:nvPr>
        </p:nvGraphicFramePr>
        <p:xfrm>
          <a:off x="658813" y="2376488"/>
          <a:ext cx="7643812" cy="2592388"/>
        </p:xfrm>
        <a:graphic>
          <a:graphicData uri="http://schemas.openxmlformats.org/drawingml/2006/table">
            <a:tbl>
              <a:tblPr/>
              <a:tblGrid>
                <a:gridCol w="2436812"/>
                <a:gridCol w="984250"/>
                <a:gridCol w="985838"/>
                <a:gridCol w="1111250"/>
                <a:gridCol w="1111250"/>
                <a:gridCol w="101441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Множитель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Множитель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Произведение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078163" y="3222625"/>
            <a:ext cx="9937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 rot="214632">
            <a:off x="3311525" y="3294063"/>
            <a:ext cx="449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054475" y="4081463"/>
            <a:ext cx="1038225" cy="854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 rot="214632">
            <a:off x="4341813" y="4151313"/>
            <a:ext cx="44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5067300" y="2386013"/>
            <a:ext cx="10937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 rot="214632">
            <a:off x="5353050" y="2457450"/>
            <a:ext cx="449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6189663" y="4117975"/>
            <a:ext cx="1106487" cy="833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 rot="214632">
            <a:off x="6459538" y="4184650"/>
            <a:ext cx="44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7270750" y="3236913"/>
            <a:ext cx="10223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 rot="214632">
            <a:off x="7572375" y="3306763"/>
            <a:ext cx="449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69" name="AutoShape 5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919538" y="6430963"/>
            <a:ext cx="1398587" cy="187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70" name="Text Box 58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4249738" y="6376988"/>
            <a:ext cx="758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u="sng" dirty="0">
                <a:solidFill>
                  <a:schemeClr val="bg1"/>
                </a:solidFill>
              </a:rPr>
              <a:t>Закрыть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5" grpId="0" animBg="1"/>
      <p:bldP spid="13346" grpId="0"/>
      <p:bldP spid="13347" grpId="0" animBg="1"/>
      <p:bldP spid="13348" grpId="0"/>
      <p:bldP spid="13349" grpId="0" animBg="1"/>
      <p:bldP spid="13350" grpId="0"/>
      <p:bldP spid="13351" grpId="0" animBg="1"/>
      <p:bldP spid="13352" grpId="0"/>
      <p:bldP spid="13353" grpId="0" animBg="1"/>
      <p:bldP spid="13354" grpId="0"/>
      <p:bldP spid="13369" grpId="0" animBg="1"/>
      <p:bldP spid="13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72 : 3 = 13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72 : 3 = </a:t>
            </a:r>
            <a:r>
              <a:rPr lang="ru-RU" sz="11500" dirty="0" smtClean="0">
                <a:solidFill>
                  <a:srgbClr val="FF0000"/>
                </a:solidFill>
              </a:rPr>
              <a:t>13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72 : 3 = </a:t>
            </a:r>
            <a:r>
              <a:rPr lang="ru-RU" sz="11500" dirty="0" smtClean="0"/>
              <a:t>14</a:t>
            </a:r>
            <a:endParaRPr lang="ru-RU" sz="11500" dirty="0" smtClean="0"/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Устный счет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ru-RU" sz="11500" dirty="0" smtClean="0"/>
              <a:t>100 – 17 = 83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1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тематический - 3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Математика 4pptx</Template>
  <TotalTime>339</TotalTime>
  <Words>806</Words>
  <Application>Microsoft Office PowerPoint</Application>
  <PresentationFormat>Экран (4:3)</PresentationFormat>
  <Paragraphs>213</Paragraphs>
  <Slides>50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Шаблон Математический - 3</vt:lpstr>
      <vt:lpstr>Equation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Устный счет</vt:lpstr>
      <vt:lpstr>Слайд 26</vt:lpstr>
      <vt:lpstr>Слайд 27</vt:lpstr>
      <vt:lpstr>Слайд 28</vt:lpstr>
      <vt:lpstr>Решите уравнения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Физкультминутка</vt:lpstr>
      <vt:lpstr>Решение задач</vt:lpstr>
      <vt:lpstr>Решение задач</vt:lpstr>
      <vt:lpstr>Самостоятельная работа</vt:lpstr>
      <vt:lpstr>Проверка</vt:lpstr>
      <vt:lpstr>Проверка</vt:lpstr>
      <vt:lpstr>Домашнее задание</vt:lpstr>
      <vt:lpstr>Слайд 47</vt:lpstr>
      <vt:lpstr>Выполните действия:</vt:lpstr>
      <vt:lpstr>Выполните действия:</vt:lpstr>
      <vt:lpstr>Заполните таблицу: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Марина</cp:lastModifiedBy>
  <cp:revision>47</cp:revision>
  <dcterms:created xsi:type="dcterms:W3CDTF">2011-07-11T17:23:27Z</dcterms:created>
  <dcterms:modified xsi:type="dcterms:W3CDTF">2016-12-07T14:56:02Z</dcterms:modified>
</cp:coreProperties>
</file>