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handoutMasterIdLst>
    <p:handoutMasterId r:id="rId25"/>
  </p:handoutMasterIdLst>
  <p:sldIdLst>
    <p:sldId id="256" r:id="rId2"/>
    <p:sldId id="271" r:id="rId3"/>
    <p:sldId id="257" r:id="rId4"/>
    <p:sldId id="258" r:id="rId5"/>
    <p:sldId id="263" r:id="rId6"/>
    <p:sldId id="275" r:id="rId7"/>
    <p:sldId id="281" r:id="rId8"/>
    <p:sldId id="267" r:id="rId9"/>
    <p:sldId id="273" r:id="rId10"/>
    <p:sldId id="278" r:id="rId11"/>
    <p:sldId id="266" r:id="rId12"/>
    <p:sldId id="269" r:id="rId13"/>
    <p:sldId id="282" r:id="rId14"/>
    <p:sldId id="261" r:id="rId15"/>
    <p:sldId id="264" r:id="rId16"/>
    <p:sldId id="279" r:id="rId17"/>
    <p:sldId id="280" r:id="rId18"/>
    <p:sldId id="262" r:id="rId19"/>
    <p:sldId id="277" r:id="rId20"/>
    <p:sldId id="276" r:id="rId21"/>
    <p:sldId id="270" r:id="rId22"/>
    <p:sldId id="274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E9FF17"/>
    <a:srgbClr val="FFFF99"/>
    <a:srgbClr val="CCCCFF"/>
    <a:srgbClr val="F5FF97"/>
    <a:srgbClr val="060600"/>
    <a:srgbClr val="CCFF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6357" autoAdjust="0"/>
  </p:normalViewPr>
  <p:slideViewPr>
    <p:cSldViewPr>
      <p:cViewPr varScale="1">
        <p:scale>
          <a:sx n="74" d="100"/>
          <a:sy n="74" d="100"/>
        </p:scale>
        <p:origin x="1164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DE4999A4-476C-49E9-BC92-FB369C39901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645E20-FA87-4D8E-B396-31DD967B82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3611D0-B8C3-4B12-A19D-0B45AD03DC6B}" type="datetimeFigureOut">
              <a:rPr lang="ru-RU" smtClean="0"/>
              <a:t>25.11.2023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0AF5145-1D26-4D75-8604-676C5A43CA6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7AA508D-662C-4747-925E-8D3C5E67998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96A987-9BCB-4215-BA83-E55E36BE13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2970456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E86CF633-F04C-46AC-BCDF-B13F15899DEB}" type="datetimeFigureOut">
              <a:rPr lang="ru-RU"/>
              <a:pPr>
                <a:defRPr/>
              </a:pPr>
              <a:t>25.11.2023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AB2F38B7-D1DB-4A66-B953-DE87DEB3C1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2097188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8A737D-5E7E-41D4-A033-8395AB45AD22}" type="slidenum">
              <a:rPr lang="ru-RU"/>
              <a:pPr/>
              <a:t>11</a:t>
            </a:fld>
            <a:endParaRPr lang="ru-RU"/>
          </a:p>
        </p:txBody>
      </p:sp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436E4538-F33A-48BF-8354-B24612332F1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8346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A1448-B668-4995-A1D3-03F849CD549F}" type="datetime1">
              <a:rPr lang="ru-RU" smtClean="0"/>
              <a:t>25.11.2023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E7486-4330-4A56-A369-9D3CD815DC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C7A18-28A8-44BD-8AFE-45BCFF600DD6}" type="datetime1">
              <a:rPr lang="ru-RU" smtClean="0"/>
              <a:t>25.11.2023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22DDB-586D-4898-A22F-6C5096F765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C7CDB-25E5-4CE5-AF60-939AF925D0CD}" type="datetime1">
              <a:rPr lang="ru-RU" smtClean="0"/>
              <a:t>25.11.2023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9CED8-8BE2-4423-8B93-335378C474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E31E52-0C5B-47A8-9DE8-E69E13ED22FA}" type="datetime1">
              <a:rPr lang="ru-RU" smtClean="0"/>
              <a:t>25.11.2023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D98E5-118D-46D1-A16D-1341A62C7E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53918-B88B-411A-B682-190D79C6DB6A}" type="datetime1">
              <a:rPr lang="ru-RU" smtClean="0"/>
              <a:t>25.11.2023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80C07-3732-49F2-B66B-74CA9AC2B7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41BBD-3432-46B5-9A07-79C0C885C2A1}" type="datetime1">
              <a:rPr lang="ru-RU" smtClean="0"/>
              <a:t>25.11.2023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053D8-1BB3-48C0-A8A0-1C5441573B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BF306-5D87-4B04-81BD-CD59A117B5BF}" type="datetime1">
              <a:rPr lang="ru-RU" smtClean="0"/>
              <a:t>25.11.2023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61E31-FCE6-4E7D-BDA8-EB0A2A8BF2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3A860-C5E7-47C8-BDA2-6682F8CBC88B}" type="datetime1">
              <a:rPr lang="ru-RU" smtClean="0"/>
              <a:t>25.11.2023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A7D29-2953-44A7-B739-9885556339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425A1-4C37-49CF-B5F2-44E5903BFBB0}" type="datetime1">
              <a:rPr lang="ru-RU" smtClean="0"/>
              <a:t>25.11.2023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5F149-F72D-4A28-9ED1-9AA2242A81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A4B89-8DE5-48A5-AF13-C792718376A1}" type="datetime1">
              <a:rPr lang="ru-RU" smtClean="0"/>
              <a:t>25.11.2023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FA484-0275-4E2E-B9C4-DCF211510B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8EAC2-A109-4377-9CE0-32560054E43A}" type="datetime1">
              <a:rPr lang="ru-RU" smtClean="0"/>
              <a:t>25.11.2023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D7864-0E1A-4A0F-945B-9939445093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6728098-834A-4DFD-821A-95A0B6AF83F9}" type="datetime1">
              <a:rPr lang="ru-RU" smtClean="0"/>
              <a:t>25.11.2023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55A6F4-8645-4C7B-81C5-70CE515DF5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406">
              <a:schemeClr val="accent5">
                <a:lumMod val="40000"/>
                <a:lumOff val="60000"/>
              </a:schemeClr>
            </a:gs>
            <a:gs pos="74000">
              <a:schemeClr val="accent3">
                <a:lumMod val="40000"/>
                <a:lumOff val="60000"/>
              </a:schemeClr>
            </a:gs>
            <a:gs pos="60400">
              <a:srgbClr val="C7CDF3"/>
            </a:gs>
            <a:gs pos="38000">
              <a:schemeClr val="accent5">
                <a:lumMod val="20000"/>
                <a:lumOff val="80000"/>
              </a:schemeClr>
            </a:gs>
            <a:gs pos="24000">
              <a:schemeClr val="accent3">
                <a:lumMod val="40000"/>
                <a:lumOff val="60000"/>
              </a:schemeClr>
            </a:gs>
            <a:gs pos="50000">
              <a:schemeClr val="accent4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83568" y="357166"/>
            <a:ext cx="7920682" cy="6186309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48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6666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48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6666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66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МЕМОРИ -БОКС</a:t>
            </a:r>
            <a:endParaRPr lang="ru-RU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6666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66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(дидактические игры в Нравственно – патриотическом  воспитании  детей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66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Младшего Дошкольного возраста)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6666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66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                    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6666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6666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6666"/>
              </a:solidFill>
              <a:effectLst>
                <a:reflection blurRad="12700" stA="28000" endPos="45000" dist="1000" dir="5400000" sy="-100000" algn="bl" rotWithShape="0"/>
              </a:effectLst>
              <a:latin typeface="Bookman Old Style" pitchFamily="18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66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Воспитатель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66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Мадоу</a:t>
            </a:r>
            <a:r>
              <a:rPr lang="ru-RU" sz="16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66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  д/с 25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66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Галлямова </a:t>
            </a:r>
            <a:r>
              <a:rPr lang="ru-RU" sz="16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66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Г.х</a:t>
            </a:r>
            <a:r>
              <a:rPr lang="ru-RU" sz="16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66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6666"/>
                </a:solidFill>
                <a:effectLst>
                  <a:reflection blurRad="12700" stA="28000" endPos="45000" dist="1000" dir="5400000" sy="-100000" algn="bl" rotWithShape="0"/>
                </a:effectLst>
                <a:latin typeface="Bookman Old Style" pitchFamily="18" charset="0"/>
              </a:rPr>
              <a:t>              </a:t>
            </a:r>
          </a:p>
        </p:txBody>
      </p:sp>
      <p:pic>
        <p:nvPicPr>
          <p:cNvPr id="2052" name="Picture 2" descr="C:\Documents and Settings\Loner\Рабочий стол\клипарты\sun10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5616" y="4437112"/>
            <a:ext cx="2643127" cy="1766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406">
              <a:schemeClr val="accent5">
                <a:lumMod val="40000"/>
                <a:lumOff val="60000"/>
              </a:schemeClr>
            </a:gs>
            <a:gs pos="74000">
              <a:schemeClr val="accent3">
                <a:lumMod val="40000"/>
                <a:lumOff val="60000"/>
              </a:schemeClr>
            </a:gs>
            <a:gs pos="60400">
              <a:srgbClr val="C7CDF3"/>
            </a:gs>
            <a:gs pos="38000">
              <a:schemeClr val="accent5">
                <a:lumMod val="20000"/>
                <a:lumOff val="80000"/>
              </a:schemeClr>
            </a:gs>
            <a:gs pos="24000">
              <a:schemeClr val="accent3">
                <a:lumMod val="40000"/>
                <a:lumOff val="60000"/>
              </a:schemeClr>
            </a:gs>
            <a:gs pos="50000">
              <a:schemeClr val="accent4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D9735B-1AE2-4A2C-818D-A30ABB075DBF}"/>
              </a:ext>
            </a:extLst>
          </p:cNvPr>
          <p:cNvSpPr txBox="1"/>
          <p:nvPr/>
        </p:nvSpPr>
        <p:spPr>
          <a:xfrm>
            <a:off x="179511" y="462418"/>
            <a:ext cx="85689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040"/>
              </a:spcBef>
              <a:spcAft>
                <a:spcPts val="104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«Подбери наряд кукле»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A72135-D42D-4CD6-8EFC-5E670A0A72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63761" y="641672"/>
            <a:ext cx="2372522" cy="3219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3B680C-41EF-4076-A237-D315B16DA4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11" y="1065369"/>
            <a:ext cx="3383868" cy="2429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920F2D-1346-4A60-A05A-B51CFAE030E8}"/>
              </a:ext>
            </a:extLst>
          </p:cNvPr>
          <p:cNvSpPr txBox="1"/>
          <p:nvPr/>
        </p:nvSpPr>
        <p:spPr>
          <a:xfrm>
            <a:off x="2339752" y="371767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40"/>
              </a:spcBef>
              <a:spcAft>
                <a:spcPts val="104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«Подбери ободок к макушке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калфака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1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B9BF7DF-3559-42DB-A350-FB4C8C30EF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83337" y="3819518"/>
            <a:ext cx="2496298" cy="3328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98FECB3-9E78-4805-BCE3-EF334D7F38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987" y="4194167"/>
            <a:ext cx="3364401" cy="2523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16464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406">
              <a:schemeClr val="accent5">
                <a:lumMod val="40000"/>
                <a:lumOff val="60000"/>
              </a:schemeClr>
            </a:gs>
            <a:gs pos="74000">
              <a:schemeClr val="accent3">
                <a:lumMod val="40000"/>
                <a:lumOff val="60000"/>
              </a:schemeClr>
            </a:gs>
            <a:gs pos="60400">
              <a:srgbClr val="C7CDF3"/>
            </a:gs>
            <a:gs pos="38000">
              <a:schemeClr val="accent5">
                <a:lumMod val="20000"/>
                <a:lumOff val="80000"/>
              </a:schemeClr>
            </a:gs>
            <a:gs pos="24000">
              <a:schemeClr val="accent3">
                <a:lumMod val="40000"/>
                <a:lumOff val="60000"/>
              </a:schemeClr>
            </a:gs>
            <a:gs pos="50000">
              <a:schemeClr val="accent4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27088" y="620713"/>
            <a:ext cx="7772400" cy="71437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00" dirty="0">
                <a:latin typeface="Times New Roman" pitchFamily="18" charset="0"/>
                <a:cs typeface="Times New Roman" pitchFamily="18" charset="0"/>
              </a:rPr>
              <a:t>\</a:t>
            </a:r>
          </a:p>
        </p:txBody>
      </p:sp>
      <p:pic>
        <p:nvPicPr>
          <p:cNvPr id="12292" name="Picture 2" descr="C:\Documents and Settings\Loner\Рабочий стол\клипарты\sun10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03648" y="4941168"/>
            <a:ext cx="2232248" cy="176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084800-0484-4522-8904-B22BD7430E4B}"/>
              </a:ext>
            </a:extLst>
          </p:cNvPr>
          <p:cNvSpPr txBox="1"/>
          <p:nvPr/>
        </p:nvSpPr>
        <p:spPr>
          <a:xfrm>
            <a:off x="1403648" y="676132"/>
            <a:ext cx="55446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2705" marR="52705" algn="ctr"/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Игра «</a:t>
            </a:r>
            <a:r>
              <a:rPr lang="ru-RU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Путешествие по городу Нефтекамск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B458798-39A5-4630-B7CA-6DB369E144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87674"/>
            <a:ext cx="4140102" cy="3370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F71B90-C13B-4CBA-AB6E-9E69442F4A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46255" y="2573699"/>
            <a:ext cx="3219976" cy="4368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406">
              <a:schemeClr val="accent5">
                <a:lumMod val="40000"/>
                <a:lumOff val="60000"/>
              </a:schemeClr>
            </a:gs>
            <a:gs pos="74000">
              <a:schemeClr val="accent3">
                <a:lumMod val="40000"/>
                <a:lumOff val="60000"/>
              </a:schemeClr>
            </a:gs>
            <a:gs pos="60400">
              <a:srgbClr val="C7CDF3"/>
            </a:gs>
            <a:gs pos="38000">
              <a:schemeClr val="accent5">
                <a:lumMod val="20000"/>
                <a:lumOff val="80000"/>
              </a:schemeClr>
            </a:gs>
            <a:gs pos="24000">
              <a:schemeClr val="accent3">
                <a:lumMod val="40000"/>
                <a:lumOff val="60000"/>
              </a:schemeClr>
            </a:gs>
            <a:gs pos="50000">
              <a:schemeClr val="accent4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C1D85D-8BC5-46D5-9A47-D27F1004CB46}"/>
              </a:ext>
            </a:extLst>
          </p:cNvPr>
          <p:cNvSpPr txBox="1"/>
          <p:nvPr/>
        </p:nvSpPr>
        <p:spPr>
          <a:xfrm>
            <a:off x="395536" y="404664"/>
            <a:ext cx="80648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2705" marR="52705" algn="ctr"/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Игра «Животные и птицы нашего края»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7FFBF73-C7E7-48FC-9F9F-68EE7B45AE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3703061" cy="24085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44DF52E-56E2-44E9-A197-E327F03AFB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89040"/>
            <a:ext cx="3703061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562EEAD-2B3D-425F-965A-F137445236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818964" y="1525852"/>
            <a:ext cx="3235064" cy="4737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406">
              <a:schemeClr val="accent5">
                <a:lumMod val="40000"/>
                <a:lumOff val="60000"/>
              </a:schemeClr>
            </a:gs>
            <a:gs pos="74000">
              <a:schemeClr val="accent3">
                <a:lumMod val="40000"/>
                <a:lumOff val="60000"/>
              </a:schemeClr>
            </a:gs>
            <a:gs pos="60400">
              <a:srgbClr val="C7CDF3"/>
            </a:gs>
            <a:gs pos="38000">
              <a:schemeClr val="accent5">
                <a:lumMod val="20000"/>
                <a:lumOff val="80000"/>
              </a:schemeClr>
            </a:gs>
            <a:gs pos="24000">
              <a:schemeClr val="accent3">
                <a:lumMod val="40000"/>
                <a:lumOff val="60000"/>
              </a:schemeClr>
            </a:gs>
            <a:gs pos="50000">
              <a:schemeClr val="accent4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82FA689-B8FE-4053-9E05-456129A94D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673"/>
          <a:stretch/>
        </p:blipFill>
        <p:spPr>
          <a:xfrm>
            <a:off x="395536" y="552735"/>
            <a:ext cx="3382842" cy="3113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17C8CA2-6E4C-4A97-AE60-03AA9D07C4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540167"/>
            <a:ext cx="4091947" cy="3240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3177414-B20D-41A2-BB6C-6712E74083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829261"/>
            <a:ext cx="3823241" cy="2867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7D06503-FB4E-4B92-BB5B-30A589BCF0E2}"/>
              </a:ext>
            </a:extLst>
          </p:cNvPr>
          <p:cNvSpPr txBox="1"/>
          <p:nvPr/>
        </p:nvSpPr>
        <p:spPr>
          <a:xfrm>
            <a:off x="2771800" y="44903"/>
            <a:ext cx="457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Блок «Мой детский сад»</a:t>
            </a:r>
          </a:p>
          <a:p>
            <a:endParaRPr lang="ru-RU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834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406">
              <a:schemeClr val="accent5">
                <a:lumMod val="40000"/>
                <a:lumOff val="60000"/>
              </a:schemeClr>
            </a:gs>
            <a:gs pos="74000">
              <a:schemeClr val="accent3">
                <a:lumMod val="40000"/>
                <a:lumOff val="60000"/>
              </a:schemeClr>
            </a:gs>
            <a:gs pos="60400">
              <a:srgbClr val="C7CDF3"/>
            </a:gs>
            <a:gs pos="38000">
              <a:schemeClr val="accent5">
                <a:lumMod val="20000"/>
                <a:lumOff val="80000"/>
              </a:schemeClr>
            </a:gs>
            <a:gs pos="24000">
              <a:schemeClr val="accent3">
                <a:lumMod val="40000"/>
                <a:lumOff val="60000"/>
              </a:schemeClr>
            </a:gs>
            <a:gs pos="50000">
              <a:schemeClr val="accent4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339752" y="167224"/>
            <a:ext cx="3778984" cy="1016920"/>
          </a:xfrm>
        </p:spPr>
        <p:txBody>
          <a:bodyPr rtlCol="0"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Игра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«Наш детский сад»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4FDC92-FC38-4829-B4B0-42B513B529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07" y="1201304"/>
            <a:ext cx="2543555" cy="2385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B4924F-0506-4DBE-9065-2434C6A848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592" y="1567987"/>
            <a:ext cx="2543554" cy="2405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FFDE736-C5AF-46C0-A1D4-C613BC06A1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736" y="1223032"/>
            <a:ext cx="2543554" cy="2405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21A6B56-7B07-49DF-BF7F-D4F6858AB4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201" y="4083986"/>
            <a:ext cx="2524933" cy="2681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BB31BC3-365A-4271-BA43-93BB7828CF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736" y="4075140"/>
            <a:ext cx="2543554" cy="2681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3910D05-27EC-424C-8FD3-F7B67191AC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79" y="4061404"/>
            <a:ext cx="2566209" cy="2681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406">
              <a:schemeClr val="accent5">
                <a:lumMod val="40000"/>
                <a:lumOff val="60000"/>
              </a:schemeClr>
            </a:gs>
            <a:gs pos="74000">
              <a:schemeClr val="accent3">
                <a:lumMod val="40000"/>
                <a:lumOff val="60000"/>
              </a:schemeClr>
            </a:gs>
            <a:gs pos="60400">
              <a:srgbClr val="C7CDF3"/>
            </a:gs>
            <a:gs pos="38000">
              <a:schemeClr val="accent5">
                <a:lumMod val="20000"/>
                <a:lumOff val="80000"/>
              </a:schemeClr>
            </a:gs>
            <a:gs pos="24000">
              <a:schemeClr val="accent3">
                <a:lumMod val="40000"/>
                <a:lumOff val="60000"/>
              </a:schemeClr>
            </a:gs>
            <a:gs pos="50000">
              <a:schemeClr val="accent4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2" descr="C:\Documents and Settings\Loner\Рабочий стол\клипарты\sun10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66019" y="4581128"/>
            <a:ext cx="1928813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F99A7E-CD67-4196-8DED-31530ABA8B1D}"/>
              </a:ext>
            </a:extLst>
          </p:cNvPr>
          <p:cNvSpPr txBox="1"/>
          <p:nvPr/>
        </p:nvSpPr>
        <p:spPr>
          <a:xfrm>
            <a:off x="1691680" y="116632"/>
            <a:ext cx="5400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гра «Профессии»</a:t>
            </a:r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A87918E-EC02-43F9-A498-5D223204B4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" t="23810"/>
          <a:stretch/>
        </p:blipFill>
        <p:spPr>
          <a:xfrm>
            <a:off x="726506" y="1412776"/>
            <a:ext cx="3656346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0698E9F-1FCC-4A56-9F7B-6BDD17DB71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" t="23810"/>
          <a:stretch/>
        </p:blipFill>
        <p:spPr>
          <a:xfrm>
            <a:off x="5004048" y="1412776"/>
            <a:ext cx="3530792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FDDFD3-8F51-4FE8-846A-B3ED0ABD52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05798" y="3539020"/>
            <a:ext cx="2508233" cy="3728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406">
              <a:schemeClr val="accent5">
                <a:lumMod val="40000"/>
                <a:lumOff val="60000"/>
              </a:schemeClr>
            </a:gs>
            <a:gs pos="74000">
              <a:schemeClr val="accent3">
                <a:lumMod val="40000"/>
                <a:lumOff val="60000"/>
              </a:schemeClr>
            </a:gs>
            <a:gs pos="60400">
              <a:srgbClr val="C7CDF3"/>
            </a:gs>
            <a:gs pos="38000">
              <a:schemeClr val="accent5">
                <a:lumMod val="20000"/>
                <a:lumOff val="80000"/>
              </a:schemeClr>
            </a:gs>
            <a:gs pos="24000">
              <a:schemeClr val="accent3">
                <a:lumMod val="40000"/>
                <a:lumOff val="60000"/>
              </a:schemeClr>
            </a:gs>
            <a:gs pos="50000">
              <a:schemeClr val="accent4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09E903-FB8F-4B72-92AC-25244DEB73FF}"/>
              </a:ext>
            </a:extLst>
          </p:cNvPr>
          <p:cNvSpPr txBox="1"/>
          <p:nvPr/>
        </p:nvSpPr>
        <p:spPr>
          <a:xfrm>
            <a:off x="2123728" y="116632"/>
            <a:ext cx="5328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040"/>
              </a:spcBef>
              <a:spcAft>
                <a:spcPts val="104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игра «Народные промыслы»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46334B-4A56-4E98-A0DF-7F829D296F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799272"/>
            <a:ext cx="3676173" cy="3244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602B44-41FC-4CD1-8A1E-07FA29D499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33" y="815047"/>
            <a:ext cx="3635236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81D6E1-630E-4B8C-BFD5-D920B3B7BD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53079" y="3517723"/>
            <a:ext cx="2182241" cy="3879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623140C-3460-401D-84FD-071D48E9FD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59248" y="3489335"/>
            <a:ext cx="2195255" cy="3902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7262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406">
              <a:schemeClr val="accent5">
                <a:lumMod val="40000"/>
                <a:lumOff val="60000"/>
              </a:schemeClr>
            </a:gs>
            <a:gs pos="74000">
              <a:schemeClr val="accent3">
                <a:lumMod val="40000"/>
                <a:lumOff val="60000"/>
              </a:schemeClr>
            </a:gs>
            <a:gs pos="60400">
              <a:srgbClr val="C7CDF3"/>
            </a:gs>
            <a:gs pos="38000">
              <a:schemeClr val="accent5">
                <a:lumMod val="20000"/>
                <a:lumOff val="80000"/>
              </a:schemeClr>
            </a:gs>
            <a:gs pos="24000">
              <a:schemeClr val="accent3">
                <a:lumMod val="40000"/>
                <a:lumOff val="60000"/>
              </a:schemeClr>
            </a:gs>
            <a:gs pos="50000">
              <a:schemeClr val="accent4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6426D87-514E-4EA3-B9EF-9C9EA5A206DD}"/>
              </a:ext>
            </a:extLst>
          </p:cNvPr>
          <p:cNvSpPr txBox="1"/>
          <p:nvPr/>
        </p:nvSpPr>
        <p:spPr>
          <a:xfrm>
            <a:off x="251520" y="188640"/>
            <a:ext cx="84969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«Веселая и грустная гусеницы»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508300-E5C6-4578-A72D-8D3476928D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2696"/>
            <a:ext cx="3775348" cy="5033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2B79788-9FF9-4220-8063-8A7B00E89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484784"/>
            <a:ext cx="3833325" cy="5033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1581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406">
              <a:schemeClr val="accent5">
                <a:lumMod val="40000"/>
                <a:lumOff val="60000"/>
              </a:schemeClr>
            </a:gs>
            <a:gs pos="74000">
              <a:schemeClr val="accent3">
                <a:lumMod val="40000"/>
                <a:lumOff val="60000"/>
              </a:schemeClr>
            </a:gs>
            <a:gs pos="60400">
              <a:srgbClr val="C7CDF3"/>
            </a:gs>
            <a:gs pos="38000">
              <a:schemeClr val="accent5">
                <a:lumMod val="20000"/>
                <a:lumOff val="80000"/>
              </a:schemeClr>
            </a:gs>
            <a:gs pos="24000">
              <a:schemeClr val="accent3">
                <a:lumMod val="40000"/>
                <a:lumOff val="60000"/>
              </a:schemeClr>
            </a:gs>
            <a:gs pos="50000">
              <a:schemeClr val="accent4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27584" y="620688"/>
            <a:ext cx="7772400" cy="468052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100">
                <a:latin typeface="Times New Roman" pitchFamily="18" charset="0"/>
                <a:cs typeface="Times New Roman" pitchFamily="18" charset="0"/>
              </a:rPr>
              <a:t>\</a:t>
            </a:r>
            <a:endParaRPr lang="ru-RU" sz="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7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43160" y="0"/>
            <a:ext cx="8713787" cy="6858000"/>
          </a:xfrm>
        </p:spPr>
        <p:txBody>
          <a:bodyPr/>
          <a:lstStyle/>
          <a:p>
            <a:pPr eaLnBrk="1" hangingPunct="1"/>
            <a:r>
              <a:rPr lang="ru-RU" sz="2000" dirty="0">
                <a:solidFill>
                  <a:srgbClr val="000000"/>
                </a:solidFill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 Блок «Моя семья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»</a:t>
            </a:r>
            <a:endParaRPr lang="ru-RU" sz="24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FAD7DE-6957-4449-8644-19ABF920988D}"/>
              </a:ext>
            </a:extLst>
          </p:cNvPr>
          <p:cNvSpPr txBox="1"/>
          <p:nvPr/>
        </p:nvSpPr>
        <p:spPr>
          <a:xfrm>
            <a:off x="1547664" y="404663"/>
            <a:ext cx="6264696" cy="33393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«Дружная семейка»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endParaRPr lang="ru-RU" sz="1600" dirty="0"/>
          </a:p>
          <a:p>
            <a:pPr>
              <a:spcBef>
                <a:spcPts val="900"/>
              </a:spcBef>
              <a:spcAft>
                <a:spcPts val="900"/>
              </a:spcAft>
            </a:pPr>
            <a:endParaRPr lang="ru-RU" sz="1600" dirty="0"/>
          </a:p>
          <a:p>
            <a:endParaRPr lang="ru-RU" sz="16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80920C-DC1E-46DC-975D-0402C0A1DA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11" y="1048025"/>
            <a:ext cx="3211428" cy="2323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A0C89A2-DF5B-4339-93AF-26770E4BFB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13" y="1002288"/>
            <a:ext cx="3343372" cy="2361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F0FD531-2B62-49B2-862D-1EFC5FF3DF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23" y="4021619"/>
            <a:ext cx="3168352" cy="2617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C226B46-BF60-4BCB-B2ED-BDC624929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043985"/>
            <a:ext cx="3195102" cy="2617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8C6C0D-36AE-4030-B34F-0C4A23FD2646}"/>
              </a:ext>
            </a:extLst>
          </p:cNvPr>
          <p:cNvSpPr txBox="1"/>
          <p:nvPr/>
        </p:nvSpPr>
        <p:spPr>
          <a:xfrm>
            <a:off x="543213" y="3580443"/>
            <a:ext cx="84213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900"/>
              </a:spcBef>
              <a:spcAft>
                <a:spcPts val="9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игра «Как я дома помогаю»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406">
              <a:schemeClr val="accent5">
                <a:lumMod val="40000"/>
                <a:lumOff val="60000"/>
              </a:schemeClr>
            </a:gs>
            <a:gs pos="74000">
              <a:schemeClr val="accent3">
                <a:lumMod val="40000"/>
                <a:lumOff val="60000"/>
              </a:schemeClr>
            </a:gs>
            <a:gs pos="60400">
              <a:srgbClr val="C7CDF3"/>
            </a:gs>
            <a:gs pos="38000">
              <a:schemeClr val="accent5">
                <a:lumMod val="20000"/>
                <a:lumOff val="80000"/>
              </a:schemeClr>
            </a:gs>
            <a:gs pos="24000">
              <a:schemeClr val="accent3">
                <a:lumMod val="40000"/>
                <a:lumOff val="60000"/>
              </a:schemeClr>
            </a:gs>
            <a:gs pos="50000">
              <a:schemeClr val="accent4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8C4A7D1-A1E6-413C-ACE3-A15AB80DFC34}"/>
              </a:ext>
            </a:extLst>
          </p:cNvPr>
          <p:cNvSpPr txBox="1"/>
          <p:nvPr/>
        </p:nvSpPr>
        <p:spPr>
          <a:xfrm>
            <a:off x="179512" y="188640"/>
            <a:ext cx="7992888" cy="76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 fontAlgn="base">
              <a:lnSpc>
                <a:spcPct val="106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«Моя семья»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87FAC1D-6685-472E-8B1A-4BF665B3A7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356388" y="3425238"/>
            <a:ext cx="2404979" cy="3996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36B9CA5-62F2-4950-ABC0-A99E4BE22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791651" y="3720940"/>
            <a:ext cx="2404981" cy="3341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9602653-C147-4F1D-8432-27A98EDD79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330109" y="679728"/>
            <a:ext cx="2714278" cy="3295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1B9FB96-B140-498C-9325-4D96FD48B2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4861677" y="1140247"/>
            <a:ext cx="3090948" cy="2374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4319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406">
              <a:schemeClr val="accent5">
                <a:lumMod val="40000"/>
                <a:lumOff val="60000"/>
              </a:schemeClr>
            </a:gs>
            <a:gs pos="74000">
              <a:schemeClr val="accent3">
                <a:lumMod val="40000"/>
                <a:lumOff val="60000"/>
              </a:schemeClr>
            </a:gs>
            <a:gs pos="60400">
              <a:srgbClr val="C7CDF3"/>
            </a:gs>
            <a:gs pos="38000">
              <a:schemeClr val="accent5">
                <a:lumMod val="20000"/>
                <a:lumOff val="80000"/>
              </a:schemeClr>
            </a:gs>
            <a:gs pos="24000">
              <a:schemeClr val="accent3">
                <a:lumMod val="40000"/>
                <a:lumOff val="60000"/>
              </a:schemeClr>
            </a:gs>
            <a:gs pos="50000">
              <a:schemeClr val="accent4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 descr="C:\Documents and Settings\Loner\Рабочий стол\клипарты\sun10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857750"/>
            <a:ext cx="2500313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9C45F8-3793-436A-A39E-C4E33A77F322}"/>
              </a:ext>
            </a:extLst>
          </p:cNvPr>
          <p:cNvSpPr txBox="1"/>
          <p:nvPr/>
        </p:nvSpPr>
        <p:spPr>
          <a:xfrm>
            <a:off x="1403648" y="620688"/>
            <a:ext cx="72008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«Любовь к родному краю, к родной культуре, к родному селу или городу начинается с малого – с любви к своей семье, к своему жилищу, к своему детскому саду. Постепенно расширяясь, эта любовь к родному переходит в любовь к своей стране – к ее истории, ее прошлому и настоящему». </a:t>
            </a:r>
          </a:p>
          <a:p>
            <a:pPr algn="l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ru-RU" sz="2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Д.С. Лихачев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406">
              <a:schemeClr val="accent5">
                <a:lumMod val="40000"/>
                <a:lumOff val="60000"/>
              </a:schemeClr>
            </a:gs>
            <a:gs pos="74000">
              <a:schemeClr val="accent3">
                <a:lumMod val="40000"/>
                <a:lumOff val="60000"/>
              </a:schemeClr>
            </a:gs>
            <a:gs pos="60400">
              <a:srgbClr val="C7CDF3"/>
            </a:gs>
            <a:gs pos="38000">
              <a:schemeClr val="accent5">
                <a:lumMod val="20000"/>
                <a:lumOff val="80000"/>
              </a:schemeClr>
            </a:gs>
            <a:gs pos="24000">
              <a:schemeClr val="accent3">
                <a:lumMod val="40000"/>
                <a:lumOff val="60000"/>
              </a:schemeClr>
            </a:gs>
            <a:gs pos="50000">
              <a:schemeClr val="accent4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77C9B7B-507A-437B-AAC1-8383F33933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62" y="1144171"/>
            <a:ext cx="4122537" cy="2450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A42734-98E3-4B73-AEEA-B6F92217D5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806" y="879716"/>
            <a:ext cx="3985443" cy="2450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C8FE5A-6E04-4FDE-8739-99E912EC35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62" y="3708596"/>
            <a:ext cx="2514121" cy="2987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B9B0B5-2632-44FA-A0EC-15A05A0B28FE}"/>
              </a:ext>
            </a:extLst>
          </p:cNvPr>
          <p:cNvSpPr txBox="1"/>
          <p:nvPr/>
        </p:nvSpPr>
        <p:spPr>
          <a:xfrm>
            <a:off x="216990" y="161445"/>
            <a:ext cx="87474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«Праздники»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2AD884-D26D-492F-87DF-BA89D72341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581" y="3708596"/>
            <a:ext cx="2571750" cy="2987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96A8EE7-C016-4D27-85CC-0085C8F930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947" y="3738024"/>
            <a:ext cx="3131840" cy="2958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77573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406">
              <a:schemeClr val="accent5">
                <a:lumMod val="40000"/>
                <a:lumOff val="60000"/>
              </a:schemeClr>
            </a:gs>
            <a:gs pos="74000">
              <a:schemeClr val="accent3">
                <a:lumMod val="40000"/>
                <a:lumOff val="60000"/>
              </a:schemeClr>
            </a:gs>
            <a:gs pos="60400">
              <a:srgbClr val="C7CDF3"/>
            </a:gs>
            <a:gs pos="38000">
              <a:schemeClr val="accent5">
                <a:lumMod val="20000"/>
                <a:lumOff val="80000"/>
              </a:schemeClr>
            </a:gs>
            <a:gs pos="24000">
              <a:schemeClr val="accent3">
                <a:lumMod val="40000"/>
                <a:lumOff val="60000"/>
              </a:schemeClr>
            </a:gs>
            <a:gs pos="50000">
              <a:schemeClr val="accent4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51520" y="152487"/>
            <a:ext cx="8497887" cy="6553026"/>
          </a:xfrm>
        </p:spPr>
        <p:txBody>
          <a:bodyPr/>
          <a:lstStyle/>
          <a:p>
            <a:pPr algn="l">
              <a:spcBef>
                <a:spcPts val="1040"/>
              </a:spcBef>
              <a:spcAft>
                <a:spcPts val="1040"/>
              </a:spcAft>
            </a:pPr>
            <a:endParaRPr lang="ru-RU" sz="1800" dirty="0">
              <a:solidFill>
                <a:schemeClr val="accent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1040"/>
              </a:spcBef>
              <a:spcAft>
                <a:spcPts val="1040"/>
              </a:spcAft>
            </a:pP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</a:p>
          <a:p>
            <a:pPr>
              <a:spcBef>
                <a:spcPts val="1040"/>
              </a:spcBef>
              <a:spcAft>
                <a:spcPts val="1040"/>
              </a:spcAft>
            </a:pPr>
            <a:r>
              <a:rPr lang="ru-RU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Наша современная жизнь показывает и доказывает, что необходимо возвращаться к приоритетам любви к родине и отечеству. И этот процесс необходимо начинать с раннего возраста, посредством воспитания любви и уважения к своей Родине.</a:t>
            </a:r>
          </a:p>
          <a:p>
            <a:pPr algn="just" eaLnBrk="1" hangingPunct="1"/>
            <a:endParaRPr lang="ru-RU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Documents and Settings\Loner\Рабочий стол\клипарты\sun10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5776" y="3140968"/>
            <a:ext cx="2736304" cy="2634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406">
              <a:schemeClr val="accent5">
                <a:lumMod val="40000"/>
                <a:lumOff val="60000"/>
              </a:schemeClr>
            </a:gs>
            <a:gs pos="74000">
              <a:schemeClr val="accent3">
                <a:lumMod val="40000"/>
                <a:lumOff val="60000"/>
              </a:schemeClr>
            </a:gs>
            <a:gs pos="60400">
              <a:srgbClr val="C7CDF3"/>
            </a:gs>
            <a:gs pos="38000">
              <a:schemeClr val="accent5">
                <a:lumMod val="20000"/>
                <a:lumOff val="80000"/>
              </a:schemeClr>
            </a:gs>
            <a:gs pos="24000">
              <a:schemeClr val="accent3">
                <a:lumMod val="40000"/>
                <a:lumOff val="60000"/>
              </a:schemeClr>
            </a:gs>
            <a:gs pos="50000">
              <a:schemeClr val="accent4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" descr="F:\клипарты\sun10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3608" y="1184401"/>
            <a:ext cx="6660232" cy="4995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428596" y="3571876"/>
            <a:ext cx="8501122" cy="92333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spc="50" dirty="0">
                <a:ln w="11430"/>
                <a:solidFill>
                  <a:srgbClr val="0066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104444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406">
              <a:schemeClr val="accent5">
                <a:lumMod val="40000"/>
                <a:lumOff val="60000"/>
              </a:schemeClr>
            </a:gs>
            <a:gs pos="74000">
              <a:schemeClr val="accent3">
                <a:lumMod val="40000"/>
                <a:lumOff val="60000"/>
              </a:schemeClr>
            </a:gs>
            <a:gs pos="60400">
              <a:srgbClr val="C7CDF3"/>
            </a:gs>
            <a:gs pos="38000">
              <a:schemeClr val="accent5">
                <a:lumMod val="20000"/>
                <a:lumOff val="80000"/>
              </a:schemeClr>
            </a:gs>
            <a:gs pos="24000">
              <a:schemeClr val="accent3">
                <a:lumMod val="40000"/>
                <a:lumOff val="60000"/>
              </a:schemeClr>
            </a:gs>
            <a:gs pos="50000">
              <a:schemeClr val="accent4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23850" y="500063"/>
            <a:ext cx="8424863" cy="6357937"/>
          </a:xfrm>
        </p:spPr>
        <p:txBody>
          <a:bodyPr rtlCol="0">
            <a:normAutofit/>
          </a:bodyPr>
          <a:lstStyle/>
          <a:p>
            <a:pPr indent="450850" algn="l" fontAlgn="t">
              <a:lnSpc>
                <a:spcPct val="11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Нравственно-патриотическое  воспитание</a:t>
            </a: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– взаимодействие взрослого и детей в совместной деятельности и общении, направленное на раскрытие и формирование в ребенке общечеловеческих нравственных качеств личности, приобщение к истокам национальной региональной культуры, природе родного края, воспитание эмоционально-действенного отношения , чувства сопричастности, привязанности к окружающим.</a:t>
            </a:r>
          </a:p>
          <a:p>
            <a:pPr indent="450850" fontAlgn="t">
              <a:spcAft>
                <a:spcPts val="0"/>
              </a:spcAft>
              <a:buFont typeface="Arial" pitchFamily="34" charset="0"/>
              <a:buNone/>
              <a:defRPr/>
            </a:pP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0850" fontAlgn="t">
              <a:spcAft>
                <a:spcPts val="0"/>
              </a:spcAft>
              <a:buFont typeface="Arial" pitchFamily="34" charset="0"/>
              <a:buNone/>
              <a:defRPr/>
            </a:pP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2" descr="C:\Documents and Settings\Loner\Рабочий стол\клипарты\sun10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6216" y="4365104"/>
            <a:ext cx="216024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406">
              <a:schemeClr val="accent5">
                <a:lumMod val="40000"/>
                <a:lumOff val="60000"/>
              </a:schemeClr>
            </a:gs>
            <a:gs pos="74000">
              <a:schemeClr val="accent3">
                <a:lumMod val="40000"/>
                <a:lumOff val="60000"/>
              </a:schemeClr>
            </a:gs>
            <a:gs pos="60400">
              <a:srgbClr val="C7CDF3"/>
            </a:gs>
            <a:gs pos="38000">
              <a:schemeClr val="accent5">
                <a:lumMod val="20000"/>
                <a:lumOff val="80000"/>
              </a:schemeClr>
            </a:gs>
            <a:gs pos="24000">
              <a:schemeClr val="accent3">
                <a:lumMod val="40000"/>
                <a:lumOff val="60000"/>
              </a:schemeClr>
            </a:gs>
            <a:gs pos="50000">
              <a:schemeClr val="accent4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99592" y="188640"/>
            <a:ext cx="7699896" cy="86387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 нравственно-патриотического воспитания</a:t>
            </a:r>
            <a:b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14313" y="908050"/>
            <a:ext cx="7358062" cy="5689600"/>
          </a:xfrm>
        </p:spPr>
        <p:txBody>
          <a:bodyPr rtlCol="0">
            <a:noAutofit/>
          </a:bodyPr>
          <a:lstStyle/>
          <a:p>
            <a:pPr marL="342900" indent="-342900" algn="l" fontAlgn="auto">
              <a:spcAft>
                <a:spcPts val="0"/>
              </a:spcAft>
              <a:buFontTx/>
              <a:buChar char="-"/>
              <a:defRPr/>
            </a:pPr>
            <a:r>
              <a:rPr lang="ru-RU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воспитание любви и привязанности к своей семье, дому, детскому саду, улице, городу, Родине;</a:t>
            </a:r>
          </a:p>
          <a:p>
            <a:pPr marL="342900" indent="-342900" algn="l" fontAlgn="auto">
              <a:spcAft>
                <a:spcPts val="0"/>
              </a:spcAft>
              <a:buFontTx/>
              <a:buChar char="-"/>
              <a:defRPr/>
            </a:pPr>
            <a:r>
              <a:rPr lang="ru-RU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формирование бережного отношения к природе и всему живому;</a:t>
            </a:r>
          </a:p>
          <a:p>
            <a:pPr marL="342900" indent="-342900" algn="l" fontAlgn="auto">
              <a:spcAft>
                <a:spcPts val="0"/>
              </a:spcAft>
              <a:buFontTx/>
              <a:buChar char="-"/>
              <a:defRPr/>
            </a:pPr>
            <a:r>
              <a:rPr lang="ru-RU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знакомство с символами государства (герб, флаг, );</a:t>
            </a:r>
          </a:p>
          <a:p>
            <a:pPr marL="342900" indent="-342900" algn="l" fontAlgn="auto">
              <a:spcAft>
                <a:spcPts val="0"/>
              </a:spcAft>
              <a:buFontTx/>
              <a:buChar char="-"/>
              <a:defRPr/>
            </a:pPr>
            <a:r>
              <a:rPr lang="ru-RU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формирование элементарных знаний о правах человека;</a:t>
            </a:r>
          </a:p>
          <a:p>
            <a:pPr marL="342900" indent="-342900" algn="l" fontAlgn="auto">
              <a:spcAft>
                <a:spcPts val="0"/>
              </a:spcAft>
              <a:buFontTx/>
              <a:buChar char="-"/>
              <a:defRPr/>
            </a:pPr>
            <a:r>
              <a:rPr lang="ru-RU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формирование толерантности, чувства уважения к другим народам, традициям;</a:t>
            </a:r>
          </a:p>
          <a:p>
            <a:pPr marL="342900" indent="-342900" algn="l" fontAlgn="auto">
              <a:spcAft>
                <a:spcPts val="0"/>
              </a:spcAft>
              <a:buFontTx/>
              <a:buChar char="-"/>
              <a:defRPr/>
            </a:pPr>
            <a:r>
              <a:rPr lang="ru-RU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воспитание уважения к труду;</a:t>
            </a:r>
          </a:p>
          <a:p>
            <a:pPr marL="342900" indent="-342900" algn="l" fontAlgn="auto">
              <a:spcAft>
                <a:spcPts val="0"/>
              </a:spcAft>
              <a:buFontTx/>
              <a:buChar char="-"/>
              <a:defRPr/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воспитание гуманного отношения (доброжелательности, уважения, внимательности, отзывчивости);</a:t>
            </a:r>
          </a:p>
          <a:p>
            <a:pPr marL="342900" indent="-342900" algn="l" fontAlgn="auto">
              <a:spcAft>
                <a:spcPts val="0"/>
              </a:spcAft>
              <a:buFontTx/>
              <a:buChar char="-"/>
              <a:defRPr/>
            </a:pP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воспитание коллективистских чувств и взаимоотношений;</a:t>
            </a:r>
          </a:p>
          <a:p>
            <a:pPr marL="342900" indent="-342900" algn="l" fontAlgn="auto">
              <a:spcAft>
                <a:spcPts val="0"/>
              </a:spcAft>
              <a:buFontTx/>
              <a:buChar char="-"/>
              <a:defRPr/>
            </a:pPr>
            <a:r>
              <a:rPr lang="ru-RU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становление творческого начала, развитие воображения ребенка посредством вовлечения его в активный процесс познания.</a:t>
            </a:r>
          </a:p>
          <a:p>
            <a:pPr algn="l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l" fontAlgn="auto">
              <a:spcAft>
                <a:spcPts val="0"/>
              </a:spcAft>
              <a:buFontTx/>
              <a:buChar char="-"/>
              <a:defRPr/>
            </a:pP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2" descr="C:\Documents and Settings\Loner\Рабочий стол\клипарты\sun10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376" y="4437112"/>
            <a:ext cx="1836837" cy="1991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406">
              <a:schemeClr val="accent5">
                <a:lumMod val="40000"/>
                <a:lumOff val="60000"/>
              </a:schemeClr>
            </a:gs>
            <a:gs pos="74000">
              <a:schemeClr val="accent3">
                <a:lumMod val="40000"/>
                <a:lumOff val="60000"/>
              </a:schemeClr>
            </a:gs>
            <a:gs pos="60400">
              <a:srgbClr val="C7CDF3"/>
            </a:gs>
            <a:gs pos="38000">
              <a:schemeClr val="accent5">
                <a:lumMod val="20000"/>
                <a:lumOff val="80000"/>
              </a:schemeClr>
            </a:gs>
            <a:gs pos="24000">
              <a:schemeClr val="accent3">
                <a:lumMod val="40000"/>
                <a:lumOff val="60000"/>
              </a:schemeClr>
            </a:gs>
            <a:gs pos="50000">
              <a:schemeClr val="accent4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2" descr="C:\Documents and Settings\Loner\Рабочий стол\клипарты\sun10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03426" y="4941168"/>
            <a:ext cx="1928812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89694" y="332656"/>
            <a:ext cx="8964612" cy="5400600"/>
          </a:xfrm>
        </p:spPr>
        <p:txBody>
          <a:bodyPr/>
          <a:lstStyle/>
          <a:p>
            <a:pPr fontAlgn="base"/>
            <a:r>
              <a:rPr lang="ru-RU" sz="2800" b="1" i="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Мемори</a:t>
            </a:r>
            <a:r>
              <a:rPr lang="ru-RU" sz="2800" b="1" i="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бокс</a:t>
            </a:r>
          </a:p>
          <a:p>
            <a:pPr fontAlgn="base"/>
            <a:r>
              <a:rPr lang="ru-RU" sz="1800" b="1" i="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«Дидактические игры в нравственно–патриотическом воспитании детей»</a:t>
            </a:r>
            <a:r>
              <a:rPr lang="ru-RU" sz="1800" b="0" i="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тематическая папка, которая позволит:</a:t>
            </a:r>
          </a:p>
          <a:p>
            <a:pPr fontAlgn="base"/>
            <a:endParaRPr lang="ru-RU" sz="18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ребенку освоить материал на основе наглядных образов и практических действий, после изучения закрепить полученные знания;</a:t>
            </a:r>
          </a:p>
          <a:p>
            <a:pPr marL="285750" indent="-285750" algn="just">
              <a:buFontTx/>
              <a:buChar char="-"/>
            </a:pPr>
            <a:endParaRPr lang="ru-RU" sz="18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педагогу более глубоко раскрыть изучаемую тему дошкольникам;</a:t>
            </a:r>
          </a:p>
          <a:p>
            <a:pPr marL="285750" indent="-285750" algn="just">
              <a:buFontTx/>
              <a:buChar char="-"/>
            </a:pPr>
            <a:endParaRPr lang="ru-RU" sz="1800" b="0" i="0" dirty="0">
              <a:solidFill>
                <a:srgbClr val="33333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организовать продуктивную совместную деятельность педагога с детьми и самостоятельную деятельность детей как индивидуально, так и в подгруппах.</a:t>
            </a:r>
          </a:p>
          <a:p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fontAlgn="base"/>
            <a:endParaRPr lang="ru-RU" sz="1600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406">
              <a:schemeClr val="accent5">
                <a:lumMod val="40000"/>
                <a:lumOff val="60000"/>
              </a:schemeClr>
            </a:gs>
            <a:gs pos="74000">
              <a:schemeClr val="accent3">
                <a:lumMod val="40000"/>
                <a:lumOff val="60000"/>
              </a:schemeClr>
            </a:gs>
            <a:gs pos="60400">
              <a:srgbClr val="C7CDF3"/>
            </a:gs>
            <a:gs pos="38000">
              <a:schemeClr val="accent5">
                <a:lumMod val="20000"/>
                <a:lumOff val="80000"/>
              </a:schemeClr>
            </a:gs>
            <a:gs pos="24000">
              <a:schemeClr val="accent3">
                <a:lumMod val="40000"/>
                <a:lumOff val="60000"/>
              </a:schemeClr>
            </a:gs>
            <a:gs pos="50000">
              <a:schemeClr val="accent4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AEB6A2C-05D6-40F1-9594-0DF8B084C70F}"/>
              </a:ext>
            </a:extLst>
          </p:cNvPr>
          <p:cNvSpPr txBox="1"/>
          <p:nvPr/>
        </p:nvSpPr>
        <p:spPr>
          <a:xfrm>
            <a:off x="179512" y="26593"/>
            <a:ext cx="842493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i="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</a:rPr>
              <a:t>Мемори бокс:</a:t>
            </a:r>
            <a:endParaRPr lang="ru-RU" sz="1800" b="0" i="0" dirty="0">
              <a:solidFill>
                <a:schemeClr val="accent6"/>
              </a:solidFill>
              <a:effectLst/>
              <a:latin typeface="Helvetica Neue"/>
            </a:endParaRPr>
          </a:p>
          <a:p>
            <a:pPr algn="just"/>
            <a:r>
              <a:rPr lang="ru-RU" sz="1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-информативен</a:t>
            </a:r>
            <a:endParaRPr lang="ru-RU" sz="1800" b="1" i="0" dirty="0">
              <a:solidFill>
                <a:srgbClr val="333333"/>
              </a:solidFill>
              <a:effectLst/>
              <a:latin typeface="Helvetica Neue"/>
            </a:endParaRPr>
          </a:p>
          <a:p>
            <a:pPr algn="just"/>
            <a:r>
              <a:rPr lang="ru-RU" sz="1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     -</a:t>
            </a:r>
            <a:r>
              <a:rPr lang="ru-RU" sz="18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полифункционален</a:t>
            </a:r>
            <a:r>
              <a:rPr lang="ru-RU" sz="1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ru-RU" sz="1800" b="1" i="0" dirty="0">
              <a:solidFill>
                <a:srgbClr val="333333"/>
              </a:solidFill>
              <a:effectLst/>
              <a:latin typeface="Helvetica Neue"/>
            </a:endParaRPr>
          </a:p>
          <a:p>
            <a:pPr algn="just"/>
            <a:r>
              <a:rPr lang="ru-RU" sz="1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          -пригоден к использованию одновременно группой детей </a:t>
            </a:r>
          </a:p>
          <a:p>
            <a:pPr algn="just"/>
            <a:r>
              <a:rPr lang="ru-RU" sz="1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              -является средством художественно-эстетического развития ребенка</a:t>
            </a:r>
            <a:endParaRPr lang="ru-RU" sz="1800" b="1" i="0" dirty="0">
              <a:solidFill>
                <a:srgbClr val="333333"/>
              </a:solidFill>
              <a:effectLst/>
              <a:latin typeface="Helvetica Neue"/>
            </a:endParaRPr>
          </a:p>
          <a:p>
            <a:pPr algn="just"/>
            <a:r>
              <a:rPr lang="ru-RU" sz="1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                 -его структура и содержание доступно детям дошкольного возраста</a:t>
            </a:r>
            <a:endParaRPr lang="ru-RU" sz="1800" b="1" i="0" dirty="0">
              <a:solidFill>
                <a:srgbClr val="333333"/>
              </a:solidFill>
              <a:effectLst/>
              <a:latin typeface="Helvetica Neue"/>
            </a:endParaRPr>
          </a:p>
          <a:p>
            <a:pPr algn="just"/>
            <a:r>
              <a:rPr lang="ru-RU" sz="1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                       -обеспечивает игровую, познавательную, исследовательскую </a:t>
            </a:r>
          </a:p>
          <a:p>
            <a:pPr algn="just"/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                          </a:t>
            </a:r>
            <a:r>
              <a:rPr lang="ru-RU" sz="18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и  творческую активность всех воспитанников.</a:t>
            </a:r>
            <a:endParaRPr lang="ru-RU" sz="1800" b="1" i="0" dirty="0">
              <a:solidFill>
                <a:srgbClr val="333333"/>
              </a:solidFill>
              <a:effectLst/>
              <a:latin typeface="Helvetica Neue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E394B22-70F0-4DCE-913F-B9CE01A656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88" y="2636912"/>
            <a:ext cx="2679762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D0BF2DB-FEB8-4B5A-B0A6-B51E687821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985" y="3158951"/>
            <a:ext cx="2736304" cy="3579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BF8A8FE-ACC4-4539-905E-ADB68816DC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824" y="2564904"/>
            <a:ext cx="2679763" cy="3579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01518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406">
              <a:schemeClr val="accent5">
                <a:lumMod val="40000"/>
                <a:lumOff val="60000"/>
              </a:schemeClr>
            </a:gs>
            <a:gs pos="74000">
              <a:schemeClr val="accent3">
                <a:lumMod val="40000"/>
                <a:lumOff val="60000"/>
              </a:schemeClr>
            </a:gs>
            <a:gs pos="60400">
              <a:srgbClr val="C7CDF3"/>
            </a:gs>
            <a:gs pos="38000">
              <a:schemeClr val="accent5">
                <a:lumMod val="20000"/>
                <a:lumOff val="80000"/>
              </a:schemeClr>
            </a:gs>
            <a:gs pos="24000">
              <a:schemeClr val="accent3">
                <a:lumMod val="40000"/>
                <a:lumOff val="60000"/>
              </a:schemeClr>
            </a:gs>
            <a:gs pos="50000">
              <a:schemeClr val="accent4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8CC6A9-5C8B-417C-BA6E-0D54B58CBB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189" y="678855"/>
            <a:ext cx="2386074" cy="28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154792E-3628-44D5-A802-AF26E91A8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6557" y="311196"/>
            <a:ext cx="2852143" cy="2755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92B46D3-A176-4757-AEAA-AD7DB0259A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7587" y="3566343"/>
            <a:ext cx="2930809" cy="308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F025997-E41B-4EA5-9F56-12E68A7D7F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46325" y="3305701"/>
            <a:ext cx="3015352" cy="3857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 descr="Линия со стрелкой: прямо со сплошной заливкой">
            <a:extLst>
              <a:ext uri="{FF2B5EF4-FFF2-40B4-BE49-F238E27FC236}">
                <a16:creationId xmlns:a16="http://schemas.microsoft.com/office/drawing/2014/main" id="{79ED02C8-4870-4AA2-8FD2-506F2593A6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9789433">
            <a:off x="5005594" y="1820645"/>
            <a:ext cx="547113" cy="605052"/>
          </a:xfrm>
          <a:prstGeom prst="rect">
            <a:avLst/>
          </a:prstGeom>
        </p:spPr>
      </p:pic>
      <p:pic>
        <p:nvPicPr>
          <p:cNvPr id="25" name="Рисунок 24" descr="Линия со стрелкой: прямо со сплошной заливкой">
            <a:extLst>
              <a:ext uri="{FF2B5EF4-FFF2-40B4-BE49-F238E27FC236}">
                <a16:creationId xmlns:a16="http://schemas.microsoft.com/office/drawing/2014/main" id="{1C1531F5-4DC2-4F88-9482-50ADFA53EE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16200000">
            <a:off x="6762446" y="3066984"/>
            <a:ext cx="527253" cy="527253"/>
          </a:xfrm>
          <a:prstGeom prst="rect">
            <a:avLst/>
          </a:prstGeom>
        </p:spPr>
      </p:pic>
      <p:pic>
        <p:nvPicPr>
          <p:cNvPr id="26" name="Рисунок 25" descr="Линия со стрелкой: прямо со сплошной заливкой">
            <a:extLst>
              <a:ext uri="{FF2B5EF4-FFF2-40B4-BE49-F238E27FC236}">
                <a16:creationId xmlns:a16="http://schemas.microsoft.com/office/drawing/2014/main" id="{54F3B5D2-E2C9-4D72-8BD9-54BCEB16C6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513079" y="4376942"/>
            <a:ext cx="766071" cy="76607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160783D-EC37-492A-B074-C7F75EAB666B}"/>
              </a:ext>
            </a:extLst>
          </p:cNvPr>
          <p:cNvSpPr txBox="1"/>
          <p:nvPr/>
        </p:nvSpPr>
        <p:spPr>
          <a:xfrm>
            <a:off x="54525" y="188640"/>
            <a:ext cx="4572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ru-RU" sz="1800" b="1" dirty="0">
                <a:solidFill>
                  <a:schemeClr val="accent6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Состоит из блоков:</a:t>
            </a:r>
          </a:p>
          <a:p>
            <a:pPr algn="l" fontAlgn="base"/>
            <a:endParaRPr lang="ru-RU" sz="18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 fontAlgn="base">
              <a:buFont typeface="Wingdings" panose="05000000000000000000" pitchFamily="2" charset="2"/>
              <a:buChar char="Ø"/>
            </a:pP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Моя </a:t>
            </a:r>
            <a:r>
              <a:rPr lang="ru-RU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малая Родина</a:t>
            </a:r>
          </a:p>
          <a:p>
            <a:pPr algn="l" fontAlgn="base"/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l" fontAlgn="base">
              <a:buFont typeface="Wingdings" panose="05000000000000000000" pitchFamily="2" charset="2"/>
              <a:buChar char="Ø"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ой детский сад</a:t>
            </a:r>
          </a:p>
          <a:p>
            <a:pPr algn="l" fontAlgn="base"/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l" fontAlgn="base">
              <a:buFont typeface="Wingdings" panose="05000000000000000000" pitchFamily="2" charset="2"/>
              <a:buChar char="Ø"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</a:t>
            </a:r>
            <a:r>
              <a:rPr lang="ru-RU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 семья</a:t>
            </a:r>
            <a:r>
              <a:rPr lang="ru-RU" sz="18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564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406">
              <a:schemeClr val="accent5">
                <a:lumMod val="40000"/>
                <a:lumOff val="60000"/>
              </a:schemeClr>
            </a:gs>
            <a:gs pos="74000">
              <a:schemeClr val="accent3">
                <a:lumMod val="40000"/>
                <a:lumOff val="60000"/>
              </a:schemeClr>
            </a:gs>
            <a:gs pos="60400">
              <a:srgbClr val="C7CDF3"/>
            </a:gs>
            <a:gs pos="38000">
              <a:schemeClr val="accent5">
                <a:lumMod val="20000"/>
                <a:lumOff val="80000"/>
              </a:schemeClr>
            </a:gs>
            <a:gs pos="24000">
              <a:schemeClr val="accent3">
                <a:lumMod val="40000"/>
                <a:lumOff val="60000"/>
              </a:schemeClr>
            </a:gs>
            <a:gs pos="50000">
              <a:schemeClr val="accent4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2" descr="C:\Documents and Settings\Loner\Рабочий стол\клипарты\sun10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09012" y="4653136"/>
            <a:ext cx="2357438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0C7569-E925-4B9F-BAD4-1E918FABF64E}"/>
              </a:ext>
            </a:extLst>
          </p:cNvPr>
          <p:cNvSpPr txBox="1"/>
          <p:nvPr/>
        </p:nvSpPr>
        <p:spPr>
          <a:xfrm>
            <a:off x="323528" y="28607"/>
            <a:ext cx="799288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2705" marR="52705" algn="just"/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Блок «Моя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малая Родина»</a:t>
            </a:r>
            <a:endParaRPr lang="ru-RU" sz="2400" b="1" dirty="0">
              <a:solidFill>
                <a:schemeClr val="bg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2705" marR="52705" algn="just"/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Игра «Составь ф</a:t>
            </a:r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лаг и герб 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России». </a:t>
            </a:r>
          </a:p>
          <a:p>
            <a:pPr marL="52705" marR="52705" algn="just"/>
            <a:r>
              <a:rPr lang="ru-RU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гра «Сложи флаг и герб Башкортостана, города Нефтекамска»</a:t>
            </a:r>
            <a:endParaRPr lang="ru-RU" sz="1600" b="1" dirty="0">
              <a:solidFill>
                <a:srgbClr val="4F81B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2705" marR="52705" algn="just"/>
            <a:endParaRPr lang="ru-RU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918799-261C-45FA-BCBD-C606C134CE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607" y="1667091"/>
            <a:ext cx="2969686" cy="2486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6133B12-97E4-496C-8D0C-BBA84A0490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3006655" cy="2756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6C8C3FC-F483-47D7-8D8C-814926FDD6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012" y="2832681"/>
            <a:ext cx="257175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406">
              <a:schemeClr val="accent5">
                <a:lumMod val="40000"/>
                <a:lumOff val="60000"/>
              </a:schemeClr>
            </a:gs>
            <a:gs pos="74000">
              <a:schemeClr val="accent3">
                <a:lumMod val="40000"/>
                <a:lumOff val="60000"/>
              </a:schemeClr>
            </a:gs>
            <a:gs pos="60400">
              <a:srgbClr val="C7CDF3"/>
            </a:gs>
            <a:gs pos="38000">
              <a:schemeClr val="accent5">
                <a:lumMod val="20000"/>
                <a:lumOff val="80000"/>
              </a:schemeClr>
            </a:gs>
            <a:gs pos="24000">
              <a:schemeClr val="accent3">
                <a:lumMod val="40000"/>
                <a:lumOff val="60000"/>
              </a:schemeClr>
            </a:gs>
            <a:gs pos="50000">
              <a:schemeClr val="accent4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9007D7F-B16A-4239-A896-53B8A8F037CD}"/>
              </a:ext>
            </a:extLst>
          </p:cNvPr>
          <p:cNvSpPr txBox="1"/>
          <p:nvPr/>
        </p:nvSpPr>
        <p:spPr>
          <a:xfrm>
            <a:off x="2267744" y="822789"/>
            <a:ext cx="3816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040"/>
              </a:spcBef>
              <a:spcAft>
                <a:spcPts val="1040"/>
              </a:spcAft>
            </a:pP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«Башкирские узоры»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CE0B244-8D4B-47AB-A4E8-5FCB5950A9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39361"/>
            <a:ext cx="3715562" cy="2685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181B7A-BBEF-4110-BB89-2EE5DB372E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97924" y="3490218"/>
            <a:ext cx="2432868" cy="41970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82198B-6A25-4F78-8E00-E07A0E46BD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22372" y="694398"/>
            <a:ext cx="2664294" cy="4197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11560" y="472514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«Составь сапожок»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1419</TotalTime>
  <Words>428</Words>
  <Application>Microsoft Office PowerPoint</Application>
  <PresentationFormat>Экран (4:3)</PresentationFormat>
  <Paragraphs>89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Bookman Old Style</vt:lpstr>
      <vt:lpstr>Calibri</vt:lpstr>
      <vt:lpstr>Helvetica Neue</vt:lpstr>
      <vt:lpstr>Roboto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Задачи нравственно-патриотического воспитания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\</vt:lpstr>
      <vt:lpstr>Презентация PowerPoint</vt:lpstr>
      <vt:lpstr>Презентация PowerPoint</vt:lpstr>
      <vt:lpstr>Игра «Наш детский сад»</vt:lpstr>
      <vt:lpstr>Презентация PowerPoint</vt:lpstr>
      <vt:lpstr>Презентация PowerPoint</vt:lpstr>
      <vt:lpstr>Презентация PowerPoint</vt:lpstr>
      <vt:lpstr>\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Нравственно - патриотическое воспитание детей Дошкольного возраста Старший воспитатель Н.П. Ковалева</dc:title>
  <dc:creator>Александр</dc:creator>
  <cp:lastModifiedBy>123</cp:lastModifiedBy>
  <cp:revision>131</cp:revision>
  <dcterms:created xsi:type="dcterms:W3CDTF">2012-11-11T14:44:45Z</dcterms:created>
  <dcterms:modified xsi:type="dcterms:W3CDTF">2023-11-25T10:35:12Z</dcterms:modified>
</cp:coreProperties>
</file>