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6"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E31A712-0FA5-4284-A30D-645A1B1450C0}"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E31A712-0FA5-4284-A30D-645A1B1450C0}"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E31A712-0FA5-4284-A30D-645A1B1450C0}"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E31A712-0FA5-4284-A30D-645A1B1450C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1404E04-1F38-4D26-B942-90FF1C2FAF78}" type="datetimeFigureOut">
              <a:rPr lang="ru-RU" smtClean="0"/>
              <a:pPr/>
              <a:t>17.11.2022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E31A712-0FA5-4284-A30D-645A1B1450C0}"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404E04-1F38-4D26-B942-90FF1C2FAF78}" type="datetimeFigureOut">
              <a:rPr lang="ru-RU" smtClean="0"/>
              <a:pPr/>
              <a:t>17.11.2022</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E31A712-0FA5-4284-A30D-645A1B1450C0}"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764704"/>
            <a:ext cx="7406640" cy="2088232"/>
          </a:xfrm>
        </p:spPr>
        <p:txBody>
          <a:bodyPr>
            <a:noAutofit/>
          </a:bodyPr>
          <a:lstStyle/>
          <a:p>
            <a:r>
              <a:rPr lang="ru-RU" sz="3200" i="1" dirty="0" smtClean="0">
                <a:solidFill>
                  <a:schemeClr val="accent3">
                    <a:lumMod val="75000"/>
                  </a:schemeClr>
                </a:solidFill>
                <a:latin typeface="Times New Roman" pitchFamily="18" charset="0"/>
                <a:cs typeface="Times New Roman" pitchFamily="18" charset="0"/>
              </a:rPr>
              <a:t>Развитие познавательной активности учащихся , с целью повышения мотивации учащихся на уроках                            географии</a:t>
            </a:r>
            <a:endParaRPr lang="ru-RU" sz="3200" i="1" dirty="0">
              <a:solidFill>
                <a:schemeClr val="accent3">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4005064"/>
            <a:ext cx="7406640" cy="1584176"/>
          </a:xfrm>
        </p:spPr>
        <p:txBody>
          <a:bodyPr>
            <a:normAutofit fontScale="92500"/>
          </a:bodyPr>
          <a:lstStyle/>
          <a:p>
            <a:r>
              <a:rPr lang="ru-RU" sz="2000" dirty="0" smtClean="0">
                <a:latin typeface="Times New Roman" pitchFamily="18" charset="0"/>
                <a:cs typeface="Times New Roman" pitchFamily="18" charset="0"/>
              </a:rPr>
              <a:t>                       Практический семинар учителей географии</a:t>
            </a:r>
          </a:p>
          <a:p>
            <a:r>
              <a:rPr lang="ru-RU" sz="2000" dirty="0" smtClean="0">
                <a:latin typeface="Times New Roman" pitchFamily="18" charset="0"/>
                <a:cs typeface="Times New Roman" pitchFamily="18" charset="0"/>
              </a:rPr>
              <a:t> </a:t>
            </a:r>
            <a:r>
              <a:rPr lang="ru-RU" sz="3600" dirty="0" err="1" smtClean="0">
                <a:latin typeface="Times New Roman" pitchFamily="18" charset="0"/>
                <a:cs typeface="Times New Roman" pitchFamily="18" charset="0"/>
              </a:rPr>
              <a:t>Спидченко</a:t>
            </a:r>
            <a:r>
              <a:rPr lang="ru-RU" sz="3600" dirty="0" smtClean="0">
                <a:latin typeface="Times New Roman" pitchFamily="18" charset="0"/>
                <a:cs typeface="Times New Roman" pitchFamily="18" charset="0"/>
              </a:rPr>
              <a:t> Нина </a:t>
            </a:r>
            <a:r>
              <a:rPr lang="ru-RU" sz="3600" dirty="0" err="1" smtClean="0">
                <a:latin typeface="Times New Roman" pitchFamily="18" charset="0"/>
                <a:cs typeface="Times New Roman" pitchFamily="18" charset="0"/>
              </a:rPr>
              <a:t>Ивновна</a:t>
            </a:r>
            <a:r>
              <a:rPr lang="ru-RU" sz="36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учитель географии высшей квалификационной категории  ГОУ «</a:t>
            </a:r>
            <a:r>
              <a:rPr lang="ru-RU" sz="2000" dirty="0" err="1" smtClean="0">
                <a:latin typeface="Times New Roman" pitchFamily="18" charset="0"/>
                <a:cs typeface="Times New Roman" pitchFamily="18" charset="0"/>
              </a:rPr>
              <a:t>Провальский</a:t>
            </a:r>
            <a:r>
              <a:rPr lang="ru-RU" sz="2000" dirty="0" smtClean="0">
                <a:latin typeface="Times New Roman" pitchFamily="18" charset="0"/>
                <a:cs typeface="Times New Roman" pitchFamily="18" charset="0"/>
              </a:rPr>
              <a:t> УВК»</a:t>
            </a:r>
          </a:p>
          <a:p>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332656"/>
            <a:ext cx="7498080" cy="1440160"/>
          </a:xfrm>
        </p:spPr>
        <p:txBody>
          <a:bodyPr>
            <a:normAutofit fontScale="90000"/>
          </a:bodyPr>
          <a:lstStyle/>
          <a:p>
            <a:r>
              <a:rPr lang="ru-RU" sz="2700" b="1" i="1" dirty="0" smtClean="0">
                <a:solidFill>
                  <a:schemeClr val="accent3">
                    <a:lumMod val="75000"/>
                  </a:schemeClr>
                </a:solidFill>
                <a:effectLst/>
                <a:latin typeface="Times New Roman" pitchFamily="18" charset="0"/>
                <a:cs typeface="Times New Roman" pitchFamily="18" charset="0"/>
              </a:rPr>
              <a:t>«Технология интерактивная папка  и её                       практическое применение в педагогической деятельности» </a:t>
            </a:r>
            <a:r>
              <a:rPr lang="ru-RU" i="1" dirty="0" smtClean="0">
                <a:solidFill>
                  <a:schemeClr val="accent3">
                    <a:lumMod val="75000"/>
                  </a:schemeClr>
                </a:solidFill>
                <a:effectLst/>
                <a:latin typeface="Times New Roman" pitchFamily="18" charset="0"/>
                <a:cs typeface="Times New Roman" pitchFamily="18" charset="0"/>
              </a:rPr>
              <a:t/>
            </a:r>
            <a:br>
              <a:rPr lang="ru-RU" i="1" dirty="0" smtClean="0">
                <a:solidFill>
                  <a:schemeClr val="accent3">
                    <a:lumMod val="75000"/>
                  </a:schemeClr>
                </a:solidFill>
                <a:effectLst/>
                <a:latin typeface="Times New Roman" pitchFamily="18" charset="0"/>
                <a:cs typeface="Times New Roman" pitchFamily="18" charset="0"/>
              </a:rPr>
            </a:br>
            <a:endParaRPr lang="ru-RU" i="1" dirty="0">
              <a:solidFill>
                <a:schemeClr val="accent3">
                  <a:lumMod val="75000"/>
                </a:schemeClr>
              </a:solidFill>
              <a:effectLst/>
              <a:latin typeface="Times New Roman" pitchFamily="18" charset="0"/>
              <a:cs typeface="Times New Roman" pitchFamily="18" charset="0"/>
            </a:endParaRPr>
          </a:p>
        </p:txBody>
      </p:sp>
      <p:sp>
        <p:nvSpPr>
          <p:cNvPr id="3" name="Содержимое 2"/>
          <p:cNvSpPr>
            <a:spLocks noGrp="1"/>
          </p:cNvSpPr>
          <p:nvPr>
            <p:ph idx="1"/>
          </p:nvPr>
        </p:nvSpPr>
        <p:spPr>
          <a:xfrm>
            <a:off x="1435608" y="2132856"/>
            <a:ext cx="7498080" cy="4115544"/>
          </a:xfrm>
        </p:spPr>
        <p:txBody>
          <a:bodyPr>
            <a:normAutofit/>
          </a:bodyPr>
          <a:lstStyle/>
          <a:p>
            <a:pPr>
              <a:buNone/>
            </a:pPr>
            <a:r>
              <a:rPr lang="ru-RU" sz="2400" b="1" dirty="0" smtClean="0">
                <a:latin typeface="Times New Roman" pitchFamily="18" charset="0"/>
                <a:cs typeface="Times New Roman" pitchFamily="18" charset="0"/>
              </a:rPr>
              <a:t>Цель:</a:t>
            </a:r>
            <a:r>
              <a:rPr lang="ru-RU" sz="2400" dirty="0" smtClean="0">
                <a:latin typeface="Times New Roman" pitchFamily="18" charset="0"/>
                <a:cs typeface="Times New Roman" pitchFamily="18" charset="0"/>
              </a:rPr>
              <a:t> Повышение профессиональной компетентности педагогов в области поддержки детской инициативы на основе использования интерактивной папки.</a:t>
            </a:r>
          </a:p>
          <a:p>
            <a:pPr>
              <a:buNone/>
            </a:pPr>
            <a:r>
              <a:rPr lang="ru-RU" sz="2400" b="1" dirty="0" smtClean="0">
                <a:latin typeface="Times New Roman" pitchFamily="18" charset="0"/>
                <a:cs typeface="Times New Roman" pitchFamily="18" charset="0"/>
              </a:rPr>
              <a:t>Задачи:</a:t>
            </a:r>
            <a:endParaRPr lang="ru-RU" sz="2400" dirty="0" smtClean="0">
              <a:latin typeface="Times New Roman" pitchFamily="18" charset="0"/>
              <a:cs typeface="Times New Roman" pitchFamily="18" charset="0"/>
            </a:endParaRPr>
          </a:p>
          <a:p>
            <a:pPr>
              <a:buNone/>
            </a:pPr>
            <a:r>
              <a:rPr lang="ru-RU" sz="2400" dirty="0" smtClean="0">
                <a:latin typeface="Times New Roman" pitchFamily="18" charset="0"/>
                <a:cs typeface="Times New Roman" pitchFamily="18" charset="0"/>
              </a:rPr>
              <a:t> Проанализировать форму работы «Интерактивная папка» с точки зрения педагогической ценности (на решение каких педагогических задач направлена).</a:t>
            </a:r>
          </a:p>
          <a:p>
            <a:pPr>
              <a:buNone/>
            </a:pPr>
            <a:endParaRPr lang="ru-RU" sz="2400" dirty="0" smtClean="0">
              <a:latin typeface="Times New Roman" pitchFamily="18" charset="0"/>
              <a:cs typeface="Times New Roman" pitchFamily="18" charset="0"/>
            </a:endParaRP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616" y="612844"/>
            <a:ext cx="7704856" cy="5539978"/>
          </a:xfrm>
          <a:prstGeom prst="rect">
            <a:avLst/>
          </a:prstGeom>
        </p:spPr>
        <p:txBody>
          <a:bodyPr wrap="square">
            <a:spAutoFit/>
          </a:bodyPr>
          <a:lstStyle/>
          <a:p>
            <a:r>
              <a:rPr lang="ru-RU" sz="2400" dirty="0">
                <a:latin typeface="Times New Roman" pitchFamily="18" charset="0"/>
                <a:cs typeface="Times New Roman" pitchFamily="18" charset="0"/>
              </a:rPr>
              <a:t>Важным аспектом современного </a:t>
            </a:r>
            <a:r>
              <a:rPr lang="ru-RU" sz="2400" dirty="0" smtClean="0">
                <a:latin typeface="Times New Roman" pitchFamily="18" charset="0"/>
                <a:cs typeface="Times New Roman" pitchFamily="18" charset="0"/>
              </a:rPr>
              <a:t>образования </a:t>
            </a:r>
            <a:r>
              <a:rPr lang="ru-RU" sz="2400" dirty="0">
                <a:latin typeface="Times New Roman" pitchFamily="18" charset="0"/>
                <a:cs typeface="Times New Roman" pitchFamily="18" charset="0"/>
              </a:rPr>
              <a:t>является «научить учиться самому». Перед педагогом стоит задача научить школьника ставить перед собой цели и задачи, находить способы их решения, а главное находить нужную информацию для решения поставленного вопроса среди огромного множества источников информации. Всем нам известно, что лучше запоминается то, что нам интересно, что было эмоционально окрашено. Как же сделать так, чтобы пройденный материал остался в памяти ученика, чтобы он мог научиться пользоваться теми знаниями, которые получил на уроках по определенной теме, чтобы он захотел самостоятельно расширить свои горизонты по данному вопросу.</a:t>
            </a: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736725" y="548680"/>
            <a:ext cx="7407275" cy="2448272"/>
          </a:xfrm>
        </p:spPr>
        <p:txBody>
          <a:bodyPr>
            <a:normAutofit/>
          </a:bodyPr>
          <a:lstStyle/>
          <a:p>
            <a:r>
              <a:rPr lang="ru-RU" sz="2800" dirty="0" smtClean="0">
                <a:effectLst/>
                <a:latin typeface="Times New Roman" pitchFamily="18" charset="0"/>
                <a:cs typeface="Times New Roman" pitchFamily="18" charset="0"/>
              </a:rPr>
              <a:t>Одним из способов достижения этой цели образования на данном этапе развития общества я нахожу использование на уроках методики создания интерактивной папки.</a:t>
            </a:r>
            <a:br>
              <a:rPr lang="ru-RU" sz="2800" dirty="0" smtClean="0">
                <a:effectLst/>
                <a:latin typeface="Times New Roman" pitchFamily="18" charset="0"/>
                <a:cs typeface="Times New Roman" pitchFamily="18" charset="0"/>
              </a:rPr>
            </a:br>
            <a:endParaRPr lang="ru-RU" sz="2800" dirty="0">
              <a:effectLst/>
              <a:latin typeface="Times New Roman" pitchFamily="18" charset="0"/>
              <a:cs typeface="Times New Roman" pitchFamily="18" charset="0"/>
            </a:endParaRPr>
          </a:p>
        </p:txBody>
      </p:sp>
      <p:pic>
        <p:nvPicPr>
          <p:cNvPr id="1026" name="Picture 2" descr="C:\Users\Нина\Desktop\IMG_20211103_082612.jpg"/>
          <p:cNvPicPr>
            <a:picLocks noChangeAspect="1" noChangeArrowheads="1"/>
          </p:cNvPicPr>
          <p:nvPr/>
        </p:nvPicPr>
        <p:blipFill>
          <a:blip r:embed="rId2" cstate="print"/>
          <a:srcRect/>
          <a:stretch>
            <a:fillRect/>
          </a:stretch>
        </p:blipFill>
        <p:spPr bwMode="auto">
          <a:xfrm>
            <a:off x="2483768" y="3068960"/>
            <a:ext cx="4608512" cy="345638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908862"/>
          </a:xfrm>
        </p:spPr>
        <p:txBody>
          <a:bodyPr>
            <a:normAutofit/>
          </a:bodyPr>
          <a:lstStyle/>
          <a:p>
            <a:r>
              <a:rPr lang="ru-RU" sz="3200" dirty="0" smtClean="0">
                <a:effectLst/>
                <a:latin typeface="Times New Roman" pitchFamily="18" charset="0"/>
                <a:cs typeface="Times New Roman" pitchFamily="18" charset="0"/>
              </a:rPr>
              <a:t>            </a:t>
            </a:r>
            <a:r>
              <a:rPr lang="ru-RU" sz="3200" i="1" dirty="0" smtClean="0">
                <a:solidFill>
                  <a:schemeClr val="accent3">
                    <a:lumMod val="75000"/>
                  </a:schemeClr>
                </a:solidFill>
                <a:effectLst/>
                <a:latin typeface="Times New Roman" pitchFamily="18" charset="0"/>
                <a:cs typeface="Times New Roman" pitchFamily="18" charset="0"/>
              </a:rPr>
              <a:t>Интерактивная папка </a:t>
            </a:r>
            <a:endParaRPr lang="ru-RU" sz="3200" i="1" dirty="0">
              <a:solidFill>
                <a:schemeClr val="accent3">
                  <a:lumMod val="75000"/>
                </a:schemeClr>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32560" y="1850064"/>
            <a:ext cx="7406640" cy="4099216"/>
          </a:xfrm>
        </p:spPr>
        <p:txBody>
          <a:bodyPr>
            <a:normAutofit fontScale="92500"/>
          </a:bodyPr>
          <a:lstStyle/>
          <a:p>
            <a:r>
              <a:rPr lang="ru-RU" sz="2200" dirty="0" smtClean="0">
                <a:latin typeface="Times New Roman" pitchFamily="18" charset="0"/>
                <a:cs typeface="Times New Roman" pitchFamily="18" charset="0"/>
              </a:rPr>
              <a:t>Это книга, которую учащийся собирает сам, склеивает ее отдельные части в единое целое,  оформляет, используя всевозможные цвета и формы. </a:t>
            </a:r>
          </a:p>
          <a:p>
            <a:r>
              <a:rPr lang="ru-RU" sz="2200" dirty="0" smtClean="0">
                <a:latin typeface="Times New Roman" pitchFamily="18" charset="0"/>
                <a:cs typeface="Times New Roman" pitchFamily="18" charset="0"/>
              </a:rPr>
              <a:t>Основой папки является готовая папка, твердая бумага или картон .</a:t>
            </a:r>
          </a:p>
          <a:p>
            <a:r>
              <a:rPr lang="ru-RU" sz="2200" dirty="0" smtClean="0">
                <a:latin typeface="Times New Roman" pitchFamily="18" charset="0"/>
                <a:cs typeface="Times New Roman" pitchFamily="18" charset="0"/>
              </a:rPr>
              <a:t>Это собирательный образ плаката, книги и раздаточного материла, который направлен на развитие у учащегося творческого потенциала, который учит мыслить и действовать  в рамках заданной темы, расширяя не только кругозор, но и формируя навыки и умения, необходимые для преодоления трудностей и решения поставленной проблемы.</a:t>
            </a:r>
            <a:br>
              <a:rPr lang="ru-RU" sz="2200" dirty="0" smtClean="0">
                <a:latin typeface="Times New Roman" pitchFamily="18" charset="0"/>
                <a:cs typeface="Times New Roman" pitchFamily="18" charset="0"/>
              </a:rPr>
            </a:br>
            <a:endParaRPr lang="ru-RU" sz="2200" dirty="0" smtClean="0">
              <a:latin typeface="Times New Roman" pitchFamily="18" charset="0"/>
              <a:cs typeface="Times New Roman" pitchFamily="18" charset="0"/>
            </a:endParaRPr>
          </a:p>
          <a:p>
            <a:endParaRPr lang="ru-RU" sz="2200" dirty="0" smtClean="0">
              <a:latin typeface="Times New Roman" pitchFamily="18" charset="0"/>
              <a:cs typeface="Times New Roman" pitchFamily="18" charset="0"/>
            </a:endParaRPr>
          </a:p>
          <a:p>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644650" y="404664"/>
            <a:ext cx="7103814" cy="5843736"/>
          </a:xfrm>
        </p:spPr>
        <p:txBody>
          <a:bodyPr>
            <a:normAutofit/>
          </a:bodyPr>
          <a:lstStyle/>
          <a:p>
            <a:pPr>
              <a:buNone/>
            </a:pPr>
            <a:r>
              <a:rPr lang="ru-RU" sz="28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Каждая папка уникальна, как уникален и ее создатель, нет правильного или неправильного метода ее создания, ведь все зависит от того, как ученик воспринимает заданную тему, какими средствами он пользуется для достижения своих целей. </a:t>
            </a:r>
          </a:p>
          <a:p>
            <a:pPr>
              <a:buNone/>
            </a:pPr>
            <a:r>
              <a:rPr lang="ru-RU" sz="2000" dirty="0" smtClean="0"/>
              <a:t>     </a:t>
            </a:r>
            <a:r>
              <a:rPr lang="ru-RU" sz="2000" dirty="0" smtClean="0">
                <a:latin typeface="Times New Roman" pitchFamily="18" charset="0"/>
                <a:cs typeface="Times New Roman" pitchFamily="18" charset="0"/>
              </a:rPr>
              <a:t>Еще одним плюсом папки является тот факт, что папка — это удивительный инструмент образования, сделанный вручную. </a:t>
            </a:r>
          </a:p>
          <a:p>
            <a:pPr>
              <a:buNone/>
            </a:pPr>
            <a:endParaRPr lang="ru-RU" sz="2400" dirty="0">
              <a:latin typeface="Times New Roman" pitchFamily="18" charset="0"/>
              <a:cs typeface="Times New Roman" pitchFamily="18" charset="0"/>
            </a:endParaRPr>
          </a:p>
        </p:txBody>
      </p:sp>
      <p:pic>
        <p:nvPicPr>
          <p:cNvPr id="2050" name="Picture 2" descr="C:\Users\Нина\Desktop\IMG_20211103_082624.jpg"/>
          <p:cNvPicPr>
            <a:picLocks noChangeAspect="1" noChangeArrowheads="1"/>
          </p:cNvPicPr>
          <p:nvPr/>
        </p:nvPicPr>
        <p:blipFill>
          <a:blip r:embed="rId2" cstate="print"/>
          <a:srcRect/>
          <a:stretch>
            <a:fillRect/>
          </a:stretch>
        </p:blipFill>
        <p:spPr bwMode="auto">
          <a:xfrm>
            <a:off x="2843808" y="4005064"/>
            <a:ext cx="4104456" cy="26369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720840"/>
            <a:ext cx="7488832" cy="3785652"/>
          </a:xfrm>
          <a:prstGeom prst="rect">
            <a:avLst/>
          </a:prstGeom>
        </p:spPr>
        <p:txBody>
          <a:bodyPr wrap="square">
            <a:spAutoFit/>
          </a:bodyPr>
          <a:lstStyle/>
          <a:p>
            <a:r>
              <a:rPr lang="ru-RU" sz="2400" dirty="0">
                <a:latin typeface="Times New Roman" pitchFamily="18" charset="0"/>
                <a:cs typeface="Times New Roman" pitchFamily="18" charset="0"/>
              </a:rPr>
              <a:t>Оценивание каждой работы </a:t>
            </a:r>
            <a:r>
              <a:rPr lang="ru-RU" sz="2400" dirty="0" smtClean="0">
                <a:latin typeface="Times New Roman" pitchFamily="18" charset="0"/>
                <a:cs typeface="Times New Roman" pitchFamily="18" charset="0"/>
              </a:rPr>
              <a:t>учителем предполагает </a:t>
            </a:r>
            <a:r>
              <a:rPr lang="ru-RU" sz="2400" dirty="0">
                <a:latin typeface="Times New Roman" pitchFamily="18" charset="0"/>
                <a:cs typeface="Times New Roman" pitchFamily="18" charset="0"/>
              </a:rPr>
              <a:t>индивидуальный подход к каждому ученику, так как для школьника со средней успеваемостью, порой, индивидуально создать работу данного порядка (исследовательскую, с выводами, с причинно-следственными связями) просто невозможно. Однако, работая над </a:t>
            </a:r>
            <a:r>
              <a:rPr lang="ru-RU" sz="2400" dirty="0" smtClean="0">
                <a:latin typeface="Times New Roman" pitchFamily="18" charset="0"/>
                <a:cs typeface="Times New Roman" pitchFamily="18" charset="0"/>
              </a:rPr>
              <a:t>папкой, </a:t>
            </a:r>
            <a:r>
              <a:rPr lang="ru-RU" sz="2400" dirty="0">
                <a:latin typeface="Times New Roman" pitchFamily="18" charset="0"/>
                <a:cs typeface="Times New Roman" pitchFamily="18" charset="0"/>
              </a:rPr>
              <a:t>он может проявить себя и превзойти одноклассника, у </a:t>
            </a:r>
            <a:r>
              <a:rPr lang="ru-RU" sz="2400" dirty="0" smtClean="0">
                <a:latin typeface="Times New Roman" pitchFamily="18" charset="0"/>
                <a:cs typeface="Times New Roman" pitchFamily="18" charset="0"/>
              </a:rPr>
              <a:t>которого </a:t>
            </a:r>
            <a:r>
              <a:rPr lang="ru-RU" sz="2400" dirty="0">
                <a:latin typeface="Times New Roman" pitchFamily="18" charset="0"/>
                <a:cs typeface="Times New Roman" pitchFamily="18" charset="0"/>
              </a:rPr>
              <a:t>успеваемость на порядок выше.</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305342"/>
            <a:ext cx="7416824" cy="4524315"/>
          </a:xfrm>
          <a:prstGeom prst="rect">
            <a:avLst/>
          </a:prstGeom>
        </p:spPr>
        <p:txBody>
          <a:bodyPr wrap="square">
            <a:spAutoFit/>
          </a:bodyPr>
          <a:lstStyle/>
          <a:p>
            <a:r>
              <a:rPr lang="ru-RU" sz="2400" dirty="0" smtClean="0">
                <a:latin typeface="Times New Roman" pitchFamily="18" charset="0"/>
                <a:cs typeface="Times New Roman" pitchFamily="18" charset="0"/>
              </a:rPr>
              <a:t>Интерактивная папка  </a:t>
            </a:r>
            <a:r>
              <a:rPr lang="ru-RU" sz="2400" dirty="0">
                <a:latin typeface="Times New Roman" pitchFamily="18" charset="0"/>
                <a:cs typeface="Times New Roman" pitchFamily="18" charset="0"/>
              </a:rPr>
              <a:t>— это не просто метод, помогающий закрепить и отработать полученные знания на уроке, это полет фантазии, который может дать непредсказуемые результаты, это исследование, </a:t>
            </a:r>
            <a:r>
              <a:rPr lang="ru-RU" sz="2400" dirty="0" smtClean="0">
                <a:latin typeface="Times New Roman" pitchFamily="18" charset="0"/>
                <a:cs typeface="Times New Roman" pitchFamily="18" charset="0"/>
              </a:rPr>
              <a:t>которое </a:t>
            </a:r>
            <a:r>
              <a:rPr lang="ru-RU" sz="2400" dirty="0">
                <a:latin typeface="Times New Roman" pitchFamily="18" charset="0"/>
                <a:cs typeface="Times New Roman" pitchFamily="18" charset="0"/>
              </a:rPr>
              <a:t>однажды начавшись, будет продолжаться всю жизнь, ведь если посеять в ребенке «зерно» открытия и исследования, оно будет расти и увеличиваться. Задача учителя лишь </a:t>
            </a:r>
            <a:r>
              <a:rPr lang="ru-RU" sz="2400" dirty="0" smtClean="0">
                <a:latin typeface="Times New Roman" pitchFamily="18" charset="0"/>
                <a:cs typeface="Times New Roman" pitchFamily="18" charset="0"/>
              </a:rPr>
              <a:t>придать </a:t>
            </a:r>
            <a:r>
              <a:rPr lang="ru-RU" sz="2400" dirty="0">
                <a:latin typeface="Times New Roman" pitchFamily="18" charset="0"/>
                <a:cs typeface="Times New Roman" pitchFamily="18" charset="0"/>
              </a:rPr>
              <a:t>учащимся уверенности в своих силах и правильно мотивировать на открытие новых горизонтов.</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r>
              <a:rPr lang="ru-RU" sz="2400" b="1" i="1" dirty="0" smtClean="0">
                <a:solidFill>
                  <a:schemeClr val="accent3">
                    <a:lumMod val="75000"/>
                  </a:schemeClr>
                </a:solidFill>
                <a:effectLst/>
                <a:latin typeface="Times New Roman" pitchFamily="18" charset="0"/>
                <a:cs typeface="Times New Roman" pitchFamily="18" charset="0"/>
              </a:rPr>
              <a:t>Творческие проекты как  результат познавательной активности учащихся , с целью повышения мотивации учащихся  при изучении географии</a:t>
            </a:r>
            <a:endParaRPr lang="ru-RU" sz="2400" b="1" i="1" dirty="0">
              <a:solidFill>
                <a:schemeClr val="accent3">
                  <a:lumMod val="75000"/>
                </a:schemeClr>
              </a:solidFill>
              <a:effectLst/>
              <a:latin typeface="Times New Roman" pitchFamily="18" charset="0"/>
              <a:cs typeface="Times New Roman" pitchFamily="18" charset="0"/>
            </a:endParaRPr>
          </a:p>
        </p:txBody>
      </p:sp>
      <p:sp>
        <p:nvSpPr>
          <p:cNvPr id="7" name="Подзаголовок 2"/>
          <p:cNvSpPr>
            <a:spLocks noGrp="1"/>
          </p:cNvSpPr>
          <p:nvPr>
            <p:ph idx="1"/>
          </p:nvPr>
        </p:nvSpPr>
        <p:spPr>
          <a:prstGeom prst="rect">
            <a:avLst/>
          </a:prstGeom>
        </p:spPr>
        <p:txBody>
          <a:bodyPr tIns="0">
            <a:normAutofit fontScale="775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endParaRPr lang="ru-RU" b="1" dirty="0" smtClean="0"/>
          </a:p>
          <a:p>
            <a:r>
              <a:rPr lang="ru-RU" b="1" dirty="0" smtClean="0"/>
              <a:t>                                                  Творческие проекты.</a:t>
            </a:r>
            <a:endParaRPr lang="ru-RU" dirty="0" smtClean="0"/>
          </a:p>
          <a:p>
            <a:r>
              <a:rPr lang="ru-RU" dirty="0" smtClean="0">
                <a:latin typeface="Times New Roman" pitchFamily="18" charset="0"/>
                <a:cs typeface="Times New Roman" pitchFamily="18" charset="0"/>
              </a:rPr>
              <a:t>Данный тип проектов рекомендую школьникам старших классов ориентированных на творческую деятельность. Такие проекты в практике педагогической работы встречаются реже, так как они требуют  специальных навыков и умений. В числе творческих проектов предлагаю</a:t>
            </a:r>
          </a:p>
          <a:p>
            <a:r>
              <a:rPr lang="ru-RU" dirty="0" smtClean="0">
                <a:latin typeface="Times New Roman" pitchFamily="18" charset="0"/>
                <a:cs typeface="Times New Roman" pitchFamily="18" charset="0"/>
              </a:rPr>
              <a:t>       - Проект - видеофильм  «Достопримечательности села </a:t>
            </a:r>
            <a:r>
              <a:rPr lang="ru-RU" dirty="0" err="1" smtClean="0">
                <a:latin typeface="Times New Roman" pitchFamily="18" charset="0"/>
                <a:cs typeface="Times New Roman" pitchFamily="18" charset="0"/>
              </a:rPr>
              <a:t>Провалье</a:t>
            </a:r>
            <a:r>
              <a:rPr lang="ru-RU" dirty="0" smtClean="0">
                <a:latin typeface="Times New Roman" pitchFamily="18" charset="0"/>
                <a:cs typeface="Times New Roman" pitchFamily="18" charset="0"/>
              </a:rPr>
              <a:t>»</a:t>
            </a:r>
          </a:p>
          <a:p>
            <a:r>
              <a:rPr lang="ru-RU" b="1" i="1" dirty="0" smtClean="0">
                <a:latin typeface="Times New Roman" pitchFamily="18" charset="0"/>
                <a:cs typeface="Times New Roman" pitchFamily="18" charset="0"/>
              </a:rPr>
              <a:t>9 класс</a:t>
            </a:r>
          </a:p>
          <a:p>
            <a:r>
              <a:rPr lang="ru-RU" b="1" i="1" dirty="0" smtClean="0">
                <a:latin typeface="Times New Roman" pitchFamily="18" charset="0"/>
                <a:cs typeface="Times New Roman" pitchFamily="18" charset="0"/>
              </a:rPr>
              <a:t>Тема. Социальный комплекс, структура, роль и значение в хозяйстве. Образовательный </a:t>
            </a:r>
            <a:r>
              <a:rPr lang="ru-RU" b="1" i="1" dirty="0" err="1" smtClean="0">
                <a:latin typeface="Times New Roman" pitchFamily="18" charset="0"/>
                <a:cs typeface="Times New Roman" pitchFamily="18" charset="0"/>
              </a:rPr>
              <a:t>подкомплекс</a:t>
            </a:r>
            <a:r>
              <a:rPr lang="ru-RU" b="1" i="1" dirty="0" smtClean="0">
                <a:latin typeface="Times New Roman" pitchFamily="18" charset="0"/>
                <a:cs typeface="Times New Roman" pitchFamily="18" charset="0"/>
              </a:rPr>
              <a:t> и </a:t>
            </a:r>
            <a:r>
              <a:rPr lang="ru-RU" b="1" i="1" dirty="0" err="1" smtClean="0">
                <a:latin typeface="Times New Roman" pitchFamily="18" charset="0"/>
                <a:cs typeface="Times New Roman" pitchFamily="18" charset="0"/>
              </a:rPr>
              <a:t>подкомплекс</a:t>
            </a:r>
            <a:r>
              <a:rPr lang="ru-RU" b="1" i="1" dirty="0" smtClean="0">
                <a:latin typeface="Times New Roman" pitchFamily="18" charset="0"/>
                <a:cs typeface="Times New Roman" pitchFamily="18" charset="0"/>
              </a:rPr>
              <a:t> культуры.</a:t>
            </a:r>
          </a:p>
          <a:p>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Этот проект наиболее интересен и привлекает всеобщее внимание.  Презентация  видеофильма вызвала интерес не только на уроке , он был использован для показа  на общешкольном мероприятии.</a:t>
            </a:r>
          </a:p>
          <a:p>
            <a:endParaRPr lang="ru-RU"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74</TotalTime>
  <Words>460</Words>
  <Application>Microsoft Office PowerPoint</Application>
  <PresentationFormat>Экран (4:3)</PresentationFormat>
  <Paragraphs>27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Солнцестояние</vt:lpstr>
      <vt:lpstr>Развитие познавательной активности учащихся , с целью повышения мотивации учащихся на уроках                            географии</vt:lpstr>
      <vt:lpstr>«Технология интерактивная папка  и её                       практическое применение в педагогической деятельности»  </vt:lpstr>
      <vt:lpstr>Слайд 3</vt:lpstr>
      <vt:lpstr>Одним из способов достижения этой цели образования на данном этапе развития общества я нахожу использование на уроках методики создания интерактивной папки. </vt:lpstr>
      <vt:lpstr>            Интерактивная папка </vt:lpstr>
      <vt:lpstr>Слайд 6</vt:lpstr>
      <vt:lpstr>Слайд 7</vt:lpstr>
      <vt:lpstr>Слайд 8</vt:lpstr>
      <vt:lpstr>Творческие проекты как  результат познавательной активности учащихся , с целью повышения мотивации учащихся  при изучении географии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познавательной активности учащихся , с целью повышения мотивации учащихся на уроках                            географии</dc:title>
  <dc:creator>Нина</dc:creator>
  <cp:lastModifiedBy>Нина</cp:lastModifiedBy>
  <cp:revision>15</cp:revision>
  <dcterms:created xsi:type="dcterms:W3CDTF">2021-11-03T03:30:06Z</dcterms:created>
  <dcterms:modified xsi:type="dcterms:W3CDTF">2022-11-17T20:57:47Z</dcterms:modified>
</cp:coreProperties>
</file>