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70" r:id="rId3"/>
    <p:sldId id="383" r:id="rId4"/>
    <p:sldId id="300" r:id="rId5"/>
    <p:sldId id="372" r:id="rId6"/>
    <p:sldId id="374" r:id="rId7"/>
    <p:sldId id="373" r:id="rId8"/>
    <p:sldId id="375" r:id="rId9"/>
    <p:sldId id="384" r:id="rId10"/>
    <p:sldId id="382" r:id="rId11"/>
    <p:sldId id="379" r:id="rId12"/>
    <p:sldId id="386" r:id="rId13"/>
    <p:sldId id="385" r:id="rId14"/>
    <p:sldId id="381" r:id="rId15"/>
    <p:sldId id="266" r:id="rId16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E44"/>
    <a:srgbClr val="FF99CC"/>
    <a:srgbClr val="FFCCFF"/>
    <a:srgbClr val="FF7C80"/>
    <a:srgbClr val="C2F4C4"/>
    <a:srgbClr val="6ADF41"/>
    <a:srgbClr val="CCFF33"/>
    <a:srgbClr val="FFFF99"/>
    <a:srgbClr val="A0EEA4"/>
    <a:srgbClr val="2053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398" y="127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8389-EB15-40AB-8074-DD9B019CD11F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DB3DC-BA44-4CFD-90AC-8EF36F601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36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" y="0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590" y="45418"/>
            <a:ext cx="10937915" cy="147036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Презентация к уроку окружающего мира,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 1 класс УМК «Школа России»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6734" y="5215744"/>
            <a:ext cx="8533289" cy="138240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Автор: Попова Елена Михайловна,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учитель начальных классов</a:t>
            </a: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63758" y="6022082"/>
            <a:ext cx="864096" cy="57606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5647" y="1477970"/>
            <a:ext cx="1045098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«Зачем </a:t>
            </a:r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нужны автомобили?»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375" y="2674075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366946" y="2332227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кумент 4">
            <a:hlinkClick r:id="" action="ppaction://noaction" highlightClick="1"/>
          </p:cNvPr>
          <p:cNvSpPr/>
          <p:nvPr/>
        </p:nvSpPr>
        <p:spPr>
          <a:xfrm>
            <a:off x="262558" y="5878066"/>
            <a:ext cx="576064" cy="720080"/>
          </a:xfrm>
          <a:prstGeom prst="actionButton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ds03.infourok.ru/uploads/ex/135d/0005b8ac-9e6ec223/hello_html_m340a685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8910" y="2247411"/>
            <a:ext cx="4104456" cy="2508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494806" y="189435"/>
            <a:ext cx="7200800" cy="1440159"/>
            <a:chOff x="3166248" y="760894"/>
            <a:chExt cx="6061073" cy="1376392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166248" y="760894"/>
              <a:ext cx="6061073" cy="1376392"/>
            </a:xfrm>
            <a:prstGeom prst="cloudCallout">
              <a:avLst>
                <a:gd name="adj1" fmla="val -65054"/>
                <a:gd name="adj2" fmla="val 23087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139700">
                <a:schemeClr val="accent3">
                  <a:lumMod val="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8902" y="1173811"/>
              <a:ext cx="5732215" cy="500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А что такое автомобиль?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1137056" y="225065"/>
            <a:ext cx="10342567" cy="2700673"/>
            <a:chOff x="3186030" y="2670310"/>
            <a:chExt cx="5429288" cy="2418909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0" y="2670310"/>
              <a:ext cx="5429288" cy="2418909"/>
            </a:xfrm>
            <a:prstGeom prst="cloudCallout">
              <a:avLst>
                <a:gd name="adj1" fmla="val -36123"/>
                <a:gd name="adj2" fmla="val 121614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139700">
                <a:schemeClr val="accent3">
                  <a:lumMod val="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5008" y="2960119"/>
              <a:ext cx="5093453" cy="162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Автомобили- это наземный транспорт.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Они нужны для того, чтобы  люди могли быстро передвигаться в нужные им места, перевозить грузы и пассажиров.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4949" y="125436"/>
            <a:ext cx="1609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жми на вопрос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pngimg.com/uploads/taxi/taxi_PNG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992" y="2858290"/>
            <a:ext cx="6825867" cy="3501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52198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670" y="189434"/>
            <a:ext cx="95050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Виды автотранспорта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80760" y="1000902"/>
            <a:ext cx="2428892" cy="47924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Пассажирский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666182" y="1000903"/>
            <a:ext cx="1928826" cy="60235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Comic Sans MS" pitchFamily="66" charset="0"/>
              </a:rPr>
              <a:t>Грузовой</a:t>
            </a:r>
            <a:r>
              <a:rPr lang="ru-RU" sz="3200" b="1" dirty="0">
                <a:latin typeface="Comic Sans MS" pitchFamily="66" charset="0"/>
              </a:rPr>
              <a:t>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523966" y="1000902"/>
            <a:ext cx="2643206" cy="46166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Специальный</a:t>
            </a:r>
            <a:r>
              <a:rPr lang="ru-RU" sz="2400" dirty="0">
                <a:latin typeface="Comic Sans MS" pitchFamily="66" charset="0"/>
              </a:rPr>
              <a:t> 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317438" y="2277666"/>
            <a:ext cx="3649976" cy="429567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ru-RU" sz="3200" dirty="0" smtClean="0">
              <a:latin typeface="Comic Sans MS" pitchFamily="66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dirty="0" smtClean="0">
                <a:latin typeface="Comic Sans MS" pitchFamily="66" charset="0"/>
              </a:rPr>
              <a:t>Грузовик</a:t>
            </a:r>
            <a:endParaRPr lang="ru-RU" sz="3200" dirty="0">
              <a:latin typeface="Comic Sans MS" pitchFamily="66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dirty="0">
                <a:latin typeface="Comic Sans MS" pitchFamily="66" charset="0"/>
              </a:rPr>
              <a:t>Самосвал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dirty="0" err="1">
                <a:latin typeface="Comic Sans MS" pitchFamily="66" charset="0"/>
              </a:rPr>
              <a:t>Камаз</a:t>
            </a:r>
            <a:endParaRPr lang="ru-RU" sz="3200" dirty="0">
              <a:latin typeface="Comic Sans MS" pitchFamily="66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dirty="0">
                <a:latin typeface="Comic Sans MS" pitchFamily="66" charset="0"/>
              </a:rPr>
              <a:t>Цистерна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dirty="0">
                <a:latin typeface="Comic Sans MS" pitchFamily="66" charset="0"/>
              </a:rPr>
              <a:t>Экскаватор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dirty="0">
                <a:latin typeface="Comic Sans MS" pitchFamily="66" charset="0"/>
              </a:rPr>
              <a:t>Бульдозер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dirty="0">
                <a:latin typeface="Comic Sans MS" pitchFamily="66" charset="0"/>
              </a:rPr>
              <a:t>Подъёмный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smtClean="0">
                <a:latin typeface="Comic Sans MS" pitchFamily="66" charset="0"/>
              </a:rPr>
              <a:t>кран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3" name="Рисунок 12" descr="https://urok.1sept.ru/articles/670856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372" y="1572406"/>
            <a:ext cx="592935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604" y="3286918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41831">
            <a:off x="9494261" y="3444526"/>
            <a:ext cx="2348462" cy="3077007"/>
          </a:xfrm>
          <a:prstGeom prst="rect">
            <a:avLst/>
          </a:prstGeom>
          <a:noFill/>
          <a:ln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75384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Какой транспорт должна заказать учительница, чтобы весь класс смог поехать на экскурсию?</a:t>
            </a:r>
            <a:endParaRPr kumimoji="0" lang="ru-RU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автобус</a:t>
            </a:r>
            <a:endParaRPr kumimoji="0" lang="ru-RU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троллейбус</a:t>
            </a:r>
            <a:endParaRPr kumimoji="0" lang="ru-RU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52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  <p:bldP spid="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868" y="286522"/>
            <a:ext cx="7072362" cy="627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37290" y="429398"/>
            <a:ext cx="11953123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1. Какой транспорт должна заказать учительница, чтобы весь класс смог поехать на экскурсию?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автобус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троллейбус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рамвай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2.Какой из автомобилей предназначен для скоростных соревнований?</a:t>
            </a:r>
            <a:endParaRPr lang="ru-RU" sz="1600" dirty="0" smtClean="0">
              <a:latin typeface="Arial Black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легковой</a:t>
            </a:r>
            <a:endParaRPr lang="ru-RU" sz="1600" dirty="0" smtClean="0">
              <a:latin typeface="Arial Black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скорая помощь</a:t>
            </a:r>
            <a:endParaRPr lang="ru-RU" sz="1600" dirty="0" smtClean="0">
              <a:latin typeface="Arial Black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гоночный</a:t>
            </a:r>
          </a:p>
          <a:p>
            <a:r>
              <a:rPr lang="ru-RU" sz="1600" dirty="0" smtClean="0">
                <a:latin typeface="Arial Black" pitchFamily="34" charset="0"/>
              </a:rPr>
              <a:t>3.В автомастерской папе сказали, что надо перекрасить корпус автомобиля. Что будут красить мастера?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салон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кабину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кузов</a:t>
            </a:r>
          </a:p>
          <a:p>
            <a:r>
              <a:rPr lang="ru-RU" sz="1600" dirty="0" smtClean="0">
                <a:latin typeface="Arial Black" pitchFamily="34" charset="0"/>
              </a:rPr>
              <a:t>4.Какое приспособление в автомобиле нужно, чтобы удерживать водителя и пассажира на месте в случае аварии?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сиденье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дверь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ремень безопасности</a:t>
            </a:r>
          </a:p>
          <a:p>
            <a:r>
              <a:rPr lang="ru-RU" sz="1600" dirty="0" smtClean="0">
                <a:latin typeface="Arial Black" pitchFamily="34" charset="0"/>
              </a:rPr>
              <a:t>5. Какое устройство нужно, чтобы управлять движением автомобиля?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колёса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кузов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руль</a:t>
            </a:r>
          </a:p>
          <a:p>
            <a:endParaRPr lang="ru-RU" sz="1400" dirty="0" smtClean="0"/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702718" y="189435"/>
            <a:ext cx="8712968" cy="2520279"/>
            <a:chOff x="2499530" y="760894"/>
            <a:chExt cx="7333898" cy="2408686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2499530" y="760894"/>
              <a:ext cx="7333898" cy="2408686"/>
            </a:xfrm>
            <a:prstGeom prst="cloudCallout">
              <a:avLst>
                <a:gd name="adj1" fmla="val 46612"/>
                <a:gd name="adj2" fmla="val 138801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139700">
                <a:schemeClr val="accent3">
                  <a:lumMod val="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26859" y="1242630"/>
              <a:ext cx="5908018" cy="132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Во время езды нужно пользоваться ремнями безопасности, а детям ездить в специальном кресле!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autocentre.ua/images/stories/may13/Gai-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487" y="2910620"/>
            <a:ext cx="4494333" cy="3111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ws.arndigital.ae/uploads/news-content/635811132509123750_22OCT201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02718" y="2888383"/>
            <a:ext cx="3961806" cy="3133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522" y="308770"/>
            <a:ext cx="5100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3961285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795416" y="1104918"/>
            <a:ext cx="6299921" cy="3610760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02" y="1917626"/>
            <a:ext cx="530988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Спасибо, дети, </a:t>
            </a:r>
          </a:p>
          <a:p>
            <a:pPr algn="ctr"/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урок!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11279782" y="189434"/>
            <a:ext cx="720080" cy="698370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3337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494806" y="189435"/>
            <a:ext cx="7200800" cy="2376263"/>
            <a:chOff x="3166248" y="760894"/>
            <a:chExt cx="6061073" cy="2271047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166248" y="760894"/>
              <a:ext cx="6061073" cy="2271047"/>
            </a:xfrm>
            <a:prstGeom prst="cloudCallout">
              <a:avLst>
                <a:gd name="adj1" fmla="val -64887"/>
                <a:gd name="adj2" fmla="val 122292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139700">
                <a:schemeClr val="accent3">
                  <a:lumMod val="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02662" y="1397908"/>
              <a:ext cx="5732215" cy="91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atin typeface="Comic Sans MS" pitchFamily="66" charset="0"/>
                </a:rPr>
                <a:t>Как же они появились и стали такими, как мы их видим сегодня?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1228665" y="202805"/>
            <a:ext cx="10342567" cy="2722933"/>
            <a:chOff x="3186031" y="2670310"/>
            <a:chExt cx="5429288" cy="1789121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1" y="2670310"/>
              <a:ext cx="5429288" cy="1789121"/>
            </a:xfrm>
            <a:prstGeom prst="cloudCallout">
              <a:avLst>
                <a:gd name="adj1" fmla="val -35658"/>
                <a:gd name="adj2" fmla="val 120840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139700">
                <a:schemeClr val="accent3">
                  <a:lumMod val="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5009" y="2960119"/>
              <a:ext cx="4957059" cy="626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«Автомобиль» означает «самодвижущийся».</a:t>
              </a:r>
            </a:p>
            <a:p>
              <a:pPr algn="ctr"/>
              <a:r>
                <a:rPr lang="ru-RU" sz="2800" b="1" dirty="0" smtClean="0"/>
                <a:t>Первые автомобили появились более ста лет назад.</a:t>
              </a:r>
              <a:endParaRPr lang="ru-RU" sz="28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0550" y="1348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жми на вопрос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://hal9va.3dn.ru/_ld/9/162061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71" y="2637706"/>
            <a:ext cx="8047468" cy="4023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20475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 rot="10800000" flipV="1">
            <a:off x="237290" y="215084"/>
            <a:ext cx="36645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Сначала человек носил груз на себе.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1747" name="Picture 3" descr="https://jooinn.com/images/heavy-burde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794" y="1143778"/>
            <a:ext cx="2033239" cy="2571768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523570" y="1858158"/>
            <a:ext cx="3214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ерекатывали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на брёвнах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381222" y="357960"/>
            <a:ext cx="32861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рузы стала перетаскивать лошадь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6386" name="Picture 2" descr="https://webpulse.imgsmail.ru/imgpreview?mb=webpulse&amp;key=pulse_cabinet-image-f9250fd4-1c74-4897-8423-64d463b35b0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0693" y="3144042"/>
            <a:ext cx="3500463" cy="2214578"/>
          </a:xfrm>
          <a:prstGeom prst="rect">
            <a:avLst/>
          </a:prstGeom>
          <a:noFill/>
        </p:spPr>
      </p:pic>
      <p:pic>
        <p:nvPicPr>
          <p:cNvPr id="16392" name="Picture 8" descr="http://rossgruzy.ru/wp-content/uploads/2015/02/%D1%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8412" y="1643844"/>
            <a:ext cx="3142731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380166" y="286522"/>
            <a:ext cx="6527071" cy="6408712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Телега.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Первые колеса были из дерева.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Первое колесо придумали в Японии.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Изобретатели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в разных странах пытались построить такую телегу, которая бегала бы сама, без лошади.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s://ds02.infourok.ru/uploads/ex/088d/00057344-e92a9ff7/hello_html_m4f5ca8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76" y="3811332"/>
            <a:ext cx="4968552" cy="3048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i.pinimg.com/originals/83/d0/2b/83d02b174604aaacbdc5a5236e4e86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2594" y="1215216"/>
            <a:ext cx="3440640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54385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334562" y="261444"/>
            <a:ext cx="10738503" cy="4392486"/>
            <a:chOff x="2999312" y="2670310"/>
            <a:chExt cx="6295359" cy="1784390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999312" y="2670310"/>
              <a:ext cx="6295359" cy="1784390"/>
            </a:xfrm>
            <a:prstGeom prst="cloudCallout">
              <a:avLst>
                <a:gd name="adj1" fmla="val -41113"/>
                <a:gd name="adj2" fmla="val 577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101600">
                <a:schemeClr val="accent3">
                  <a:lumMod val="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15839" y="2832526"/>
              <a:ext cx="5767950" cy="143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atin typeface="Comic Sans MS" pitchFamily="66" charset="0"/>
                </a:rPr>
                <a:t>Двести лет назад нижегородский мастер </a:t>
              </a:r>
              <a:endParaRPr lang="ru-RU" sz="2800" b="1" dirty="0" smtClean="0">
                <a:latin typeface="Comic Sans MS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Леонтий </a:t>
              </a:r>
              <a:r>
                <a:rPr lang="ru-RU" sz="2800" b="1" dirty="0" err="1">
                  <a:latin typeface="Comic Sans MS" pitchFamily="66" charset="0"/>
                </a:rPr>
                <a:t>Шамшуренков</a:t>
              </a:r>
              <a:r>
                <a:rPr lang="ru-RU" sz="2800" b="1" dirty="0">
                  <a:latin typeface="Comic Sans MS" pitchFamily="66" charset="0"/>
                </a:rPr>
                <a:t> </a:t>
              </a:r>
              <a:r>
                <a:rPr lang="ru-RU" sz="2800" b="1" dirty="0" smtClean="0">
                  <a:latin typeface="Comic Sans MS" pitchFamily="66" charset="0"/>
                </a:rPr>
                <a:t>решил </a:t>
              </a:r>
              <a:r>
                <a:rPr lang="ru-RU" sz="2800" b="1" dirty="0">
                  <a:latin typeface="Comic Sans MS" pitchFamily="66" charset="0"/>
                </a:rPr>
                <a:t>построить свою «</a:t>
              </a:r>
              <a:r>
                <a:rPr lang="ru-RU" sz="2800" b="1" dirty="0" err="1">
                  <a:latin typeface="Comic Sans MS" pitchFamily="66" charset="0"/>
                </a:rPr>
                <a:t>самобеглую</a:t>
              </a:r>
              <a:r>
                <a:rPr lang="ru-RU" sz="2800" b="1" dirty="0">
                  <a:latin typeface="Comic Sans MS" pitchFamily="66" charset="0"/>
                </a:rPr>
                <a:t> коляску» так, чтобы </a:t>
              </a:r>
              <a:r>
                <a:rPr lang="ru-RU" sz="2800" b="1" dirty="0" smtClean="0">
                  <a:latin typeface="Comic Sans MS" pitchFamily="66" charset="0"/>
                </a:rPr>
                <a:t>её </a:t>
              </a:r>
              <a:r>
                <a:rPr lang="ru-RU" sz="2800" b="1" dirty="0">
                  <a:latin typeface="Comic Sans MS" pitchFamily="66" charset="0"/>
                </a:rPr>
                <a:t>колеса приводились в ход людьми. Коляска, сделанная им, бегала без лошади. Два человека стояли в этой </a:t>
              </a:r>
              <a:r>
                <a:rPr lang="ru-RU" sz="2800" b="1" dirty="0" smtClean="0">
                  <a:latin typeface="Comic Sans MS" pitchFamily="66" charset="0"/>
                </a:rPr>
                <a:t>четырёхколёсной </a:t>
              </a:r>
              <a:r>
                <a:rPr lang="ru-RU" sz="2800" b="1" dirty="0">
                  <a:latin typeface="Comic Sans MS" pitchFamily="66" charset="0"/>
                </a:rPr>
                <a:t>крытой коляске и работали, зато другие спокойно ехали, </a:t>
              </a:r>
              <a:r>
                <a:rPr lang="ru-RU" sz="2800" b="1" dirty="0" smtClean="0">
                  <a:latin typeface="Comic Sans MS" pitchFamily="66" charset="0"/>
                </a:rPr>
                <a:t>сидя </a:t>
              </a:r>
              <a:r>
                <a:rPr lang="ru-RU" sz="2800" b="1" dirty="0">
                  <a:latin typeface="Comic Sans MS" pitchFamily="66" charset="0"/>
                </a:rPr>
                <a:t>на </a:t>
              </a:r>
              <a:r>
                <a:rPr lang="ru-RU" sz="2800" b="1" dirty="0" smtClean="0">
                  <a:latin typeface="Comic Sans MS" pitchFamily="66" charset="0"/>
                </a:rPr>
                <a:t>скамейках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 </a:t>
              </a:r>
              <a:r>
                <a:rPr lang="ru-RU" sz="2800" b="1" dirty="0">
                  <a:latin typeface="Comic Sans MS" pitchFamily="66" charset="0"/>
                </a:rPr>
                <a:t>и ничего не делая.</a:t>
              </a: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864916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ru2.anyfad.com/items/t1@1adcda3a-7b26-48db-84dd-b2e3310d6d9b/Izobreteniya-russkih-kotorye-ushli-na-Zapad-Avtomob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05" y="1173116"/>
            <a:ext cx="7221755" cy="5416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0630" y="189434"/>
            <a:ext cx="98650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4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Самобеглая</a:t>
            </a:r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коляска» 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42" name="AutoShape 2" descr="https://img-s3.onedio.com/id-595b9621676e349010f0faad/rev-0/w-635/f-jpg-webp/s-433a740ee73b0306f4297a58ccafcd984d06b0f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1057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88215" y="261442"/>
            <a:ext cx="7607191" cy="6408712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Об этой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  <a:latin typeface="Comic Sans MS" pitchFamily="66" charset="0"/>
              </a:rPr>
              <a:t>самобеглой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коляске»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узнал замечательный русский изобретатель Иван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Петрович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Кулибин. Он стал думать о том, как улучшить коляску. И ему удалось построить такую «</a:t>
            </a:r>
            <a:r>
              <a:rPr lang="ru-RU" sz="2800" b="1" dirty="0" err="1">
                <a:solidFill>
                  <a:schemeClr val="tx1"/>
                </a:solidFill>
                <a:latin typeface="Comic Sans MS" pitchFamily="66" charset="0"/>
              </a:rPr>
              <a:t>самокатку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», которую уже мог приводить в ход только один человек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42826" y="3465798"/>
            <a:ext cx="4288046" cy="3367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yanshyk.ru/wp-content/uploads/2015/04/kulibi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1431" y="3627088"/>
            <a:ext cx="2760758" cy="3042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5504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10630" y="189434"/>
            <a:ext cx="98650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4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Самокатка</a:t>
            </a:r>
            <a:r>
              <a:rPr lang="ru-RU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» </a:t>
            </a:r>
            <a:endParaRPr lang="ru-RU" sz="4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http://twofb.ru/misc/i/gallery/44521/14775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90" y="1167059"/>
            <a:ext cx="7050879" cy="5437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08580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488" y="215084"/>
            <a:ext cx="774939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390</Words>
  <Application>Microsoft Office PowerPoint</Application>
  <PresentationFormat>Произвольный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к уроку окружающего мира,  1 класс УМК «Школа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Попова Елена</dc:creator>
  <cp:lastModifiedBy>Юра</cp:lastModifiedBy>
  <cp:revision>208</cp:revision>
  <dcterms:created xsi:type="dcterms:W3CDTF">2016-11-11T12:35:51Z</dcterms:created>
  <dcterms:modified xsi:type="dcterms:W3CDTF">2023-06-10T07:24:28Z</dcterms:modified>
</cp:coreProperties>
</file>