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96" r:id="rId3"/>
    <p:sldId id="289" r:id="rId4"/>
    <p:sldId id="290" r:id="rId5"/>
    <p:sldId id="292" r:id="rId6"/>
    <p:sldId id="293" r:id="rId7"/>
    <p:sldId id="308" r:id="rId8"/>
    <p:sldId id="309" r:id="rId9"/>
    <p:sldId id="310" r:id="rId10"/>
    <p:sldId id="294" r:id="rId11"/>
    <p:sldId id="298" r:id="rId12"/>
    <p:sldId id="312" r:id="rId13"/>
    <p:sldId id="304" r:id="rId14"/>
    <p:sldId id="313" r:id="rId15"/>
    <p:sldId id="303" r:id="rId16"/>
    <p:sldId id="302" r:id="rId17"/>
    <p:sldId id="311" r:id="rId18"/>
    <p:sldId id="301" r:id="rId19"/>
    <p:sldId id="300" r:id="rId20"/>
    <p:sldId id="295" r:id="rId21"/>
    <p:sldId id="306" r:id="rId22"/>
    <p:sldId id="30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86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6CB9-8839-42C4-942E-15F54AB11C89}" type="datetimeFigureOut">
              <a:rPr lang="ru-RU" smtClean="0"/>
              <a:t>18.03.2019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799E8C7-5A02-4284-B25D-CFB3AF594585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7A46CB9-8839-42C4-942E-15F54AB11C89}" type="datetimeFigureOut">
              <a:rPr lang="ru-RU" smtClean="0"/>
              <a:t>18.03.2019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D799E8C7-5A02-4284-B25D-CFB3AF594585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6CB9-8839-42C4-942E-15F54AB11C89}" type="datetimeFigureOut">
              <a:rPr lang="ru-RU" smtClean="0"/>
              <a:t>18.03.2019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9E8C7-5A02-4284-B25D-CFB3AF594585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6CB9-8839-42C4-942E-15F54AB11C89}" type="datetimeFigureOut">
              <a:rPr lang="ru-RU" smtClean="0"/>
              <a:t>18.03.2019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9E8C7-5A02-4284-B25D-CFB3AF594585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9E8C7-5A02-4284-B25D-CFB3AF59458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6CB9-8839-42C4-942E-15F54AB11C89}" type="datetimeFigureOut">
              <a:rPr lang="ru-RU" smtClean="0"/>
              <a:t>18.03.2019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6CB9-8839-42C4-942E-15F54AB11C89}" type="datetimeFigureOut">
              <a:rPr lang="ru-RU" smtClean="0"/>
              <a:t>18.03.2019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9E8C7-5A02-4284-B25D-CFB3AF594585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6CB9-8839-42C4-942E-15F54AB11C89}" type="datetimeFigureOut">
              <a:rPr lang="ru-RU" smtClean="0"/>
              <a:t>18.03.2019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9E8C7-5A02-4284-B25D-CFB3AF5945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7A46CB9-8839-42C4-942E-15F54AB11C89}" type="datetimeFigureOut">
              <a:rPr lang="ru-RU" smtClean="0"/>
              <a:t>18.03.2019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799E8C7-5A02-4284-B25D-CFB3AF59458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6CB9-8839-42C4-942E-15F54AB11C89}" type="datetimeFigureOut">
              <a:rPr lang="ru-RU" smtClean="0"/>
              <a:t>18.03.2019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799E8C7-5A02-4284-B25D-CFB3AF59458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6CB9-8839-42C4-942E-15F54AB11C89}" type="datetimeFigureOut">
              <a:rPr lang="ru-RU" smtClean="0"/>
              <a:t>18.03.2019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9E8C7-5A02-4284-B25D-CFB3AF5945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6CB9-8839-42C4-942E-15F54AB11C89}" type="datetimeFigureOut">
              <a:rPr lang="ru-RU" smtClean="0"/>
              <a:t>18.03.2019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9E8C7-5A02-4284-B25D-CFB3AF5945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7A46CB9-8839-42C4-942E-15F54AB11C89}" type="datetimeFigureOut">
              <a:rPr lang="ru-RU" smtClean="0"/>
              <a:t>18.03.2019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D799E8C7-5A02-4284-B25D-CFB3AF594585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1914_%D0%B3%D0%BE%D0%B4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ru.wikipedia.org/wiki/%D0%AE%D1%80%D0%B8%D1%81%D0%BF%D1%80%D1%83%D0%B4%D0%B5%D0%BD%D1%86%D0%B8%D1%8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34" y="692696"/>
            <a:ext cx="8305800" cy="1143000"/>
          </a:xfrm>
        </p:spPr>
        <p:txBody>
          <a:bodyPr/>
          <a:lstStyle/>
          <a:p>
            <a:r>
              <a:rPr lang="ru-RU" sz="4800" dirty="0" smtClean="0"/>
              <a:t>Мечты писателя – фантаста Александра Романовича Беляева</a:t>
            </a: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511385" y="4509120"/>
            <a:ext cx="8305800" cy="114300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tabLst/>
              <a:defRPr/>
            </a:pPr>
            <a:r>
              <a:rPr kumimoji="0" lang="ru-RU" sz="2800" b="0" i="0" u="none" strike="noStrike" kern="1200" cap="none" spc="-100" normalizeH="0" baseline="0" noProof="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Выполнила библиотекарь МБОУ СОШ №11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tabLst/>
              <a:defRPr/>
            </a:pPr>
            <a:r>
              <a:rPr kumimoji="0" lang="ru-RU" sz="2800" b="0" i="0" u="none" strike="noStrike" kern="1200" cap="none" spc="-100" normalizeH="0" baseline="0" noProof="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ст.</a:t>
            </a:r>
            <a:r>
              <a:rPr kumimoji="0" lang="ru-RU" sz="2800" b="0" i="0" u="none" strike="noStrike" kern="1200" cap="none" spc="-100" normalizeH="0" noProof="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2800" b="0" i="0" u="none" strike="noStrike" kern="1200" cap="none" spc="-100" normalizeH="0" baseline="0" noProof="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Старолеушковской</a:t>
            </a:r>
            <a:r>
              <a:rPr kumimoji="0" lang="ru-RU" sz="2800" b="0" i="0" u="none" strike="noStrike" kern="1200" cap="none" spc="-100" normalizeH="0" noProof="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  <a:p>
            <a:pPr lvl="0" algn="ctr">
              <a:spcBef>
                <a:spcPts val="600"/>
              </a:spcBef>
              <a:buClr>
                <a:schemeClr val="accent2"/>
              </a:buClr>
              <a:buSzPct val="85000"/>
            </a:pPr>
            <a:r>
              <a:rPr kumimoji="0" lang="ru-RU" sz="2800" b="0" i="0" u="none" strike="noStrike" kern="1200" cap="none" spc="-100" normalizeH="0" noProof="0" dirty="0" err="1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Крыжановская</a:t>
            </a:r>
            <a:r>
              <a:rPr lang="ru-RU" sz="28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rPr>
              <a:t> Ольга Анатольевна</a:t>
            </a:r>
            <a:endParaRPr kumimoji="0" lang="ru-RU" sz="2800" b="0" i="0" u="none" strike="noStrike" kern="1200" cap="none" spc="-100" normalizeH="0" baseline="0" noProof="0" dirty="0" smtClean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9F9F9"/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59832" y="156398"/>
            <a:ext cx="583264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8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	</a:t>
            </a:r>
            <a:r>
              <a:rPr lang="ru-RU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Александра 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Беляева неспроста интересовала тема возможностей человеческого тела: писатель был тяжело болен и, много лет, провел прикованным к постели Александр Беляев заболел, будучи еще молодым человеком. Большую часть своей жизни он провел в гипсовом корсете, а лучшие произведения </a:t>
            </a:r>
            <a:r>
              <a:rPr lang="ru-RU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написал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rPr>
              <a:t> лежа, </a:t>
            </a:r>
            <a:endParaRPr lang="ru-RU" sz="2400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9F9F9"/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350" y="332656"/>
            <a:ext cx="2638862" cy="292494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17350" y="3212976"/>
            <a:ext cx="850312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положив 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на загипсованную грудь фанерку и лист бумаги. 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Его тело страдало от болей, но разум всегда был ясен и устремлен в невероятные дали. Его, автора более 70 научно-фантастических произведений, нередко называют российским Жюлем Верном.</a:t>
            </a:r>
          </a:p>
          <a:p>
            <a:pPr algn="just"/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	Родился в Смоленске, в семье православного священника. Отец желал видеть в сыне продолжателя своего дела и отдал его в 1895 году в смоленскую духовную семинарию. В 1901 году Александр окончил её, но священником не стал, напротив, вышел оттуда убеждённым атеистом.</a:t>
            </a:r>
          </a:p>
          <a:p>
            <a:pPr algn="just">
              <a:spcAft>
                <a:spcPts val="0"/>
              </a:spcAft>
            </a:pPr>
            <a:endParaRPr lang="ru-RU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9F9F9"/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2350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9802" y="116632"/>
            <a:ext cx="5711116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	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Наперекор 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отцу он поступил в Демидовский юридический лицей в Ярославле. 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Вскоре после смерти отца ему пришлось подрабатывать: Александр давал уроки, рисовал декорации для театра, играл на скрипке в оркестре цирка</a:t>
            </a:r>
            <a:r>
              <a:rPr lang="ru-RU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. 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rPr>
              <a:t>По окончании (в 1906 году) Демидовского лицея А. Беляев получил должность частного поверенного в Смоленске и скоро приобрёл известность хорошего юриста. У него появилась постоянная клиентура. Выросли </a:t>
            </a:r>
            <a:r>
              <a:rPr lang="ru-RU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rPr>
              <a:t>и</a:t>
            </a:r>
            <a:endParaRPr lang="ru-RU" sz="2400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9F9F9"/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369006" y="74467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/>
              <a:t> 	</a:t>
            </a:r>
            <a:endParaRPr lang="ru-RU" sz="2800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9F9F9"/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4597385"/>
            <a:ext cx="852372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материальные 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возможности: он смог снять и обставить хорошую квартиру, приобрести неплохую коллекцию картин, собрать большую библиотеку. Закончив какое-либо дело, он отправлялся путешествовать за границу: побывал во Франции, Италии, посетил Венецию</a:t>
            </a:r>
            <a:r>
              <a:rPr lang="ru-RU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.</a:t>
            </a:r>
            <a:endParaRPr lang="ru-RU" sz="2400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9F9F9"/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246" y="1030476"/>
            <a:ext cx="2736304" cy="365043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6008230" y="116632"/>
            <a:ext cx="30243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Linux Libertine"/>
              </a:rPr>
              <a:t>Наталья Федоровна и </a:t>
            </a:r>
            <a:endParaRPr lang="ru-RU" dirty="0" smtClean="0">
              <a:solidFill>
                <a:srgbClr val="000000"/>
              </a:solidFill>
              <a:latin typeface="Linux Libertine"/>
            </a:endParaRP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Linux Libertine"/>
              </a:rPr>
              <a:t>Роман </a:t>
            </a:r>
            <a:r>
              <a:rPr lang="ru-RU" dirty="0">
                <a:solidFill>
                  <a:srgbClr val="000000"/>
                </a:solidFill>
                <a:latin typeface="Linux Libertine"/>
              </a:rPr>
              <a:t>Петрович Беляевы, </a:t>
            </a:r>
            <a:endParaRPr lang="ru-RU" dirty="0" smtClean="0">
              <a:solidFill>
                <a:srgbClr val="000000"/>
              </a:solidFill>
              <a:latin typeface="Linux Libertine"/>
            </a:endParaRP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Linux Libertine"/>
              </a:rPr>
              <a:t>родители </a:t>
            </a:r>
            <a:r>
              <a:rPr lang="ru-RU" dirty="0">
                <a:solidFill>
                  <a:srgbClr val="000000"/>
                </a:solidFill>
                <a:latin typeface="Linux Libertine"/>
              </a:rPr>
              <a:t>писателя</a:t>
            </a:r>
            <a:endParaRPr lang="ru-RU" b="0" i="0" dirty="0">
              <a:solidFill>
                <a:srgbClr val="000000"/>
              </a:solidFill>
              <a:effectLst/>
              <a:latin typeface="Linux Libertine"/>
            </a:endParaRPr>
          </a:p>
        </p:txBody>
      </p:sp>
    </p:spTree>
    <p:extLst>
      <p:ext uri="{BB962C8B-B14F-4D97-AF65-F5344CB8AC3E}">
        <p14:creationId xmlns:p14="http://schemas.microsoft.com/office/powerpoint/2010/main" val="1375689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  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754106" y="1844824"/>
            <a:ext cx="6138373" cy="4835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sz="2800" dirty="0" smtClean="0">
                <a:solidFill>
                  <a:srgbClr val="000000"/>
                </a:solidFill>
                <a:latin typeface="Arial" panose="020B0604020202020204" pitchFamily="34" charset="0"/>
                <a:ea typeface="+mj-ea"/>
                <a:cs typeface="Times New Roman" panose="02020603050405020304" pitchFamily="18" charset="0"/>
              </a:rPr>
              <a:t>	</a:t>
            </a:r>
            <a:r>
              <a:rPr lang="ru-RU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Во 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время одной из таких игр Саша неудачно спрыгнул и повредил </a:t>
            </a:r>
            <a:r>
              <a:rPr lang="ru-RU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позвоночник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. Отозвалось это не сразу: он окончил гимназию, духовную семинарию, юридический лицей, консерваторию по классу скрипки, работал декоратором в театре, журналистом, юристом, педагогом, но однажды травма дала о себе знать, и три долгих года (и потом многократно) он был прикован к постели и мучился от сильных болей, от полной беспомощности.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988840"/>
            <a:ext cx="2421818" cy="39035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51520" y="5914509"/>
            <a:ext cx="24754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Linux Libertine"/>
              </a:rPr>
              <a:t>Александру Беляеву </a:t>
            </a:r>
            <a:endParaRPr lang="ru-RU" dirty="0" smtClean="0">
              <a:solidFill>
                <a:srgbClr val="000000"/>
              </a:solidFill>
              <a:latin typeface="Linux Libertine"/>
            </a:endParaRP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Linux Libertine"/>
              </a:rPr>
              <a:t>10 </a:t>
            </a:r>
            <a:r>
              <a:rPr lang="ru-RU" dirty="0">
                <a:solidFill>
                  <a:srgbClr val="000000"/>
                </a:solidFill>
                <a:latin typeface="Linux Libertine"/>
              </a:rPr>
              <a:t>лет</a:t>
            </a:r>
            <a:endParaRPr lang="ru-RU" b="0" i="0" dirty="0">
              <a:solidFill>
                <a:srgbClr val="000000"/>
              </a:solidFill>
              <a:effectLst/>
              <a:latin typeface="Linux Libertine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0941" y="212147"/>
            <a:ext cx="8379532" cy="179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	В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 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  <a:hlinkClick r:id="rId3"/>
              </a:rPr>
              <a:t>1914 году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 оставил 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  <a:hlinkClick r:id="rId4"/>
              </a:rPr>
              <a:t>юриспруденцию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 ради литературы и театра.</a:t>
            </a:r>
          </a:p>
          <a:p>
            <a:pPr algn="just">
              <a:lnSpc>
                <a:spcPct val="115000"/>
              </a:lnSpc>
            </a:pP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	С детства обожал книги, более всего сочинения                  Ж. 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Верна, и частенько «путешествовал с братом в центр Земли</a:t>
            </a:r>
            <a:r>
              <a:rPr lang="ru-RU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, </a:t>
            </a:r>
            <a:endParaRPr lang="ru-RU" sz="2400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9F9F9"/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4784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http://gvozdikova.ucoz.ru/_si/1/54055703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08369" y="1556792"/>
            <a:ext cx="6228844" cy="4491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699792" y="188640"/>
            <a:ext cx="6192688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sz="28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	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rPr>
              <a:t>«Я переживал ощущение головы без тела» - писал он об этом страшном времени.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	Полный 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сил и энергии, умный, разносторонне образованный человек тридцати с небольшим лет боролся, как мог, с болезнью, и на время она отступала.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	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И 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первый роман Александр Романович написал о человеке, который пытается преодолеть смерть, о профессоре </a:t>
            </a:r>
            <a:r>
              <a:rPr lang="ru-RU" sz="2400" spc="-100" dirty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Доуэле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, </a:t>
            </a:r>
            <a:r>
              <a:rPr lang="ru-RU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об</a:t>
            </a:r>
            <a:endParaRPr lang="ru-RU" sz="2800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9F9F9"/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4" r="17492"/>
          <a:stretch/>
        </p:blipFill>
        <p:spPr>
          <a:xfrm>
            <a:off x="395536" y="260648"/>
            <a:ext cx="2240448" cy="381642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51520" y="4110907"/>
            <a:ext cx="8640960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rPr>
              <a:t>ученом, для которого </a:t>
            </a:r>
            <a:r>
              <a:rPr lang="ru-RU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rPr>
              <a:t>научная работа 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rPr>
              <a:t>значила больше, нежели собственная слава, комфорт и даже жизнь</a:t>
            </a:r>
            <a:r>
              <a:rPr lang="ru-RU" sz="28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rPr>
              <a:t>.</a:t>
            </a:r>
          </a:p>
          <a:p>
            <a:pPr algn="just"/>
            <a:r>
              <a:rPr lang="ru-RU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	Но 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чтобы помнили о цене, которую иногда приходится платить за научные открытия, об ответственности за свою работу,                    А. 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Беляев рядом с </a:t>
            </a:r>
            <a:r>
              <a:rPr lang="ru-RU" sz="2400" spc="-100" dirty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Доуэлем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 описал его лучшего ученика – самолюбивого, тщеславного, жестокого и беспринципного </a:t>
            </a:r>
            <a:r>
              <a:rPr lang="ru-RU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Керна.</a:t>
            </a:r>
            <a:endParaRPr lang="ru-RU" sz="2400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9F9F9"/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5537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445313"/>
            <a:ext cx="554461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Да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, испокон веков человечество складывало сказки о победе над смертью. Но писатели-фантасты порой бывают большими реалистами, нежели учеными. Беляев не только прославляет, не только мечтает, он ещё и предостерегает, сострадает и заставляет задуматься. Над чем задуматься? Ответ можно найти, прочитав роман «Голова профессора </a:t>
            </a:r>
            <a:r>
              <a:rPr lang="ru-RU" sz="2400" spc="-100" dirty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Доуэля</a:t>
            </a:r>
            <a:r>
              <a:rPr lang="ru-RU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».</a:t>
            </a:r>
            <a:endParaRPr lang="ru-RU" sz="2400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9F9F9"/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27" r="7260" b="4509"/>
          <a:stretch/>
        </p:blipFill>
        <p:spPr>
          <a:xfrm>
            <a:off x="5912658" y="357919"/>
            <a:ext cx="2880320" cy="379116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51520" y="4230965"/>
            <a:ext cx="842560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	1925г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. 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стал знаменательной вехой в творческой биографии писателя. В журнале «Всемирный следопыт» был опубликован рассказ «Голова профессора </a:t>
            </a:r>
            <a:r>
              <a:rPr lang="ru-RU" sz="2400" spc="-100" dirty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Доуэля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». Фантастическое произведение, в основу которого была положена история человека, потерявшего своё тело, сразу привлекло внимание к автору. </a:t>
            </a:r>
          </a:p>
        </p:txBody>
      </p:sp>
    </p:spTree>
    <p:extLst>
      <p:ext uri="{BB962C8B-B14F-4D97-AF65-F5344CB8AC3E}">
        <p14:creationId xmlns:p14="http://schemas.microsoft.com/office/powerpoint/2010/main" val="30324864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404664"/>
            <a:ext cx="8568952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800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rPr>
              <a:t>	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Казалось 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бы, надуманный сюжет рассказа по существу был глубоко </a:t>
            </a:r>
            <a:r>
              <a:rPr lang="ru-RU" sz="2400" spc="-100" dirty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автобиографичен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 – Беляеву на собственном опыте пришлось ощутить, что значит полная неподвижность и оторванность от окружающего мира. Правдоподобие логических описаний, увлекательная, мастерски воплощённая коллизия обеспечили ему успех у читателей. 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Широкий интерес </a:t>
            </a:r>
            <a:r>
              <a:rPr lang="ru-RU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вызвала</a:t>
            </a:r>
            <a:endParaRPr lang="ru-RU" spc="-100" dirty="0">
              <a:ln w="3200">
                <a:solidFill>
                  <a:srgbClr val="444D26">
                    <a:shade val="75000"/>
                    <a:alpha val="25000"/>
                  </a:srgbClr>
                </a:solidFill>
                <a:prstDash val="solid"/>
                <a:round/>
              </a:ln>
              <a:solidFill>
                <a:srgbClr val="F9F9F9"/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50" t="35300" r="12201" b="19550"/>
          <a:stretch/>
        </p:blipFill>
        <p:spPr>
          <a:xfrm>
            <a:off x="395536" y="2986665"/>
            <a:ext cx="2304256" cy="353867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843808" y="2776658"/>
            <a:ext cx="583264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rPr>
              <a:t>сама идея, которую Беляев избрал в качестве темы </a:t>
            </a:r>
            <a:r>
              <a:rPr lang="ru-RU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rPr>
              <a:t>своего</a:t>
            </a:r>
            <a:r>
              <a:rPr lang="en-CA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rPr>
              <a:t> </a:t>
            </a:r>
            <a:r>
              <a:rPr lang="ru-RU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произведения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, - возможность существовать без тела, «конструировать» человека. 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Вокруг неё развернулись критические дискуссии, которые порой сводились лишь к попыткам выяснить степень «научности» художественного  рассказа. </a:t>
            </a:r>
          </a:p>
          <a:p>
            <a:pPr indent="114300" algn="just">
              <a:spcAft>
                <a:spcPts val="0"/>
              </a:spcAft>
            </a:pP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196813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3994" y="116632"/>
            <a:ext cx="8568953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800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rPr>
              <a:t>	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Двенадцать 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лет спустя Беляев переработает своё произведение. В 1937г. «Голова профессора </a:t>
            </a:r>
            <a:r>
              <a:rPr lang="ru-RU" sz="2400" spc="-100" dirty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Доуэля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» теперь уже роман, появится на страницах газеты «Смена».</a:t>
            </a:r>
          </a:p>
          <a:p>
            <a:pPr algn="just">
              <a:spcAft>
                <a:spcPts val="0"/>
              </a:spcAft>
            </a:pP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	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С 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1927г. Беляев начинает сотрудничать в возобновлённом к этому времени журнале «Вокруг света». С первых номеров в нём начинают печатать роман «Человек-амфибия». Его героем становится учёный. 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Искусные  руки хирурга возродили к </a:t>
            </a:r>
            <a:r>
              <a:rPr lang="ru-RU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жизни</a:t>
            </a:r>
            <a:endParaRPr lang="ru-RU" sz="2400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9F9F9"/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6" t="7476" r="2751" b="8657"/>
          <a:stretch/>
        </p:blipFill>
        <p:spPr>
          <a:xfrm>
            <a:off x="6660232" y="2996952"/>
            <a:ext cx="2266731" cy="345638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13994" y="2780928"/>
            <a:ext cx="630222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человека, чьё существование неотделимо от моря. 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Наука и фантастика вновь слились в произведении Беляева со стремительным сюжетом, драматическими событиями, в результате которых ломаются жизни персонажей. </a:t>
            </a:r>
            <a:r>
              <a:rPr lang="ru-RU" sz="2400" spc="-10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rPr>
              <a:t>Для Беляева оказывается важной и социальная сторона происходящего – судьба учёного в обществе. Действие «Человека – амфибии», как и многих других произведений фантаста, происходит в далёкой экзотической стране</a:t>
            </a:r>
            <a:r>
              <a:rPr lang="ru-RU" sz="2400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rPr>
              <a:t>.</a:t>
            </a:r>
            <a:endParaRPr lang="ru-RU" sz="2400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9F9F9"/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883237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55776" y="526028"/>
            <a:ext cx="626469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</a:pPr>
            <a:r>
              <a:rPr lang="en-CA" altLang="ru-RU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	</a:t>
            </a:r>
            <a:r>
              <a:rPr lang="ru-RU" altLang="ru-RU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В </a:t>
            </a:r>
            <a:r>
              <a:rPr lang="ru-RU" alt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конце 1931 года Беляев переезжает из Киева в Царское Село, находящееся недалеко от Ленинграда, где в основном занимается чтением. </a:t>
            </a:r>
            <a:r>
              <a:rPr lang="ru-RU" alt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Начало тридцатых годов стало также и началом непонятных и необъяснимых гонений на писателя. Критики как будто по чьему-то приказанию набросились на Беляева и его книги. </a:t>
            </a:r>
            <a:r>
              <a:rPr lang="ru-RU" alt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На протяжении целого десятилетия вышло только три из них: «Прыжок в ничто», «Чудесное око» и «</a:t>
            </a:r>
            <a:r>
              <a:rPr lang="ru-RU" altLang="ru-RU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Голова</a:t>
            </a:r>
            <a:endParaRPr lang="ru-RU" altLang="ru-RU" sz="2400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9F9F9"/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17077"/>
            <a:ext cx="2163128" cy="311192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9149" y="3592502"/>
            <a:ext cx="2163128" cy="286399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00656" y="3501008"/>
            <a:ext cx="631556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alt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профессора </a:t>
            </a:r>
            <a:r>
              <a:rPr lang="ru-RU" altLang="ru-RU" sz="2400" spc="-100" dirty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Доуэля</a:t>
            </a:r>
            <a:r>
              <a:rPr lang="ru-RU" alt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». Последний роман был написан на основе его давнего рассказа, а «Чудесное око» вообще смогло выйти лишь на Украине. Так что теперь не сохранилось даже рукописи автора на русском языке (они погибли во время войны), а все последующие издания романа являются переводом с украинского. Его многочисленные произведения выходили лишь в журналах, но жить на такие гонорары семья не могла.</a:t>
            </a:r>
          </a:p>
        </p:txBody>
      </p:sp>
    </p:spTree>
    <p:extLst>
      <p:ext uri="{BB962C8B-B14F-4D97-AF65-F5344CB8AC3E}">
        <p14:creationId xmlns:p14="http://schemas.microsoft.com/office/powerpoint/2010/main" val="26167865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260648"/>
            <a:ext cx="8568952" cy="3349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</a:pPr>
            <a:r>
              <a:rPr lang="en-CA" alt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	</a:t>
            </a:r>
            <a:r>
              <a:rPr lang="ru-RU" altLang="ru-RU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В </a:t>
            </a:r>
            <a:r>
              <a:rPr lang="ru-RU" alt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1932 году Беляев вообще нигде не печатается. </a:t>
            </a:r>
            <a:r>
              <a:rPr lang="ru-RU" alt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48-летний писатель нанимается в Ленинграде, где на улице Зодчего Росси, в доме №2 (там ныне располагается Театральный музей) существовало предприятие «</a:t>
            </a:r>
            <a:r>
              <a:rPr lang="ru-RU" altLang="ru-RU" sz="2400" spc="-100" dirty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Ленрыба</a:t>
            </a:r>
            <a:r>
              <a:rPr lang="ru-RU" alt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», на траулер для работы в Мурманске, чтобы заработать денег. Однако ему не довелось хлебнуть морской романтики и набраться новых впечатлений, да и, впрочем, не затем он отправился туда. Он нашёл работу на берегу. Нетрудно было догадаться, что для немолодого и тяжелобольного человека Север является не самым лучшим местом работы. </a:t>
            </a:r>
            <a:r>
              <a:rPr lang="ru-RU" alt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Потому долго выдержать он не мог, и вскоре вернулся обратно</a:t>
            </a:r>
            <a:r>
              <a:rPr lang="ru-RU" altLang="ru-RU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.</a:t>
            </a:r>
            <a:endParaRPr lang="ru-RU" altLang="ru-RU" sz="2400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9F9F9"/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7" t="1170" r="15783" b="16368"/>
          <a:stretch/>
        </p:blipFill>
        <p:spPr>
          <a:xfrm>
            <a:off x="395536" y="3717032"/>
            <a:ext cx="1872208" cy="28385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0" t="2750" r="9051" b="12201"/>
          <a:stretch/>
        </p:blipFill>
        <p:spPr>
          <a:xfrm>
            <a:off x="2467697" y="3735733"/>
            <a:ext cx="1816271" cy="284285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9" t="6141" r="9376" b="4839"/>
          <a:stretch/>
        </p:blipFill>
        <p:spPr>
          <a:xfrm>
            <a:off x="4509492" y="3735733"/>
            <a:ext cx="2006724" cy="284285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0" t="2750" r="7476" b="9838"/>
          <a:stretch/>
        </p:blipFill>
        <p:spPr>
          <a:xfrm>
            <a:off x="6732240" y="3712682"/>
            <a:ext cx="1959268" cy="2842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213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9552" y="404664"/>
            <a:ext cx="799288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ru-RU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rPr>
              <a:t> </a:t>
            </a:r>
            <a:r>
              <a:rPr lang="en-CA" altLang="ru-RU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rPr>
              <a:t>	</a:t>
            </a:r>
            <a:r>
              <a:rPr lang="ru-RU" altLang="ru-RU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За </a:t>
            </a:r>
            <a:r>
              <a:rPr lang="ru-RU" alt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три года в различных журналах ему удалось опубликовать около двух десятков рассказов и очерков. </a:t>
            </a:r>
            <a:r>
              <a:rPr lang="ru-RU" alt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В 1933 году он заканчивает «Алхимика» – философскую, но вместе с тем забавную, пьесу для Ленинградского театра юного зрителя. Печально, что пьеса так и не была поставлена, а рукопись не сохранилась. Но самым радостным событием для писателя явился выход в 1933 году в издательстве «Молодая гвардия» его нового романа. Название «Прыжок в ничто» трактовалось двояко. Это и полёт на ракете в неизведанные глубины космоса, в пустоту абсолютного холода. С другой стороны – это отчаянная попытка «последних из могикан», богачей капиталистического мира, убежать от </a:t>
            </a:r>
            <a:r>
              <a:rPr lang="ru-RU" altLang="ru-RU" sz="2400" spc="-100" dirty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назреваемой</a:t>
            </a:r>
            <a:r>
              <a:rPr lang="ru-RU" alt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 на Земле все­мирной революции, надеясь в космосе отсидеться, пока революция не захлебнётся, и вновь не настанет «капиталистический рай». </a:t>
            </a:r>
            <a:endParaRPr lang="ru-RU" sz="2400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9F9F9"/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3306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1268760"/>
            <a:ext cx="813690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С детства Александр мечтал летать, но не  на самолете, а просто так, подобно птице. Эта мысль кажется нелепой, но все же Сашу это не убеждало. Однажды он забрался на крышу сарая. Над ним раскинулось бездонное небо, и в это небо он решил взлететь – и прыгнул. Он был уверен, что полетит. Конечно, больно упал и расшибся. Но не разрушилась мечта! Став старше, он прыгал с крыши на большом раскрытом зонтике, на парашюте, сделанном из простыни, расплачивался при этом изрядными ушибами. Но мечтал, мечтал о полетах!</a:t>
            </a:r>
          </a:p>
        </p:txBody>
      </p:sp>
    </p:spTree>
    <p:extLst>
      <p:ext uri="{BB962C8B-B14F-4D97-AF65-F5344CB8AC3E}">
        <p14:creationId xmlns:p14="http://schemas.microsoft.com/office/powerpoint/2010/main" val="34286709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88640"/>
            <a:ext cx="8568952" cy="5613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en-CA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	</a:t>
            </a:r>
            <a:r>
              <a:rPr lang="ru-RU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Самым 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фантастическим из всех замыслов Беляева до сих пор остается мысль о человеке-амфибии. 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Трагическая судьба </a:t>
            </a:r>
            <a:r>
              <a:rPr lang="ru-RU" sz="2400" spc="-100" dirty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Ихтиандра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 в какой-то мере, может быть, приоткрывает нам, что Беляев и сам видел всю сложность и трудность жизни человека-рыбы. Но Беляев никогда не был доктринером в фантастике. Каждый замысел его, кроме прямой цели, преследовал и косвенные возможности -- поиски обходных путей, поиски </a:t>
            </a:r>
            <a:r>
              <a:rPr lang="ru-RU" sz="2400" spc="-100" dirty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непроложенных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 дорог к осуществлению задуманного. 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Амфибий еще нет, может быть их и не будет -- не потому, что это невозможно, а потому, что такие же страстные мечтатели, как Беляев, воодушевленные той же мечтой, прокладывают сегодня иной, более простой путь к овладению морскими глубинами. </a:t>
            </a:r>
          </a:p>
        </p:txBody>
      </p:sp>
    </p:spTree>
    <p:extLst>
      <p:ext uri="{BB962C8B-B14F-4D97-AF65-F5344CB8AC3E}">
        <p14:creationId xmlns:p14="http://schemas.microsoft.com/office/powerpoint/2010/main" val="3240969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88640"/>
            <a:ext cx="8568952" cy="6013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en-CA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	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rPr>
              <a:t>От первых аквалангов исследователи моря прошли за каких-нибудь пятнадцать лет огромный путь. Смелые товарищи Жака Кусто уже построили на дне Средиземного моря подводный дом и прожили там длительное время. Другие уже опускались в морские глубины и находились там долгие часы, дыша воздухом, обогащенным азотом. Эти опыты в морских глубинах, в царстве вечного мрака, под чудовищным давлением приближают время, когда люди свободно пройдут по подводным путям. И когда Кусто заявляет о своем намерении вскоре построить подводную деревню для нескольких десятков людей -- как тут не вспомнить </a:t>
            </a:r>
            <a:r>
              <a:rPr lang="ru-RU" sz="2400" spc="-100" dirty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rPr>
              <a:t>беляевских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rPr>
              <a:t> "подводных земледельцев" с их удивительно уютным домиком, мимо крыльца которого проплывают рыбы.</a:t>
            </a:r>
          </a:p>
        </p:txBody>
      </p:sp>
    </p:spTree>
    <p:extLst>
      <p:ext uri="{BB962C8B-B14F-4D97-AF65-F5344CB8AC3E}">
        <p14:creationId xmlns:p14="http://schemas.microsoft.com/office/powerpoint/2010/main" val="218372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87624" y="1556792"/>
            <a:ext cx="691276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Около сорока лет назад появилась первая книга Беляева -- "Голова профессора </a:t>
            </a:r>
            <a:r>
              <a:rPr lang="ru-RU" sz="2400" spc="-100" dirty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Доуэля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". Мало кто знал в те времена о полузабытых опытах по оживлению, проведенных еще в XIX веке Броун-</a:t>
            </a:r>
            <a:r>
              <a:rPr lang="ru-RU" sz="2400" spc="-100" dirty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Секаром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, а работы советских врачей </a:t>
            </a:r>
            <a:r>
              <a:rPr lang="ru-RU" sz="2400" spc="-100" dirty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Брюхоненко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, Петрова, Чечулина в этом направлении еще не начинались. Мысль о возможности оживления человеческого мозга, да и вообще отделенных от тела органов, не могла не показаться скептикам мистикой, дурным сном</a:t>
            </a:r>
          </a:p>
        </p:txBody>
      </p:sp>
    </p:spTree>
    <p:extLst>
      <p:ext uri="{BB962C8B-B14F-4D97-AF65-F5344CB8AC3E}">
        <p14:creationId xmlns:p14="http://schemas.microsoft.com/office/powerpoint/2010/main" val="2635221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1052736"/>
            <a:ext cx="835292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CA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	</a:t>
            </a:r>
            <a:r>
              <a:rPr lang="ru-RU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Жизнь  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А</a:t>
            </a:r>
            <a:r>
              <a:rPr lang="ru-RU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.</a:t>
            </a:r>
            <a:r>
              <a:rPr lang="en-CA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Беляева 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наконец-то определилась. 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Больше он  не меняет профессий, не путешествует, а только работает за письменным столом. Первые три года писательской деятельности Беляев провел в Москве: здесь изобильно издавались журналы - в первую очередь, "Вокруг света" и "Всемирный следопыт". Но потом, в конце 1928 года, переехал в Ленинград  и с этих пор занимался исключительно литературой, профессионально. Так появились «Властелин мира», «Подводные земледельцы», «Чудесный глаз», рассказы из серии «Изобретения профессора Вагнера». Печатались они, в основном, в Московских издательствах.</a:t>
            </a:r>
          </a:p>
          <a:p>
            <a:pPr algn="just">
              <a:spcAft>
                <a:spcPts val="0"/>
              </a:spcAft>
            </a:pPr>
            <a:r>
              <a:rPr lang="en-CA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	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286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1052736"/>
            <a:ext cx="835292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CA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	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rPr>
              <a:t>В 1938 году семья Беляевых переехала  в Детское Село (ныне г. Пушкин). Здесь, в просторной квартире на Первомайской улице, прошли последние годы жизни писателя. В те времена в Детском Селе образовалось нечто вроде литературной колонии - тут подолгу жили Алексей Толстой, Ольга </a:t>
            </a:r>
            <a:r>
              <a:rPr lang="ru-RU" sz="2400" spc="-100" dirty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rPr>
              <a:t>Форш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rPr>
              <a:t>, 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rPr>
              <a:t>Вячеслав Шишков, Юрий Тынянов и многие другие. 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rPr>
              <a:t>Все они постоянно сотрудничали в местной газете "Большевистское слово", и с первых же дней по переезде Александр Беляев стал еженедельно печатать там очерки, фельетоны, рассказы… Последняя его статья была опубликована уже после начала Великой Отечественной войны, 26 июня 1941 года.</a:t>
            </a:r>
          </a:p>
        </p:txBody>
      </p:sp>
    </p:spTree>
    <p:extLst>
      <p:ext uri="{BB962C8B-B14F-4D97-AF65-F5344CB8AC3E}">
        <p14:creationId xmlns:p14="http://schemas.microsoft.com/office/powerpoint/2010/main" val="283233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15616" y="1124744"/>
            <a:ext cx="6768752" cy="4118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Цель </a:t>
            </a:r>
            <a:r>
              <a:rPr lang="ru-RU" sz="2400" spc="-100" dirty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Доуэля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 – развитие науки на благо человечества, борьба со смертью. Почему </a:t>
            </a:r>
            <a:r>
              <a:rPr lang="ru-RU" sz="2400" spc="-100" dirty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Доуэль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 помогает Керну довести эксперимент до конца? Опять-таки во имя высших целей: его открытие должно принести пользу людям, неважно, чьим именем будет подписан научный труд. </a:t>
            </a:r>
          </a:p>
          <a:p>
            <a:pPr algn="just"/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Цель Керна – обрести личную славу. Ради этого он готов на всё: украсть записи </a:t>
            </a:r>
            <a:r>
              <a:rPr lang="ru-RU" sz="2400" spc="-100" dirty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Доуэля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, убить его самого, пытать беспомощную голову. Самое главное – сделать себе имя.</a:t>
            </a:r>
          </a:p>
        </p:txBody>
      </p:sp>
    </p:spTree>
    <p:extLst>
      <p:ext uri="{BB962C8B-B14F-4D97-AF65-F5344CB8AC3E}">
        <p14:creationId xmlns:p14="http://schemas.microsoft.com/office/powerpoint/2010/main" val="3781390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31640" y="1484784"/>
            <a:ext cx="6696744" cy="3490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В 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качестве возможного ответа на этот вопрос приведём </a:t>
            </a:r>
            <a:r>
              <a:rPr lang="ru-RU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слова</a:t>
            </a:r>
            <a:r>
              <a:rPr lang="en-CA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Шерлока 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Холмса, произнесённые им в известном рассказе А. </a:t>
            </a:r>
            <a:r>
              <a:rPr lang="ru-RU" sz="2400" spc="-100" dirty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Конан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 Дойла «Пёстрая лента»: «Ах, сколько зла на свете, и хуже всего, когда злые дела совершает умный человек!.. Когда врач совершает преступления, он ужаснее всех прочих преступников. У него сильные нервы и опасные знания...».</a:t>
            </a:r>
          </a:p>
        </p:txBody>
      </p:sp>
    </p:spTree>
    <p:extLst>
      <p:ext uri="{BB962C8B-B14F-4D97-AF65-F5344CB8AC3E}">
        <p14:creationId xmlns:p14="http://schemas.microsoft.com/office/powerpoint/2010/main" val="2208449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08520" y="260648"/>
            <a:ext cx="8784976" cy="64383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 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Беляев дорог и нужен читателям, потому что он мечтает вместе с ними. Его романтическая сказка-мечта волнует сердца, наполняет жизнь радостным и нетерпеливым ожиданием великих свершений. Рассказывая о венерианских ящерах и летающем юноше, о повелителе мысли и покорителях Арктики, он рассказывает о самом главном в человеке -- о необходимости всегда и везде непримиримо сражаться за мечту против равнодушия, за добро против зла, "бороться и искать, найти и не сдаваться". Он рассказывает и о том главном, что составляет дух нашего времени -- о большой, гуманной идее добра, человеческой справедливости. Эта мысль незаметно ведет воображение из мира юношеских сказок в большой мир больших идей, где речь идет уже о социальной справедливости, о судьбах человечества, о трудной борьбе и историческом оптимизме.</a:t>
            </a:r>
          </a:p>
        </p:txBody>
      </p:sp>
    </p:spTree>
    <p:extLst>
      <p:ext uri="{BB962C8B-B14F-4D97-AF65-F5344CB8AC3E}">
        <p14:creationId xmlns:p14="http://schemas.microsoft.com/office/powerpoint/2010/main" val="4202143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87624" y="1772816"/>
            <a:ext cx="676875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Вспомните, что произошло с А.Р. Беляевым с 1916 по 1922 годы. Он лежал, закованный в гипс, был беспомощен и неподвижен. Не мог пошевелить ни рукой ни ногой. Его бросила жена, и он пропал бы, если бы не Маргарита </a:t>
            </a:r>
            <a:r>
              <a:rPr lang="ru-RU" sz="2400" spc="-100" dirty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Констатиновна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 - будущая жена писателя. Таким образом, ощущения профессора </a:t>
            </a:r>
            <a:r>
              <a:rPr lang="ru-RU" sz="2400" spc="-100" dirty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Доуэля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 – не выдумка, они во многом выстраданы. Не случайна и фигура Мари. </a:t>
            </a:r>
          </a:p>
        </p:txBody>
      </p:sp>
    </p:spTree>
    <p:extLst>
      <p:ext uri="{BB962C8B-B14F-4D97-AF65-F5344CB8AC3E}">
        <p14:creationId xmlns:p14="http://schemas.microsoft.com/office/powerpoint/2010/main" val="31247043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4597" y="3212976"/>
            <a:ext cx="835292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	Известно 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одно: сразу после его смерти исчезает папка с документами. Немцы роются в книгах и бумагах Беляева".   Семье Беляева пришлось заплатить за это сполна: австрийским пленом и отбытием десятилетней ссылки на Алтае. Могила же писателя затерялась - никто не может теперь сказать, где именно находилась она на кладбище, не раз перепаханном взрывами бомб и артиллерийских 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снарядов.</a:t>
            </a:r>
            <a:endParaRPr lang="ru-RU" sz="2400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9F9F9"/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6" name="Рисунок 5" descr="http://abinlib.ru/uploads/posts/2014-05/1399438158_index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4597" y="908720"/>
            <a:ext cx="1591945" cy="2065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065471" y="535320"/>
            <a:ext cx="668205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spc="-10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rPr>
              <a:t>	</a:t>
            </a:r>
            <a:r>
              <a:rPr lang="ru-RU" sz="2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Вечером 17 сентября 1941 года в городе появились немцы. Из-за болезни Александра Романовича Беляевы не смогли эвакуироваться вместе с литературной колонией, когда стало ясно, что отстоять город не удастся. 6 января 1942 года великого писателя-фантаста Александра Беляева не стало. Смерть его окружена легендой.</a:t>
            </a:r>
          </a:p>
        </p:txBody>
      </p:sp>
    </p:spTree>
    <p:extLst>
      <p:ext uri="{BB962C8B-B14F-4D97-AF65-F5344CB8AC3E}">
        <p14:creationId xmlns:p14="http://schemas.microsoft.com/office/powerpoint/2010/main" val="17826481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Бумажная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794</TotalTime>
  <Words>701</Words>
  <Application>Microsoft Office PowerPoint</Application>
  <PresentationFormat>Экран (4:3)</PresentationFormat>
  <Paragraphs>50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Arial</vt:lpstr>
      <vt:lpstr>Constantia</vt:lpstr>
      <vt:lpstr>Linux Libertine</vt:lpstr>
      <vt:lpstr>Times New Roman</vt:lpstr>
      <vt:lpstr>Wingdings 2</vt:lpstr>
      <vt:lpstr>Бумажная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30-летию вывода  Советских войск  из Афганистана  посвящается</dc:title>
  <dc:creator>учитель</dc:creator>
  <cp:lastModifiedBy>Kryzhanovsky Alex</cp:lastModifiedBy>
  <cp:revision>23</cp:revision>
  <dcterms:created xsi:type="dcterms:W3CDTF">2019-02-09T10:07:04Z</dcterms:created>
  <dcterms:modified xsi:type="dcterms:W3CDTF">2019-03-18T01:03:21Z</dcterms:modified>
</cp:coreProperties>
</file>